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5238413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CDC3"/>
    <a:srgbClr val="095B54"/>
    <a:srgbClr val="9DCBC1"/>
    <a:srgbClr val="68E8BF"/>
    <a:srgbClr val="348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>
        <p:scale>
          <a:sx n="82" d="100"/>
          <a:sy n="82" d="100"/>
        </p:scale>
        <p:origin x="248" y="7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802" y="1305007"/>
            <a:ext cx="11428810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802" y="4188203"/>
            <a:ext cx="11428810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2.08.24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861638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2.08.24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235776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4989" y="424543"/>
            <a:ext cx="3285783" cy="675760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641" y="424543"/>
            <a:ext cx="9666868" cy="675760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2.08.24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2680887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2.08.24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3696573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704" y="1987967"/>
            <a:ext cx="13143131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704" y="5336314"/>
            <a:ext cx="13143131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82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82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82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2.08.24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539236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641" y="2122712"/>
            <a:ext cx="6476326" cy="50594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4446" y="2122712"/>
            <a:ext cx="6476326" cy="50594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2.08.24</a:t>
            </a:fld>
            <a:endParaRPr lang="en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517810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6" y="424543"/>
            <a:ext cx="13143131" cy="154127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626" y="1954742"/>
            <a:ext cx="6446562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626" y="2912730"/>
            <a:ext cx="6446562" cy="42841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4447" y="1954742"/>
            <a:ext cx="6478310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4447" y="2912730"/>
            <a:ext cx="6478310" cy="42841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2.08.24</a:t>
            </a:fld>
            <a:endParaRPr lang="en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2533664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2.08.24</a:t>
            </a:fld>
            <a:endParaRPr lang="en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596098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2.08.24</a:t>
            </a:fld>
            <a:endParaRPr lang="en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324874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31601"/>
            <a:ext cx="4914784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8310" y="1148111"/>
            <a:ext cx="771444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392204"/>
            <a:ext cx="4914784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2.08.24</a:t>
            </a:fld>
            <a:endParaRPr lang="en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2142558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31601"/>
            <a:ext cx="4914784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8310" y="1148111"/>
            <a:ext cx="771444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392204"/>
            <a:ext cx="4914784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2.08.24</a:t>
            </a:fld>
            <a:endParaRPr lang="en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626082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641" y="424543"/>
            <a:ext cx="13143131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641" y="2122712"/>
            <a:ext cx="13143131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641" y="7390729"/>
            <a:ext cx="3428643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73AD83-6E45-4045-B00D-708ECE251980}" type="datetimeFigureOut">
              <a:rPr lang="en-BG" smtClean="0"/>
              <a:t>2.08.24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7725" y="7390729"/>
            <a:ext cx="514296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2129" y="7390729"/>
            <a:ext cx="3428643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597745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green and white ribbon&#10;&#10;Description automatically generated">
            <a:extLst>
              <a:ext uri="{FF2B5EF4-FFF2-40B4-BE49-F238E27FC236}">
                <a16:creationId xmlns:a16="http://schemas.microsoft.com/office/drawing/2014/main" id="{7368BA47-D2F8-FA06-2110-9738EDDFD6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4843" t="210" r="14843" b="-210"/>
          <a:stretch/>
        </p:blipFill>
        <p:spPr>
          <a:xfrm>
            <a:off x="1037968" y="0"/>
            <a:ext cx="14200443" cy="7987749"/>
          </a:xfrm>
          <a:prstGeom prst="rect">
            <a:avLst/>
          </a:prstGeom>
        </p:spPr>
      </p:pic>
      <p:sp>
        <p:nvSpPr>
          <p:cNvPr id="5" name="Round Single Corner Rectangle 31">
            <a:extLst>
              <a:ext uri="{FF2B5EF4-FFF2-40B4-BE49-F238E27FC236}">
                <a16:creationId xmlns:a16="http://schemas.microsoft.com/office/drawing/2014/main" id="{9B13E1DC-E69C-29A1-B812-F58B7C38C2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rot="5400000">
            <a:off x="-577848" y="577853"/>
            <a:ext cx="7974010" cy="6818310"/>
          </a:xfrm>
          <a:prstGeom prst="round1Rect">
            <a:avLst/>
          </a:prstGeom>
          <a:solidFill>
            <a:srgbClr val="095B5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983A644-0666-203B-AF65-EF8293947A1C}"/>
              </a:ext>
            </a:extLst>
          </p:cNvPr>
          <p:cNvGrpSpPr/>
          <p:nvPr/>
        </p:nvGrpSpPr>
        <p:grpSpPr>
          <a:xfrm>
            <a:off x="2" y="3977128"/>
            <a:ext cx="6818310" cy="2219039"/>
            <a:chOff x="-95002" y="4462207"/>
            <a:chExt cx="6818310" cy="2219039"/>
          </a:xfrm>
          <a:effectLst/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505A4E4-C1ED-BBCF-B22A-24459D0B03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 rot="5400000">
              <a:off x="2240108" y="2127097"/>
              <a:ext cx="2148089" cy="6818310"/>
            </a:xfrm>
            <a:prstGeom prst="rect">
              <a:avLst/>
            </a:prstGeom>
            <a:solidFill>
              <a:srgbClr val="9DCBC1"/>
            </a:solidFill>
            <a:ln>
              <a:noFill/>
              <a:headEnd type="none" w="med" len="med"/>
              <a:tailEnd type="none" w="med" len="med"/>
            </a:ln>
            <a:effectLst>
              <a:outerShdw blurRad="69391" dist="50800" dir="5400000" sx="100447" sy="100447" algn="ctr" rotWithShape="0">
                <a:prstClr val="black">
                  <a:alpha val="2029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" name="Subtitle 26">
              <a:extLst>
                <a:ext uri="{FF2B5EF4-FFF2-40B4-BE49-F238E27FC236}">
                  <a16:creationId xmlns:a16="http://schemas.microsoft.com/office/drawing/2014/main" id="{469351D9-0D02-3D8C-3C97-8024B1D39840}"/>
                </a:ext>
              </a:extLst>
            </p:cNvPr>
            <p:cNvSpPr txBox="1">
              <a:spLocks/>
            </p:cNvSpPr>
            <p:nvPr/>
          </p:nvSpPr>
          <p:spPr>
            <a:xfrm>
              <a:off x="347768" y="4901974"/>
              <a:ext cx="6245539" cy="1779272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marL="0" indent="0" algn="l" defTabSz="1371600" rtl="0" eaLnBrk="1" latinLnBrk="0" hangingPunct="1">
                <a:lnSpc>
                  <a:spcPct val="90000"/>
                </a:lnSpc>
                <a:spcBef>
                  <a:spcPts val="1500"/>
                </a:spcBef>
                <a:buFont typeface="Arial" panose="020B0604020202020204" pitchFamily="34" charset="0"/>
                <a:buNone/>
                <a:defRPr sz="3600" kern="120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3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716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574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32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290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148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006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864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0268"/>
                </a:lnSpc>
                <a:spcBef>
                  <a:spcPts val="0"/>
                </a:spcBef>
              </a:pPr>
              <a:r>
                <a:rPr lang="en-US" sz="1800" dirty="0">
                  <a:effectLst/>
                  <a:ea typeface="Aptos" panose="020B0004020202020204" pitchFamily="34" charset="0"/>
                </a:rPr>
                <a:t>Discover Microsoft Fabric – an all-in-one data and analytics platform. Say goodbye to multiple vendors and complex integrations. Embrace a seamless, user-friendly solution for data movement, processing, and more! </a:t>
              </a:r>
              <a:endParaRPr lang="en-US" sz="2400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D5A057E-1427-58E4-37AC-772E217F7115}"/>
              </a:ext>
            </a:extLst>
          </p:cNvPr>
          <p:cNvSpPr txBox="1"/>
          <p:nvPr/>
        </p:nvSpPr>
        <p:spPr>
          <a:xfrm>
            <a:off x="537934" y="7175327"/>
            <a:ext cx="533811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#</a:t>
            </a:r>
            <a:r>
              <a:rPr lang="en-US" sz="1500" i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DataAnalytics</a:t>
            </a:r>
            <a:r>
              <a:rPr lang="en-US" sz="1500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#</a:t>
            </a:r>
            <a:r>
              <a:rPr lang="en-US" sz="1500" i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UnifiedPlatform</a:t>
            </a:r>
            <a:r>
              <a:rPr lang="en-US" sz="1500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#</a:t>
            </a:r>
            <a:r>
              <a:rPr lang="en-US" sz="1500" i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MicrosoftFabric</a:t>
            </a:r>
            <a:r>
              <a:rPr lang="en-BG" sz="1500" i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BG" sz="15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itle 25">
            <a:extLst>
              <a:ext uri="{FF2B5EF4-FFF2-40B4-BE49-F238E27FC236}">
                <a16:creationId xmlns:a16="http://schemas.microsoft.com/office/drawing/2014/main" id="{EA955C2D-6EE7-3858-3332-DD5A394256D3}"/>
              </a:ext>
            </a:extLst>
          </p:cNvPr>
          <p:cNvSpPr txBox="1">
            <a:spLocks/>
          </p:cNvSpPr>
          <p:nvPr/>
        </p:nvSpPr>
        <p:spPr>
          <a:xfrm>
            <a:off x="442772" y="2244048"/>
            <a:ext cx="6177832" cy="1323987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6317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Unified Analytics Platform for Enterprises</a:t>
            </a:r>
            <a:r>
              <a:rPr lang="en-BG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30B214-FD54-EED4-19C2-D163875E9CD6}"/>
              </a:ext>
            </a:extLst>
          </p:cNvPr>
          <p:cNvSpPr txBox="1"/>
          <p:nvPr/>
        </p:nvSpPr>
        <p:spPr>
          <a:xfrm>
            <a:off x="3384211" y="637103"/>
            <a:ext cx="2421502" cy="55399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prstDash val="lgDash"/>
          </a:ln>
        </p:spPr>
        <p:txBody>
          <a:bodyPr wrap="square" lIns="137160" tIns="91440" rIns="137160" bIns="9144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Partner logo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067C9A3-7847-9161-BD09-8F89A65E84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348" y="258067"/>
            <a:ext cx="2953965" cy="132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854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een and white curved ribbon&#10;&#10;Description automatically generated">
            <a:extLst>
              <a:ext uri="{FF2B5EF4-FFF2-40B4-BE49-F238E27FC236}">
                <a16:creationId xmlns:a16="http://schemas.microsoft.com/office/drawing/2014/main" id="{BD0DE127-5072-A448-FC31-B53D9410E7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6000"/>
          </a:blip>
          <a:srcRect l="26567" t="23698" r="1558" b="17337"/>
          <a:stretch/>
        </p:blipFill>
        <p:spPr>
          <a:xfrm flipH="1">
            <a:off x="-1" y="0"/>
            <a:ext cx="15238413" cy="7974010"/>
          </a:xfrm>
          <a:prstGeom prst="rect">
            <a:avLst/>
          </a:prstGeom>
        </p:spPr>
      </p:pic>
      <p:sp>
        <p:nvSpPr>
          <p:cNvPr id="3" name="Round Single Corner Rectangle 31">
            <a:extLst>
              <a:ext uri="{FF2B5EF4-FFF2-40B4-BE49-F238E27FC236}">
                <a16:creationId xmlns:a16="http://schemas.microsoft.com/office/drawing/2014/main" id="{94CB1AA9-E4D5-2801-D4D9-4601A5383B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rot="5400000" flipV="1">
            <a:off x="7846021" y="577853"/>
            <a:ext cx="7974010" cy="6818310"/>
          </a:xfrm>
          <a:prstGeom prst="round1Rect">
            <a:avLst/>
          </a:prstGeom>
          <a:solidFill>
            <a:srgbClr val="095B5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25">
            <a:extLst>
              <a:ext uri="{FF2B5EF4-FFF2-40B4-BE49-F238E27FC236}">
                <a16:creationId xmlns:a16="http://schemas.microsoft.com/office/drawing/2014/main" id="{0350BBBC-BCD0-C939-F6FF-50440666E0A2}"/>
              </a:ext>
            </a:extLst>
          </p:cNvPr>
          <p:cNvSpPr txBox="1">
            <a:spLocks/>
          </p:cNvSpPr>
          <p:nvPr/>
        </p:nvSpPr>
        <p:spPr>
          <a:xfrm>
            <a:off x="8862873" y="2153594"/>
            <a:ext cx="6177832" cy="17192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6317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Simplify Data Management with </a:t>
            </a:r>
            <a:r>
              <a:rPr lang="en-US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OneLake</a:t>
            </a:r>
            <a:r>
              <a:rPr lang="en-BG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855C8E-50E0-7F6D-1554-A21B4DF51737}"/>
              </a:ext>
            </a:extLst>
          </p:cNvPr>
          <p:cNvSpPr txBox="1"/>
          <p:nvPr/>
        </p:nvSpPr>
        <p:spPr>
          <a:xfrm>
            <a:off x="11804312" y="637100"/>
            <a:ext cx="2421502" cy="55399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prstDash val="lgDash"/>
          </a:ln>
        </p:spPr>
        <p:txBody>
          <a:bodyPr wrap="square" lIns="137160" tIns="91440" rIns="137160" bIns="9144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Partner logo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8AD3D15-E3C3-9362-761A-34E638378468}"/>
              </a:ext>
            </a:extLst>
          </p:cNvPr>
          <p:cNvGrpSpPr/>
          <p:nvPr/>
        </p:nvGrpSpPr>
        <p:grpSpPr>
          <a:xfrm>
            <a:off x="8420103" y="4281926"/>
            <a:ext cx="6818310" cy="2219039"/>
            <a:chOff x="-95002" y="4462207"/>
            <a:chExt cx="6818310" cy="2219039"/>
          </a:xfrm>
          <a:effectLst/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58B165D-6AF7-A1A8-A412-61AC54C619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 rot="5400000">
              <a:off x="2240108" y="2127097"/>
              <a:ext cx="2148089" cy="6818310"/>
            </a:xfrm>
            <a:prstGeom prst="rect">
              <a:avLst/>
            </a:prstGeom>
            <a:solidFill>
              <a:srgbClr val="9DCBC1"/>
            </a:solidFill>
            <a:ln>
              <a:noFill/>
              <a:headEnd type="none" w="med" len="med"/>
              <a:tailEnd type="none" w="med" len="med"/>
            </a:ln>
            <a:effectLst>
              <a:outerShdw blurRad="69391" dist="50800" dir="5400000" sx="100447" sy="100447" algn="ctr" rotWithShape="0">
                <a:prstClr val="black">
                  <a:alpha val="2029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Subtitle 26">
              <a:extLst>
                <a:ext uri="{FF2B5EF4-FFF2-40B4-BE49-F238E27FC236}">
                  <a16:creationId xmlns:a16="http://schemas.microsoft.com/office/drawing/2014/main" id="{54B1BA55-B3CD-C5B4-3238-2EA234F1732D}"/>
                </a:ext>
              </a:extLst>
            </p:cNvPr>
            <p:cNvSpPr txBox="1">
              <a:spLocks/>
            </p:cNvSpPr>
            <p:nvPr/>
          </p:nvSpPr>
          <p:spPr>
            <a:xfrm>
              <a:off x="347768" y="4901974"/>
              <a:ext cx="6245539" cy="1779272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marL="0" indent="0" algn="l" defTabSz="1371600" rtl="0" eaLnBrk="1" latinLnBrk="0" hangingPunct="1">
                <a:lnSpc>
                  <a:spcPct val="90000"/>
                </a:lnSpc>
                <a:spcBef>
                  <a:spcPts val="1500"/>
                </a:spcBef>
                <a:buFont typeface="Arial" panose="020B0604020202020204" pitchFamily="34" charset="0"/>
                <a:buNone/>
                <a:defRPr sz="3600" kern="120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3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716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574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32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290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148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006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864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0268"/>
                </a:lnSpc>
                <a:spcBef>
                  <a:spcPts val="0"/>
                </a:spcBef>
              </a:pPr>
              <a:r>
                <a:rPr lang="en-US" sz="1800" dirty="0">
                  <a:effectLst/>
                  <a:ea typeface="Aptos" panose="020B0004020202020204" pitchFamily="34" charset="0"/>
                </a:rPr>
                <a:t>Centralize your data storage with Microsoft Fabric’s </a:t>
              </a:r>
              <a:r>
                <a:rPr lang="en-US" sz="1800" dirty="0" err="1">
                  <a:effectLst/>
                  <a:ea typeface="Aptos" panose="020B0004020202020204" pitchFamily="34" charset="0"/>
                </a:rPr>
                <a:t>OneLake</a:t>
              </a:r>
              <a:r>
                <a:rPr lang="en-US" sz="1800" dirty="0">
                  <a:effectLst/>
                  <a:ea typeface="Aptos" panose="020B0004020202020204" pitchFamily="34" charset="0"/>
                </a:rPr>
                <a:t>. Eliminate data silos and enjoy unified storage, easy data discovery, and seamless integration with your favorite analytics tools. </a:t>
              </a:r>
              <a:endParaRPr lang="en-US" sz="2400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147F33AD-7E28-9F2C-9B45-F15F72467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64449" y="258064"/>
            <a:ext cx="2953965" cy="132398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D3D6626-B581-9EB8-BFE8-2C888DD59234}"/>
              </a:ext>
            </a:extLst>
          </p:cNvPr>
          <p:cNvSpPr txBox="1"/>
          <p:nvPr/>
        </p:nvSpPr>
        <p:spPr>
          <a:xfrm>
            <a:off x="9062652" y="7172320"/>
            <a:ext cx="533811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US" sz="15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DataManagement</a:t>
            </a:r>
            <a:r>
              <a:rPr lang="en-US" sz="15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</a:t>
            </a:r>
            <a:r>
              <a:rPr lang="en-US" sz="15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OneLake</a:t>
            </a:r>
            <a:r>
              <a:rPr lang="en-US" sz="15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</a:t>
            </a:r>
            <a:r>
              <a:rPr lang="en-US" sz="15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MicrosoftFabric</a:t>
            </a:r>
            <a:r>
              <a:rPr lang="en-BG" sz="15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4" name="Picture 13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8A320C84-3052-BEF6-4856-66DD3CA5A0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7838" y="6181015"/>
            <a:ext cx="1088509" cy="1360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0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computer screen on a desk&#10;&#10;Description automatically generated">
            <a:extLst>
              <a:ext uri="{FF2B5EF4-FFF2-40B4-BE49-F238E27FC236}">
                <a16:creationId xmlns:a16="http://schemas.microsoft.com/office/drawing/2014/main" id="{A9EA6404-B5EF-6A3C-C4B1-7B5CCD3864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054" b="-2224"/>
          <a:stretch/>
        </p:blipFill>
        <p:spPr>
          <a:xfrm>
            <a:off x="-1" y="0"/>
            <a:ext cx="15238411" cy="5776875"/>
          </a:xfrm>
          <a:prstGeom prst="rect">
            <a:avLst/>
          </a:prstGeom>
        </p:spPr>
      </p:pic>
      <p:sp>
        <p:nvSpPr>
          <p:cNvPr id="3" name="Round Single Corner Rectangle 31">
            <a:extLst>
              <a:ext uri="{FF2B5EF4-FFF2-40B4-BE49-F238E27FC236}">
                <a16:creationId xmlns:a16="http://schemas.microsoft.com/office/drawing/2014/main" id="{8565053D-DA69-2917-C824-8C8D428DBA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rot="5400000">
            <a:off x="5950500" y="-1313896"/>
            <a:ext cx="3337407" cy="15238411"/>
          </a:xfrm>
          <a:prstGeom prst="round1Rect">
            <a:avLst/>
          </a:prstGeom>
          <a:solidFill>
            <a:srgbClr val="095B5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4E8A4C-3E4B-449B-C3B5-F99606249CC2}"/>
              </a:ext>
            </a:extLst>
          </p:cNvPr>
          <p:cNvSpPr txBox="1"/>
          <p:nvPr/>
        </p:nvSpPr>
        <p:spPr>
          <a:xfrm>
            <a:off x="607381" y="7172323"/>
            <a:ext cx="5338119" cy="336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6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15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US" sz="15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BusinessIntelligence</a:t>
            </a:r>
            <a:r>
              <a:rPr lang="en-US" sz="15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</a:t>
            </a:r>
            <a:r>
              <a:rPr lang="en-US" sz="15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PowerBI</a:t>
            </a:r>
            <a:r>
              <a:rPr lang="en-US" sz="15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</a:t>
            </a:r>
            <a:r>
              <a:rPr lang="en-US" sz="15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MicrosoftFabric</a:t>
            </a:r>
            <a:endParaRPr lang="en-BG" sz="15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25">
            <a:extLst>
              <a:ext uri="{FF2B5EF4-FFF2-40B4-BE49-F238E27FC236}">
                <a16:creationId xmlns:a16="http://schemas.microsoft.com/office/drawing/2014/main" id="{B74DF9EF-0FE4-BE37-A466-6FE383F7CF73}"/>
              </a:ext>
            </a:extLst>
          </p:cNvPr>
          <p:cNvSpPr txBox="1">
            <a:spLocks/>
          </p:cNvSpPr>
          <p:nvPr/>
        </p:nvSpPr>
        <p:spPr>
          <a:xfrm>
            <a:off x="642550" y="5935602"/>
            <a:ext cx="9311314" cy="801690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6317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BI: Insights at Your Fingertips</a:t>
            </a:r>
            <a:r>
              <a:rPr lang="en-BG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AFDFBA-63C7-216C-B888-55E4BCAAE16E}"/>
              </a:ext>
            </a:extLst>
          </p:cNvPr>
          <p:cNvSpPr txBox="1"/>
          <p:nvPr/>
        </p:nvSpPr>
        <p:spPr>
          <a:xfrm>
            <a:off x="3559168" y="5015642"/>
            <a:ext cx="2421502" cy="55399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prstDash val="lgDash"/>
          </a:ln>
        </p:spPr>
        <p:txBody>
          <a:bodyPr wrap="square" lIns="137160" tIns="91440" rIns="137160" bIns="9144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Partner logo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45A2529-E9CB-9286-7FC4-3F618E24BA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9305" y="4636606"/>
            <a:ext cx="2953965" cy="1323987"/>
          </a:xfrm>
          <a:prstGeom prst="rect">
            <a:avLst/>
          </a:prstGeom>
        </p:spPr>
      </p:pic>
      <p:sp>
        <p:nvSpPr>
          <p:cNvPr id="11" name="Subtitle 26">
            <a:extLst>
              <a:ext uri="{FF2B5EF4-FFF2-40B4-BE49-F238E27FC236}">
                <a16:creationId xmlns:a16="http://schemas.microsoft.com/office/drawing/2014/main" id="{83E82A60-5588-4895-38CE-6C0008DDAC95}"/>
              </a:ext>
            </a:extLst>
          </p:cNvPr>
          <p:cNvSpPr txBox="1">
            <a:spLocks/>
          </p:cNvSpPr>
          <p:nvPr/>
        </p:nvSpPr>
        <p:spPr>
          <a:xfrm>
            <a:off x="642549" y="6614197"/>
            <a:ext cx="13953313" cy="4813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None/>
              <a:defRPr sz="3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268"/>
              </a:lnSpc>
              <a:spcBef>
                <a:spcPts val="0"/>
              </a:spcBef>
            </a:pPr>
            <a:r>
              <a:rPr lang="en-U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Empower your clients with Microsoft Fabric's Power BI. Connect to data sources, visualize key insights, and make informed decisions quickly</a:t>
            </a:r>
            <a:r>
              <a:rPr lang="en-BG" sz="1050" dirty="0">
                <a:effectLst/>
              </a:rPr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48050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-up of a green and white ribbon&#10;&#10;Description automatically generated">
            <a:extLst>
              <a:ext uri="{FF2B5EF4-FFF2-40B4-BE49-F238E27FC236}">
                <a16:creationId xmlns:a16="http://schemas.microsoft.com/office/drawing/2014/main" id="{FF90AB1A-11D2-AD38-3FC5-35EC4E4DEC7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3384211" y="-1"/>
            <a:ext cx="11854200" cy="7966021"/>
          </a:xfrm>
          <a:prstGeom prst="rect">
            <a:avLst/>
          </a:prstGeom>
        </p:spPr>
      </p:pic>
      <p:sp>
        <p:nvSpPr>
          <p:cNvPr id="3" name="Round Single Corner Rectangle 31">
            <a:extLst>
              <a:ext uri="{FF2B5EF4-FFF2-40B4-BE49-F238E27FC236}">
                <a16:creationId xmlns:a16="http://schemas.microsoft.com/office/drawing/2014/main" id="{1166A2DF-CC3B-BF8E-5FA3-4E71A24D9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rot="5400000">
            <a:off x="-577848" y="577853"/>
            <a:ext cx="7974010" cy="6818310"/>
          </a:xfrm>
          <a:prstGeom prst="round1Rect">
            <a:avLst/>
          </a:prstGeom>
          <a:solidFill>
            <a:srgbClr val="095B5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D0E963F-0E8E-F04F-1EED-37129A760E41}"/>
              </a:ext>
            </a:extLst>
          </p:cNvPr>
          <p:cNvGrpSpPr/>
          <p:nvPr/>
        </p:nvGrpSpPr>
        <p:grpSpPr>
          <a:xfrm>
            <a:off x="2" y="3977128"/>
            <a:ext cx="6818310" cy="2219039"/>
            <a:chOff x="-95002" y="4462207"/>
            <a:chExt cx="6818310" cy="2219039"/>
          </a:xfrm>
          <a:effectLst/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56EDB9-3934-220C-A6D7-EBB0BD1148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 rot="5400000">
              <a:off x="2240108" y="2127097"/>
              <a:ext cx="2148089" cy="6818310"/>
            </a:xfrm>
            <a:prstGeom prst="rect">
              <a:avLst/>
            </a:prstGeom>
            <a:solidFill>
              <a:srgbClr val="9DCBC1"/>
            </a:solidFill>
            <a:ln>
              <a:noFill/>
              <a:headEnd type="none" w="med" len="med"/>
              <a:tailEnd type="none" w="med" len="med"/>
            </a:ln>
            <a:effectLst>
              <a:outerShdw blurRad="69391" dist="50800" dir="5400000" sx="100447" sy="100447" algn="ctr" rotWithShape="0">
                <a:prstClr val="black">
                  <a:alpha val="2029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" name="Subtitle 26">
              <a:extLst>
                <a:ext uri="{FF2B5EF4-FFF2-40B4-BE49-F238E27FC236}">
                  <a16:creationId xmlns:a16="http://schemas.microsoft.com/office/drawing/2014/main" id="{361B9973-10B7-2CE4-FD1C-092DDFA137CC}"/>
                </a:ext>
              </a:extLst>
            </p:cNvPr>
            <p:cNvSpPr txBox="1">
              <a:spLocks/>
            </p:cNvSpPr>
            <p:nvPr/>
          </p:nvSpPr>
          <p:spPr>
            <a:xfrm>
              <a:off x="347768" y="4901974"/>
              <a:ext cx="6245539" cy="1779272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marL="0" indent="0" algn="l" defTabSz="1371600" rtl="0" eaLnBrk="1" latinLnBrk="0" hangingPunct="1">
                <a:lnSpc>
                  <a:spcPct val="90000"/>
                </a:lnSpc>
                <a:spcBef>
                  <a:spcPts val="1500"/>
                </a:spcBef>
                <a:buFont typeface="Arial" panose="020B0604020202020204" pitchFamily="34" charset="0"/>
                <a:buNone/>
                <a:defRPr sz="3600" kern="120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3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716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574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32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290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148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006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864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0268"/>
                </a:lnSpc>
                <a:spcBef>
                  <a:spcPts val="0"/>
                </a:spcBef>
              </a:pPr>
              <a:r>
                <a:rPr lang="en-US" sz="1800" dirty="0">
                  <a:effectLst/>
                  <a:ea typeface="Aptos" panose="020B0004020202020204" pitchFamily="34" charset="0"/>
                </a:rPr>
                <a:t>Transform data into real-time insights with Microsoft Fabric. Monitor data streams, detect patterns, and automate actions instantly. Boost your clients' responsiveness and decision-making capabilities</a:t>
              </a:r>
              <a:r>
                <a:rPr lang="en-BG" sz="1050" dirty="0">
                  <a:effectLst/>
                </a:rPr>
                <a:t> </a:t>
              </a:r>
              <a:endParaRPr lang="en-US" sz="2400" dirty="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889E503-6DAC-5280-6904-1B1004E9FC31}"/>
              </a:ext>
            </a:extLst>
          </p:cNvPr>
          <p:cNvSpPr txBox="1"/>
          <p:nvPr/>
        </p:nvSpPr>
        <p:spPr>
          <a:xfrm>
            <a:off x="642551" y="7172323"/>
            <a:ext cx="533811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US" sz="15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RealTimeData</a:t>
            </a:r>
            <a:r>
              <a:rPr lang="en-US" sz="15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</a:t>
            </a:r>
            <a:r>
              <a:rPr lang="en-US" sz="15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DataIntelligence</a:t>
            </a:r>
            <a:r>
              <a:rPr lang="en-US" sz="15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</a:t>
            </a:r>
            <a:r>
              <a:rPr lang="en-US" sz="15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MicrosoftFabric</a:t>
            </a:r>
            <a:r>
              <a:rPr lang="en-BG" sz="15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" name="Title 25">
            <a:extLst>
              <a:ext uri="{FF2B5EF4-FFF2-40B4-BE49-F238E27FC236}">
                <a16:creationId xmlns:a16="http://schemas.microsoft.com/office/drawing/2014/main" id="{C13D7657-950B-C022-90B7-DA2800384DEF}"/>
              </a:ext>
            </a:extLst>
          </p:cNvPr>
          <p:cNvSpPr txBox="1">
            <a:spLocks/>
          </p:cNvSpPr>
          <p:nvPr/>
        </p:nvSpPr>
        <p:spPr>
          <a:xfrm>
            <a:off x="442772" y="2244048"/>
            <a:ext cx="6177832" cy="1323987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6317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Real-Time Intelligence for Immediate Action</a:t>
            </a:r>
            <a:r>
              <a:rPr lang="en-BG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02BD60-5AB4-F0B6-5FA4-475B71E9C229}"/>
              </a:ext>
            </a:extLst>
          </p:cNvPr>
          <p:cNvSpPr txBox="1"/>
          <p:nvPr/>
        </p:nvSpPr>
        <p:spPr>
          <a:xfrm>
            <a:off x="3384211" y="637103"/>
            <a:ext cx="2421502" cy="55399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prstDash val="lgDash"/>
          </a:ln>
        </p:spPr>
        <p:txBody>
          <a:bodyPr wrap="square" lIns="137160" tIns="91440" rIns="137160" bIns="9144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Partner logo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548AEF2-2B58-84FB-9CA3-F3952F0EC0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348" y="258067"/>
            <a:ext cx="2953965" cy="132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404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green and white paper&#10;&#10;Description automatically generated">
            <a:extLst>
              <a:ext uri="{FF2B5EF4-FFF2-40B4-BE49-F238E27FC236}">
                <a16:creationId xmlns:a16="http://schemas.microsoft.com/office/drawing/2014/main" id="{76428648-B660-69CC-4A5D-C3326D445F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82000"/>
          </a:blip>
          <a:srcRect t="19561" r="1105" b="16515"/>
          <a:stretch/>
        </p:blipFill>
        <p:spPr>
          <a:xfrm>
            <a:off x="-1" y="3548906"/>
            <a:ext cx="15238409" cy="4425107"/>
          </a:xfrm>
          <a:prstGeom prst="rect">
            <a:avLst/>
          </a:prstGeom>
        </p:spPr>
      </p:pic>
      <p:sp>
        <p:nvSpPr>
          <p:cNvPr id="4" name="Round Single Corner Rectangle 31">
            <a:extLst>
              <a:ext uri="{FF2B5EF4-FFF2-40B4-BE49-F238E27FC236}">
                <a16:creationId xmlns:a16="http://schemas.microsoft.com/office/drawing/2014/main" id="{C04FBF9C-99E1-B432-E2DA-352EBEDDAB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rot="5400000">
            <a:off x="5625699" y="-5625703"/>
            <a:ext cx="3987007" cy="15238411"/>
          </a:xfrm>
          <a:prstGeom prst="round1Rect">
            <a:avLst/>
          </a:prstGeom>
          <a:solidFill>
            <a:srgbClr val="095B5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399B14-5725-A540-BA71-BC7183DCB7F6}"/>
              </a:ext>
            </a:extLst>
          </p:cNvPr>
          <p:cNvSpPr txBox="1"/>
          <p:nvPr/>
        </p:nvSpPr>
        <p:spPr>
          <a:xfrm>
            <a:off x="677721" y="3185316"/>
            <a:ext cx="6250619" cy="336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6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15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#</a:t>
            </a:r>
            <a:r>
              <a:rPr lang="en-US" sz="15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ArtificialIntelligence</a:t>
            </a:r>
            <a:r>
              <a:rPr lang="en-US" sz="15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#</a:t>
            </a:r>
            <a:r>
              <a:rPr lang="en-US" sz="15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DataInsights</a:t>
            </a:r>
            <a:r>
              <a:rPr lang="en-US" sz="15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#</a:t>
            </a:r>
            <a:r>
              <a:rPr lang="en-US" sz="15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MicrosoftFabric</a:t>
            </a:r>
            <a:r>
              <a:rPr lang="en-BG" sz="15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BG" sz="15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25">
            <a:extLst>
              <a:ext uri="{FF2B5EF4-FFF2-40B4-BE49-F238E27FC236}">
                <a16:creationId xmlns:a16="http://schemas.microsoft.com/office/drawing/2014/main" id="{36FC84BA-F72B-883E-970D-7D73E1202B6D}"/>
              </a:ext>
            </a:extLst>
          </p:cNvPr>
          <p:cNvSpPr txBox="1">
            <a:spLocks/>
          </p:cNvSpPr>
          <p:nvPr/>
        </p:nvSpPr>
        <p:spPr>
          <a:xfrm>
            <a:off x="642550" y="1514553"/>
            <a:ext cx="9311314" cy="801690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6317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 Integration for Smarter Analytics</a:t>
            </a:r>
            <a:r>
              <a:rPr lang="en-BG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6B2DA8-94DF-C14A-EF40-49C07DDAF498}"/>
              </a:ext>
            </a:extLst>
          </p:cNvPr>
          <p:cNvSpPr txBox="1"/>
          <p:nvPr/>
        </p:nvSpPr>
        <p:spPr>
          <a:xfrm>
            <a:off x="3559168" y="536136"/>
            <a:ext cx="2421502" cy="55399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prstDash val="lgDash"/>
          </a:ln>
        </p:spPr>
        <p:txBody>
          <a:bodyPr wrap="square" lIns="137160" tIns="91440" rIns="137160" bIns="9144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Partner logo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062673-8722-61AA-6733-6229130E47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9305" y="157100"/>
            <a:ext cx="2953965" cy="1323987"/>
          </a:xfrm>
          <a:prstGeom prst="rect">
            <a:avLst/>
          </a:prstGeom>
        </p:spPr>
      </p:pic>
      <p:sp>
        <p:nvSpPr>
          <p:cNvPr id="9" name="Subtitle 26">
            <a:extLst>
              <a:ext uri="{FF2B5EF4-FFF2-40B4-BE49-F238E27FC236}">
                <a16:creationId xmlns:a16="http://schemas.microsoft.com/office/drawing/2014/main" id="{109D262F-9B29-F492-5BBF-E2DB18C314A6}"/>
              </a:ext>
            </a:extLst>
          </p:cNvPr>
          <p:cNvSpPr txBox="1">
            <a:spLocks/>
          </p:cNvSpPr>
          <p:nvPr/>
        </p:nvSpPr>
        <p:spPr>
          <a:xfrm>
            <a:off x="642549" y="2274301"/>
            <a:ext cx="13953313" cy="4813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None/>
              <a:defRPr sz="3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268"/>
              </a:lnSpc>
              <a:spcBef>
                <a:spcPts val="0"/>
              </a:spcBef>
            </a:pPr>
            <a:r>
              <a:rPr lang="en-US" sz="1800" dirty="0">
                <a:effectLst/>
                <a:ea typeface="Aptos" panose="020B0004020202020204" pitchFamily="34" charset="0"/>
              </a:rPr>
              <a:t>Experience seamless AI integration with Microsoft Fabric. Automate data analysis and turn raw data into actionable insights without manual intervention. Elevate your clients' analytics game.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48234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This background image has 5 ribbons across the screen representing the industry. Particles flow above the top ribbon.">
            <a:extLst>
              <a:ext uri="{FF2B5EF4-FFF2-40B4-BE49-F238E27FC236}">
                <a16:creationId xmlns:a16="http://schemas.microsoft.com/office/drawing/2014/main" id="{1D67EFCC-8F7D-0AF8-75D6-12021FCA8C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567" b="10411"/>
          <a:stretch/>
        </p:blipFill>
        <p:spPr>
          <a:xfrm>
            <a:off x="6006966" y="0"/>
            <a:ext cx="9311110" cy="797401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9B0B7AB5-EA56-3F7E-E45B-EA9A2BAE3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6008031" y="0"/>
            <a:ext cx="9313509" cy="7974012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59174"/>
                </a:srgbClr>
              </a:gs>
              <a:gs pos="100000">
                <a:srgbClr val="FFFFFF">
                  <a:alpha val="41000"/>
                </a:srgbClr>
              </a:gs>
              <a:gs pos="20000">
                <a:srgbClr val="FFFFFF">
                  <a:alpha val="86279"/>
                </a:srgbClr>
              </a:gs>
              <a:gs pos="68000">
                <a:schemeClr val="bg1">
                  <a:alpha val="86690"/>
                </a:schemeClr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MX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4D21823-9554-67AF-4F52-A69346EED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flipH="1">
            <a:off x="6008031" y="0"/>
            <a:ext cx="9313508" cy="7974014"/>
          </a:xfrm>
          <a:prstGeom prst="rect">
            <a:avLst/>
          </a:prstGeom>
          <a:gradFill flip="none" rotWithShape="1">
            <a:gsLst>
              <a:gs pos="48000">
                <a:srgbClr val="FFFFFF">
                  <a:alpha val="0"/>
                </a:srgb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MX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1E6017C-AC85-29FB-4939-746B886EBB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6005674" y="0"/>
            <a:ext cx="9313509" cy="7974012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75000"/>
                </a:srgbClr>
              </a:gs>
              <a:gs pos="59000">
                <a:srgbClr val="FFFFFF">
                  <a:alpha val="49757"/>
                </a:srgbClr>
              </a:gs>
              <a:gs pos="100000">
                <a:srgbClr val="00AE94">
                  <a:alpha val="40000"/>
                </a:srgbClr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MX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ound Single Corner Rectangle 31">
            <a:extLst>
              <a:ext uri="{FF2B5EF4-FFF2-40B4-BE49-F238E27FC236}">
                <a16:creationId xmlns:a16="http://schemas.microsoft.com/office/drawing/2014/main" id="{79D0A70C-19E2-99C9-F616-3A8F2BB6D4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rot="5400000">
            <a:off x="-577848" y="577853"/>
            <a:ext cx="7974010" cy="6818310"/>
          </a:xfrm>
          <a:prstGeom prst="round1Rect">
            <a:avLst/>
          </a:prstGeom>
          <a:solidFill>
            <a:srgbClr val="095B5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D7F632A-4A45-E502-B48C-A033EE1931A2}"/>
              </a:ext>
            </a:extLst>
          </p:cNvPr>
          <p:cNvGrpSpPr/>
          <p:nvPr/>
        </p:nvGrpSpPr>
        <p:grpSpPr>
          <a:xfrm>
            <a:off x="2" y="3977128"/>
            <a:ext cx="6818310" cy="2219039"/>
            <a:chOff x="-95002" y="4462207"/>
            <a:chExt cx="6818310" cy="2219039"/>
          </a:xfrm>
          <a:effectLst/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9A6AD5B-199C-8C4F-6C4A-BD8E534181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 rot="5400000">
              <a:off x="2240108" y="2127097"/>
              <a:ext cx="2148089" cy="6818310"/>
            </a:xfrm>
            <a:prstGeom prst="rect">
              <a:avLst/>
            </a:prstGeom>
            <a:solidFill>
              <a:srgbClr val="9DCBC1"/>
            </a:solidFill>
            <a:ln>
              <a:noFill/>
              <a:headEnd type="none" w="med" len="med"/>
              <a:tailEnd type="none" w="med" len="med"/>
            </a:ln>
            <a:effectLst>
              <a:outerShdw blurRad="69391" dist="50800" dir="5400000" sx="100447" sy="100447" algn="ctr" rotWithShape="0">
                <a:prstClr val="black">
                  <a:alpha val="2029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9" name="Subtitle 26">
              <a:extLst>
                <a:ext uri="{FF2B5EF4-FFF2-40B4-BE49-F238E27FC236}">
                  <a16:creationId xmlns:a16="http://schemas.microsoft.com/office/drawing/2014/main" id="{CCBC5E6C-86D6-D577-2AF6-9622FE3DE0DC}"/>
                </a:ext>
              </a:extLst>
            </p:cNvPr>
            <p:cNvSpPr txBox="1">
              <a:spLocks/>
            </p:cNvSpPr>
            <p:nvPr/>
          </p:nvSpPr>
          <p:spPr>
            <a:xfrm>
              <a:off x="347768" y="4901974"/>
              <a:ext cx="6245539" cy="1779272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marL="0" indent="0" algn="l" defTabSz="1371600" rtl="0" eaLnBrk="1" latinLnBrk="0" hangingPunct="1">
                <a:lnSpc>
                  <a:spcPct val="90000"/>
                </a:lnSpc>
                <a:spcBef>
                  <a:spcPts val="1500"/>
                </a:spcBef>
                <a:buFont typeface="Arial" panose="020B0604020202020204" pitchFamily="34" charset="0"/>
                <a:buNone/>
                <a:defRPr sz="3600" kern="120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3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716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574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32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290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148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006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86400" indent="0" algn="ctr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0268"/>
                </a:lnSpc>
                <a:spcBef>
                  <a:spcPts val="0"/>
                </a:spcBef>
              </a:pPr>
              <a:r>
                <a:rPr lang="en-US" sz="1800" dirty="0">
                  <a:effectLst/>
                  <a:ea typeface="Aptos" panose="020B0004020202020204" pitchFamily="34" charset="0"/>
                </a:rPr>
                <a:t>Tailor Microsoft Fabric to meet the unique needs of any industry. From data management to advanced analytics, provide industry-specific solutions that drive success. </a:t>
              </a:r>
              <a:endParaRPr lang="en-US" sz="2400" dirty="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F71EE3F4-A38C-F141-2B4A-54EF7B55AB32}"/>
              </a:ext>
            </a:extLst>
          </p:cNvPr>
          <p:cNvSpPr txBox="1"/>
          <p:nvPr/>
        </p:nvSpPr>
        <p:spPr>
          <a:xfrm>
            <a:off x="537934" y="7175327"/>
            <a:ext cx="533811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#</a:t>
            </a:r>
            <a:r>
              <a:rPr lang="en-US" sz="15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IndustrySolutions</a:t>
            </a:r>
            <a:r>
              <a:rPr lang="en-US" sz="15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#</a:t>
            </a:r>
            <a:r>
              <a:rPr lang="en-US" sz="15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DataDriven</a:t>
            </a:r>
            <a:r>
              <a:rPr lang="en-US" sz="15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#</a:t>
            </a:r>
            <a:r>
              <a:rPr lang="en-US" sz="15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MicrosoftFabric</a:t>
            </a:r>
            <a:r>
              <a:rPr lang="en-BG" sz="15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BG" sz="15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itle 25">
            <a:extLst>
              <a:ext uri="{FF2B5EF4-FFF2-40B4-BE49-F238E27FC236}">
                <a16:creationId xmlns:a16="http://schemas.microsoft.com/office/drawing/2014/main" id="{EE3C8365-0F1A-3AEB-9D40-151D617BDFD0}"/>
              </a:ext>
            </a:extLst>
          </p:cNvPr>
          <p:cNvSpPr txBox="1">
            <a:spLocks/>
          </p:cNvSpPr>
          <p:nvPr/>
        </p:nvSpPr>
        <p:spPr>
          <a:xfrm>
            <a:off x="442772" y="2244048"/>
            <a:ext cx="6177832" cy="1323987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6317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 Solutions</a:t>
            </a:r>
            <a:b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Every Industry</a:t>
            </a:r>
            <a:r>
              <a:rPr lang="en-BG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7E77C4B-1A5D-A978-9233-82908F1775CE}"/>
              </a:ext>
            </a:extLst>
          </p:cNvPr>
          <p:cNvSpPr txBox="1"/>
          <p:nvPr/>
        </p:nvSpPr>
        <p:spPr>
          <a:xfrm>
            <a:off x="3384211" y="637103"/>
            <a:ext cx="2421502" cy="55399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prstDash val="lgDash"/>
          </a:ln>
        </p:spPr>
        <p:txBody>
          <a:bodyPr wrap="square" lIns="137160" tIns="91440" rIns="137160" bIns="9144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Partner logo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7F13C81D-268B-58C0-481E-06DD74BB37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348" y="258067"/>
            <a:ext cx="2953965" cy="1323987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DBC3EBAF-B17A-6C35-7F82-A66F00D4E0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66580" y="1191101"/>
            <a:ext cx="5720085" cy="572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350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CC0A14D567554091D95EB3F5815525" ma:contentTypeVersion="15" ma:contentTypeDescription="Create a new document." ma:contentTypeScope="" ma:versionID="17c1dcbfd06fd03e61a4a6dc4476af1c">
  <xsd:schema xmlns:xsd="http://www.w3.org/2001/XMLSchema" xmlns:xs="http://www.w3.org/2001/XMLSchema" xmlns:p="http://schemas.microsoft.com/office/2006/metadata/properties" xmlns:ns2="81ae4995-9656-43b3-9004-9b2d2195dcda" xmlns:ns3="91dde146-1d64-4472-abb4-1dd87af97482" targetNamespace="http://schemas.microsoft.com/office/2006/metadata/properties" ma:root="true" ma:fieldsID="27cd1d53e46a12cd3a5a7a655e1fd537" ns2:_="" ns3:_="">
    <xsd:import namespace="81ae4995-9656-43b3-9004-9b2d2195dcda"/>
    <xsd:import namespace="91dde146-1d64-4472-abb4-1dd87af97482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ae4995-9656-43b3-9004-9b2d2195dcd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dde146-1d64-4472-abb4-1dd87af97482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e9e4cdfa-29d2-4445-a189-ba3bc74b5e44}" ma:internalName="TaxCatchAll" ma:showField="CatchAllData" ma:web="91dde146-1d64-4472-abb4-1dd87af97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ae4995-9656-43b3-9004-9b2d2195dcda">
      <Terms xmlns="http://schemas.microsoft.com/office/infopath/2007/PartnerControls"/>
    </lcf76f155ced4ddcb4097134ff3c332f>
    <TaxCatchAll xmlns="91dde146-1d64-4472-abb4-1dd87af97482" xsi:nil="true"/>
  </documentManagement>
</p:properties>
</file>

<file path=customXml/itemProps1.xml><?xml version="1.0" encoding="utf-8"?>
<ds:datastoreItem xmlns:ds="http://schemas.openxmlformats.org/officeDocument/2006/customXml" ds:itemID="{FA28D7E5-9DC3-49F3-8F11-1E275B3FCFC8}"/>
</file>

<file path=customXml/itemProps2.xml><?xml version="1.0" encoding="utf-8"?>
<ds:datastoreItem xmlns:ds="http://schemas.openxmlformats.org/officeDocument/2006/customXml" ds:itemID="{097272F3-7503-4EBF-A885-40E06BBB271F}"/>
</file>

<file path=customXml/itemProps3.xml><?xml version="1.0" encoding="utf-8"?>
<ds:datastoreItem xmlns:ds="http://schemas.openxmlformats.org/officeDocument/2006/customXml" ds:itemID="{EA7F3F10-7320-492E-872D-F4ADF7E69E9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</TotalTime>
  <Words>253</Words>
  <Application>Microsoft Macintosh PowerPoint</Application>
  <PresentationFormat>Custom</PresentationFormat>
  <Paragraphs>24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Hrulev, Milena (Petrova)</dc:creator>
  <cp:lastModifiedBy>Hrulev, Milena (Petrova)</cp:lastModifiedBy>
  <cp:revision>1</cp:revision>
  <dcterms:created xsi:type="dcterms:W3CDTF">2024-08-02T12:45:35Z</dcterms:created>
  <dcterms:modified xsi:type="dcterms:W3CDTF">2024-08-02T13:44:58Z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0x010100ACCC0A14D567554091D95EB3F5815525</vt:lpwstr>
  </property>
</Properties>
</file>