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5619" r:id="rId4"/>
  </p:sldMasterIdLst>
  <p:notesMasterIdLst>
    <p:notesMasterId r:id="rId19"/>
  </p:notesMasterIdLst>
  <p:sldIdLst>
    <p:sldId id="2076138457" r:id="rId5"/>
    <p:sldId id="2147478985" r:id="rId6"/>
    <p:sldId id="2147479053" r:id="rId7"/>
    <p:sldId id="2076138329" r:id="rId8"/>
    <p:sldId id="2147478004" r:id="rId9"/>
    <p:sldId id="2147479047" r:id="rId10"/>
    <p:sldId id="2147479054" r:id="rId11"/>
    <p:sldId id="2147479042" r:id="rId12"/>
    <p:sldId id="2147477997" r:id="rId13"/>
    <p:sldId id="2147478984" r:id="rId14"/>
    <p:sldId id="2147479052" r:id="rId15"/>
    <p:sldId id="2147478992" r:id="rId16"/>
    <p:sldId id="2147479043" r:id="rId17"/>
    <p:sldId id="20761383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ck" id="{705C9195-0F0C-F046-8ED8-18D414EED3BF}">
          <p14:sldIdLst>
            <p14:sldId id="2076138457"/>
            <p14:sldId id="2147478985"/>
            <p14:sldId id="2147479053"/>
            <p14:sldId id="2076138329"/>
            <p14:sldId id="2147478004"/>
            <p14:sldId id="2147479047"/>
            <p14:sldId id="2147479054"/>
            <p14:sldId id="2147479042"/>
            <p14:sldId id="2147477997"/>
            <p14:sldId id="2147478984"/>
            <p14:sldId id="2147479052"/>
          </p14:sldIdLst>
        </p14:section>
        <p14:section name="Customization Instructions" id="{E905CA43-C79D-426C-9E68-D36422BD9556}">
          <p14:sldIdLst>
            <p14:sldId id="2147478992"/>
            <p14:sldId id="2147479043"/>
            <p14:sldId id="207613836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1E31"/>
    <a:srgbClr val="D7DEED"/>
    <a:srgbClr val="8661C5"/>
    <a:srgbClr val="0078D4"/>
    <a:srgbClr val="FDFDFD"/>
    <a:srgbClr val="415A91"/>
    <a:srgbClr val="F7F7F7"/>
    <a:srgbClr val="4E6CB0"/>
    <a:srgbClr val="EBF3FB"/>
    <a:srgbClr val="EEF2F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04A6B2-40E7-467B-91AD-B4D8A91CD4AA}" v="118" dt="2024-09-16T22:37:21.934"/>
    <p1510:client id="{480EAD26-33F3-930C-D0C1-B705DC4594DB}" v="9" dt="2024-09-16T22:49:54.7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72" autoAdjust="0"/>
    <p:restoredTop sz="86378" autoAdjust="0"/>
  </p:normalViewPr>
  <p:slideViewPr>
    <p:cSldViewPr snapToGrid="0">
      <p:cViewPr varScale="1">
        <p:scale>
          <a:sx n="56" d="100"/>
          <a:sy n="56" d="100"/>
        </p:scale>
        <p:origin x="-717" y="354"/>
      </p:cViewPr>
      <p:guideLst/>
    </p:cSldViewPr>
  </p:slideViewPr>
  <p:outlineViewPr>
    <p:cViewPr>
      <p:scale>
        <a:sx n="33" d="100"/>
        <a:sy n="33" d="100"/>
      </p:scale>
      <p:origin x="0" y="-330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6A59E5-6BED-46A4-A348-240EEF4DA2AD}" type="datetimeFigureOut">
              <a:rPr lang="en-US" smtClean="0"/>
              <a:t>9/16/2024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FC92D-D11E-4CC1-A5E3-C506190E1EA2}" type="slidenum">
              <a:rPr lang="en-US" smtClean="0"/>
              <a:t>‹#›</a:t>
            </a:fld>
            <a:endParaRPr lang="en-US"/>
          </a:p>
        </p:txBody>
      </p:sp>
    </p:spTree>
    <p:extLst>
      <p:ext uri="{BB962C8B-B14F-4D97-AF65-F5344CB8AC3E}">
        <p14:creationId xmlns:p14="http://schemas.microsoft.com/office/powerpoint/2010/main" val="1477062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3FC92D-D11E-4CC1-A5E3-C506190E1EA2}" type="slidenum">
              <a:rPr lang="en-US" smtClean="0"/>
              <a:t>3</a:t>
            </a:fld>
            <a:endParaRPr lang="en-US"/>
          </a:p>
        </p:txBody>
      </p:sp>
    </p:spTree>
    <p:extLst>
      <p:ext uri="{BB962C8B-B14F-4D97-AF65-F5344CB8AC3E}">
        <p14:creationId xmlns:p14="http://schemas.microsoft.com/office/powerpoint/2010/main" val="2377737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3FC92D-D11E-4CC1-A5E3-C506190E1EA2}" type="slidenum">
              <a:rPr lang="en-US" smtClean="0"/>
              <a:t>5</a:t>
            </a:fld>
            <a:endParaRPr lang="en-US"/>
          </a:p>
        </p:txBody>
      </p:sp>
    </p:spTree>
    <p:extLst>
      <p:ext uri="{BB962C8B-B14F-4D97-AF65-F5344CB8AC3E}">
        <p14:creationId xmlns:p14="http://schemas.microsoft.com/office/powerpoint/2010/main" val="20446841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3FC92D-D11E-4CC1-A5E3-C506190E1EA2}" type="slidenum">
              <a:rPr lang="en-US" smtClean="0"/>
              <a:t>6</a:t>
            </a:fld>
            <a:endParaRPr lang="en-US"/>
          </a:p>
        </p:txBody>
      </p:sp>
    </p:spTree>
    <p:extLst>
      <p:ext uri="{BB962C8B-B14F-4D97-AF65-F5344CB8AC3E}">
        <p14:creationId xmlns:p14="http://schemas.microsoft.com/office/powerpoint/2010/main" val="2763323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3FC92D-D11E-4CC1-A5E3-C506190E1E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0544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99AF2C-324A-44E8-94CF-A5A0A11E3EF3}" type="slidenum">
              <a:rPr lang="en-US" smtClean="0"/>
              <a:t>9</a:t>
            </a:fld>
            <a:endParaRPr lang="en-US"/>
          </a:p>
        </p:txBody>
      </p:sp>
    </p:spTree>
    <p:extLst>
      <p:ext uri="{BB962C8B-B14F-4D97-AF65-F5344CB8AC3E}">
        <p14:creationId xmlns:p14="http://schemas.microsoft.com/office/powerpoint/2010/main" val="28386862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3FC92D-D11E-4CC1-A5E3-C506190E1EA2}" type="slidenum">
              <a:rPr lang="en-US" smtClean="0"/>
              <a:t>11</a:t>
            </a:fld>
            <a:endParaRPr lang="en-US"/>
          </a:p>
        </p:txBody>
      </p:sp>
    </p:spTree>
    <p:extLst>
      <p:ext uri="{BB962C8B-B14F-4D97-AF65-F5344CB8AC3E}">
        <p14:creationId xmlns:p14="http://schemas.microsoft.com/office/powerpoint/2010/main" val="3801713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5" name="Footer Placeholder 4"/>
          <p:cNvSpPr>
            <a:spLocks noGrp="1"/>
          </p:cNvSpPr>
          <p:nvPr>
            <p:ph type="ftr" sz="quarter" idx="11"/>
          </p:nvPr>
        </p:nvSpPr>
        <p:spPr/>
        <p:txBody>
          <a:bodyPr/>
          <a:lstStyle/>
          <a:p>
            <a:pPr marL="571500" marR="0" lvl="0" indent="0" algn="l" defTabSz="914099" rtl="0" eaLnBrk="0" fontAlgn="auto" latinLnBrk="0" hangingPunct="0">
              <a:lnSpc>
                <a:spcPct val="100000"/>
              </a:lnSpc>
              <a:spcBef>
                <a:spcPts val="0"/>
              </a:spcBef>
              <a:spcAft>
                <a:spcPts val="0"/>
              </a:spcAft>
              <a:buClrTx/>
              <a:buSzTx/>
              <a:buFontTx/>
              <a:buNone/>
              <a:tabLst/>
              <a:defRPr/>
            </a:pPr>
            <a:r>
              <a:rPr kumimoji="0" lang="en-US" sz="400" b="0" i="0" u="none" strike="noStrike" kern="120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62C61DAB-D93E-49CA-B245-379601CFE8D0}" type="datetime8">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9/16/2024 3:48 PM</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
        <p:nvSpPr>
          <p:cNvPr id="7" name="Slide Number Placeholder 6"/>
          <p:cNvSpPr>
            <a:spLocks noGrp="1"/>
          </p:cNvSpPr>
          <p:nvPr>
            <p:ph type="sldNum" sz="quarter" idx="13"/>
          </p:nvPr>
        </p:nvSpPr>
        <p:spPr/>
        <p:txBody>
          <a:bodyPr/>
          <a:lstStyle/>
          <a:p>
            <a:pPr marL="0" marR="0" lvl="0" indent="0" algn="r" defTabSz="914367" rtl="0" eaLnBrk="1" fontAlgn="auto" latinLnBrk="0" hangingPunct="1">
              <a:lnSpc>
                <a:spcPct val="100000"/>
              </a:lnSpc>
              <a:spcBef>
                <a:spcPts val="0"/>
              </a:spcBef>
              <a:spcAft>
                <a:spcPts val="0"/>
              </a:spcAft>
              <a:buClrTx/>
              <a:buSzTx/>
              <a:buFontTx/>
              <a:buNone/>
              <a:tabLst/>
              <a:defRPr/>
            </a:pPr>
            <a:fld id="{B4008EB6-D09E-4580-8CD6-DDB14511944F}" type="slidenum">
              <a:rPr kumimoji="0" lang="en-US" sz="1200" b="0" i="0" u="none" strike="noStrike" kern="1200" cap="none" spc="0" normalizeH="0" baseline="0" noProof="0" smtClean="0">
                <a:ln>
                  <a:noFill/>
                </a:ln>
                <a:solidFill>
                  <a:prstClr val="black"/>
                </a:solidFill>
                <a:effectLst/>
                <a:uLnTx/>
                <a:uFillTx/>
                <a:latin typeface="Segoe UI" pitchFamily="34" charset="0"/>
                <a:ea typeface="+mn-ea"/>
                <a:cs typeface="+mn-cs"/>
              </a:rPr>
              <a:pPr marL="0" marR="0" lvl="0" indent="0" algn="r" defTabSz="914367"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Segoe UI" pitchFamily="34" charset="0"/>
              <a:ea typeface="+mn-ea"/>
              <a:cs typeface="+mn-cs"/>
            </a:endParaRPr>
          </a:p>
        </p:txBody>
      </p:sp>
    </p:spTree>
    <p:extLst>
      <p:ext uri="{BB962C8B-B14F-4D97-AF65-F5344CB8AC3E}">
        <p14:creationId xmlns:p14="http://schemas.microsoft.com/office/powerpoint/2010/main" val="180117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3" y="1028700"/>
            <a:ext cx="11018520" cy="443198"/>
          </a:xfrm>
        </p:spPr>
        <p:txBody>
          <a:bodyPr/>
          <a:lstStyle>
            <a:lvl1pPr>
              <a:lnSpc>
                <a:spcPct val="90000"/>
              </a:lnSpc>
              <a:defRPr sz="3200" u="none">
                <a:solidFill>
                  <a:schemeClr val="tx2"/>
                </a:solidFill>
                <a:latin typeface="+mj-lt"/>
              </a:defRPr>
            </a:lvl1pPr>
          </a:lstStyle>
          <a:p>
            <a:r>
              <a:rPr lang="en-US"/>
              <a:t>Click to edit Master title style</a:t>
            </a:r>
          </a:p>
        </p:txBody>
      </p:sp>
    </p:spTree>
    <p:extLst>
      <p:ext uri="{BB962C8B-B14F-4D97-AF65-F5344CB8AC3E}">
        <p14:creationId xmlns:p14="http://schemas.microsoft.com/office/powerpoint/2010/main" val="83483432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648">
          <p15:clr>
            <a:srgbClr val="5ACBF0"/>
          </p15:clr>
        </p15:guide>
        <p15:guide id="29" orient="horz" pos="1296">
          <p15:clr>
            <a:srgbClr val="5ACBF0"/>
          </p15:clr>
        </p15:guide>
        <p15:guide id="30" orient="horz" pos="288">
          <p15:clr>
            <a:srgbClr val="5ACBF0"/>
          </p15:clr>
        </p15:guide>
        <p15:guide id="31" orient="horz" pos="37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Slide">
    <p:bg>
      <p:bgRef idx="1001">
        <a:schemeClr val="bg2"/>
      </p:bgRef>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2979778"/>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Event name or presentation title </a:t>
            </a:r>
          </a:p>
        </p:txBody>
      </p:sp>
      <p:sp>
        <p:nvSpPr>
          <p:cNvPr id="5" name="Text Placeholder 4"/>
          <p:cNvSpPr>
            <a:spLocks noGrp="1"/>
          </p:cNvSpPr>
          <p:nvPr>
            <p:ph type="body" sz="quarter" idx="12" hasCustomPrompt="1"/>
          </p:nvPr>
        </p:nvSpPr>
        <p:spPr>
          <a:xfrm>
            <a:off x="584200" y="3962400"/>
            <a:ext cx="9144000"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 text</a:t>
            </a:r>
          </a:p>
        </p:txBody>
      </p:sp>
      <p:pic>
        <p:nvPicPr>
          <p:cNvPr id="2" name="Picture 1">
            <a:extLst>
              <a:ext uri="{FF2B5EF4-FFF2-40B4-BE49-F238E27FC236}">
                <a16:creationId xmlns:a16="http://schemas.microsoft.com/office/drawing/2014/main" id="{9CDD6E5F-0D42-7258-87C1-16F68629269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71499" y="585788"/>
            <a:ext cx="2678972" cy="340187"/>
          </a:xfrm>
          <a:prstGeom prst="rect">
            <a:avLst/>
          </a:prstGeom>
        </p:spPr>
      </p:pic>
    </p:spTree>
    <p:extLst>
      <p:ext uri="{BB962C8B-B14F-4D97-AF65-F5344CB8AC3E}">
        <p14:creationId xmlns:p14="http://schemas.microsoft.com/office/powerpoint/2010/main" val="27780687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228">
          <p15:clr>
            <a:srgbClr val="5ACBF0"/>
          </p15:clr>
        </p15:guide>
        <p15:guide id="2" orient="horz" pos="2496">
          <p15:clr>
            <a:srgbClr val="5ACBF0"/>
          </p15:clr>
        </p15:guide>
        <p15:guide id="3" pos="6132">
          <p15:clr>
            <a:srgbClr val="5ACBF0"/>
          </p15:clr>
        </p15:guide>
        <p15:guide id="4" orient="horz" pos="216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 Square Photo Right">
    <p:bg>
      <p:bgRef idx="1001">
        <a:schemeClr val="bg1"/>
      </p:bgRef>
    </p:bg>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350285C0-813F-A744-BFD3-CF358EAC839C}"/>
              </a:ext>
            </a:extLst>
          </p:cNvPr>
          <p:cNvSpPr>
            <a:spLocks noGrp="1"/>
          </p:cNvSpPr>
          <p:nvPr>
            <p:ph type="pic" sz="quarter" idx="10"/>
          </p:nvPr>
        </p:nvSpPr>
        <p:spPr>
          <a:xfrm>
            <a:off x="5299075" y="0"/>
            <a:ext cx="6892925" cy="6457350"/>
          </a:xfrm>
        </p:spPr>
        <p:txBody>
          <a:bodyPr/>
          <a:lstStyle/>
          <a:p>
            <a:r>
              <a:rPr lang="en-US"/>
              <a:t>Click icon to add picture</a:t>
            </a:r>
          </a:p>
        </p:txBody>
      </p:sp>
      <p:sp>
        <p:nvSpPr>
          <p:cNvPr id="6" name="Title 1">
            <a:extLst>
              <a:ext uri="{FF2B5EF4-FFF2-40B4-BE49-F238E27FC236}">
                <a16:creationId xmlns:a16="http://schemas.microsoft.com/office/drawing/2014/main" id="{44B1F25D-69F5-D649-BBA0-613396C764AC}"/>
              </a:ext>
            </a:extLst>
          </p:cNvPr>
          <p:cNvSpPr>
            <a:spLocks noGrp="1"/>
          </p:cNvSpPr>
          <p:nvPr>
            <p:ph type="title" idx="4294967295"/>
          </p:nvPr>
        </p:nvSpPr>
        <p:spPr>
          <a:xfrm>
            <a:off x="584200" y="457200"/>
            <a:ext cx="4416425" cy="553998"/>
          </a:xfrm>
        </p:spPr>
        <p:txBody>
          <a:bodyPr/>
          <a:lstStyle/>
          <a:p>
            <a:r>
              <a:rPr lang="en-US"/>
              <a:t>Click to edit Master title style</a:t>
            </a:r>
          </a:p>
        </p:txBody>
      </p:sp>
      <p:sp>
        <p:nvSpPr>
          <p:cNvPr id="10" name="Text Placeholder 9">
            <a:extLst>
              <a:ext uri="{FF2B5EF4-FFF2-40B4-BE49-F238E27FC236}">
                <a16:creationId xmlns:a16="http://schemas.microsoft.com/office/drawing/2014/main" id="{A8E421BE-E139-D243-8336-8A8C46F7F743}"/>
              </a:ext>
            </a:extLst>
          </p:cNvPr>
          <p:cNvSpPr>
            <a:spLocks noGrp="1"/>
          </p:cNvSpPr>
          <p:nvPr>
            <p:ph type="body" sz="quarter" idx="11"/>
          </p:nvPr>
        </p:nvSpPr>
        <p:spPr>
          <a:xfrm>
            <a:off x="584200" y="1436688"/>
            <a:ext cx="3470275" cy="2302169"/>
          </a:xfrm>
        </p:spPr>
        <p:txBody>
          <a:bodyPr/>
          <a:lstStyle>
            <a:lvl1pPr marL="0" indent="0">
              <a:buFontTx/>
              <a:buNone/>
              <a:defRPr sz="2200"/>
            </a:lvl1pPr>
            <a:lvl2pPr marL="228600" indent="0">
              <a:buFontTx/>
              <a:buNone/>
              <a:defRPr sz="2200"/>
            </a:lvl2pPr>
            <a:lvl3pPr marL="457200" indent="0">
              <a:buFontTx/>
              <a:buNone/>
              <a:defRPr sz="2200"/>
            </a:lvl3pPr>
            <a:lvl4pPr marL="661988" indent="0">
              <a:buFontTx/>
              <a:buNone/>
              <a:defRPr sz="2200"/>
            </a:lvl4pPr>
            <a:lvl5pPr marL="855663" indent="0">
              <a:buFontTx/>
              <a:buNone/>
              <a:defRPr sz="2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6582902"/>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8" pos="3160">
          <p15:clr>
            <a:srgbClr val="A4A3A4"/>
          </p15:clr>
        </p15:guide>
        <p15:guide id="19" pos="3341">
          <p15:clr>
            <a:srgbClr val="A4A3A4"/>
          </p15:clr>
        </p15:guide>
        <p15:guide id="28" orient="horz" pos="905">
          <p15:clr>
            <a:srgbClr val="5ACBF0"/>
          </p15:clr>
        </p15:guide>
        <p15:guide id="30" orient="horz" pos="288">
          <p15:clr>
            <a:srgbClr val="5ACBF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nd Slide Black Bkg">
    <p:bg>
      <p:bgPr>
        <a:solidFill>
          <a:schemeClr val="tx1">
            <a:lumMod val="95000"/>
          </a:schemeClr>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584200" y="5715040"/>
            <a:ext cx="9144000" cy="553998"/>
          </a:xfrm>
          <a:noFill/>
        </p:spPr>
        <p:txBody>
          <a:bodyPr lIns="0" tIns="0" rIns="0" bIns="0" anchor="b" anchorCtr="0">
            <a:spAutoFit/>
          </a:bodyPr>
          <a:lstStyle>
            <a:lvl1pPr>
              <a:defRPr sz="3600" spc="-50" baseline="0">
                <a:solidFill>
                  <a:schemeClr val="tx1"/>
                </a:solidFill>
                <a:latin typeface="+mj-lt"/>
                <a:cs typeface="Segoe UI" panose="020B0502040204020203" pitchFamily="34" charset="0"/>
              </a:defRPr>
            </a:lvl1pPr>
          </a:lstStyle>
          <a:p>
            <a:r>
              <a:rPr lang="en-US"/>
              <a:t>Thank you</a:t>
            </a:r>
          </a:p>
        </p:txBody>
      </p:sp>
    </p:spTree>
    <p:extLst>
      <p:ext uri="{BB962C8B-B14F-4D97-AF65-F5344CB8AC3E}">
        <p14:creationId xmlns:p14="http://schemas.microsoft.com/office/powerpoint/2010/main" val="352546370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3" pos="613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35421777"/>
      </p:ext>
    </p:extLst>
  </p:cSld>
  <p:clrMapOvr>
    <a:masterClrMapping/>
  </p:clrMapOvr>
  <p:transition>
    <p:fade/>
  </p:transition>
  <p:hf sldNum="0" hdr="0" ftr="0" dt="0"/>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648">
          <p15:clr>
            <a:srgbClr val="5ACBF0"/>
          </p15:clr>
        </p15:guide>
        <p15:guide id="29" orient="horz" pos="1296">
          <p15:clr>
            <a:srgbClr val="5ACBF0"/>
          </p15:clr>
        </p15:guide>
        <p15:guide id="30" orient="horz" pos="288">
          <p15:clr>
            <a:srgbClr val="5ACBF0"/>
          </p15:clr>
        </p15:guide>
        <p15:guide id="31" orient="horz" pos="37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 Title square photo placeholder">
    <p:bg>
      <p:bgRef idx="1001">
        <a:schemeClr val="bg2"/>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ED2EF16D-D401-4DD1-BD2B-1417889AD2A5}"/>
              </a:ext>
            </a:extLst>
          </p:cNvPr>
          <p:cNvPicPr>
            <a:picLocks noChangeAspect="1"/>
          </p:cNvPicPr>
          <p:nvPr/>
        </p:nvPicPr>
        <p:blipFill>
          <a:blip r:embed="rId2"/>
          <a:stretch>
            <a:fillRect/>
          </a:stretch>
        </p:blipFill>
        <p:spPr>
          <a:xfrm>
            <a:off x="582043" y="5974899"/>
            <a:ext cx="2308795" cy="294139"/>
          </a:xfrm>
          <a:prstGeom prst="rect">
            <a:avLst/>
          </a:prstGeom>
        </p:spPr>
      </p:pic>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Subtitle or speaker name</a:t>
            </a:r>
          </a:p>
        </p:txBody>
      </p:sp>
      <p:sp>
        <p:nvSpPr>
          <p:cNvPr id="7" name="Picture Placeholder" descr="This photo is a 'placeholder' only. Drag or drop your photo here, or click and tap the center to insert a photo.">
            <a:extLst>
              <a:ext uri="{FF2B5EF4-FFF2-40B4-BE49-F238E27FC236}">
                <a16:creationId xmlns:a16="http://schemas.microsoft.com/office/drawing/2014/main" id="{F02FDD66-3D8C-21B6-2566-643C5C82E414}"/>
              </a:ext>
            </a:extLst>
          </p:cNvPr>
          <p:cNvSpPr>
            <a:spLocks noGrp="1"/>
          </p:cNvSpPr>
          <p:nvPr>
            <p:ph type="pic" sz="quarter" idx="11" hasCustomPrompt="1"/>
          </p:nvPr>
        </p:nvSpPr>
        <p:spPr bwMode="ltGray">
          <a:xfrm>
            <a:off x="5334000" y="0"/>
            <a:ext cx="6858000" cy="6858000"/>
          </a:xfrm>
          <a:blipFill>
            <a:blip r:embed="rId3"/>
            <a:stretch>
              <a:fillRect/>
            </a:stretch>
          </a:blipFill>
        </p:spPr>
        <p:txBody>
          <a:bodyPr lIns="0" tIns="2377440" rIns="0" anchor="t" anchorCtr="0">
            <a:noAutofit/>
          </a:bodyPr>
          <a:lstStyle>
            <a:lvl1pPr marL="0" indent="0" algn="ctr">
              <a:lnSpc>
                <a:spcPct val="100000"/>
              </a:lnSpc>
              <a:buNone/>
              <a:defRPr sz="1400" b="0" i="0">
                <a:solidFill>
                  <a:srgbClr val="000000"/>
                </a:solidFill>
                <a:latin typeface="Segoe Sans Display" pitchFamily="2" charset="0"/>
                <a:cs typeface="Segoe Sans Display" pitchFamily="2" charset="0"/>
              </a:defRPr>
            </a:lvl1pPr>
          </a:lstStyle>
          <a:p>
            <a:r>
              <a:rPr lang="en-US"/>
              <a:t>Drag &amp; drop your photo here </a:t>
            </a:r>
            <a:br>
              <a:rPr lang="en-US"/>
            </a:br>
            <a:r>
              <a:rPr lang="en-US"/>
              <a:t>or click or tap icon below </a:t>
            </a:r>
            <a:br>
              <a:rPr lang="en-US"/>
            </a:br>
            <a:r>
              <a:rPr lang="en-US"/>
              <a:t>to insert</a:t>
            </a:r>
          </a:p>
        </p:txBody>
      </p:sp>
    </p:spTree>
    <p:extLst>
      <p:ext uri="{BB962C8B-B14F-4D97-AF65-F5344CB8AC3E}">
        <p14:creationId xmlns:p14="http://schemas.microsoft.com/office/powerpoint/2010/main" val="839601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square photo placeholder blue">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07777"/>
          </a:xfrm>
          <a:noFill/>
        </p:spPr>
        <p:txBody>
          <a:bodyPr wrap="square" lIns="0" tIns="0" rIns="0" bIns="0">
            <a:spAutoFit/>
          </a:bodyPr>
          <a:lstStyle>
            <a:lvl1pPr marL="0" indent="0">
              <a:spcBef>
                <a:spcPts val="0"/>
              </a:spcBef>
              <a:buNone/>
              <a:defRPr sz="2000" b="0" i="0" spc="0" baseline="0">
                <a:solidFill>
                  <a:schemeClr val="tx1"/>
                </a:solidFill>
                <a:latin typeface="Segoe Sans Display" pitchFamily="2" charset="0"/>
                <a:cs typeface="Segoe Sans Display" pitchFamily="2" charset="0"/>
              </a:defRPr>
            </a:lvl1pPr>
          </a:lstStyle>
          <a:p>
            <a:pPr lvl="0"/>
            <a:r>
              <a:rPr lang="en-US"/>
              <a:t>Speaker name or subtitle</a:t>
            </a:r>
          </a:p>
        </p:txBody>
      </p:sp>
      <p:pic>
        <p:nvPicPr>
          <p:cNvPr id="3" name="Picture 2" descr="A black and white logo&#10;&#10;Description automatically generated">
            <a:extLst>
              <a:ext uri="{FF2B5EF4-FFF2-40B4-BE49-F238E27FC236}">
                <a16:creationId xmlns:a16="http://schemas.microsoft.com/office/drawing/2014/main" id="{5EA46F27-ECB2-4D33-7009-3375BDA8363A}"/>
              </a:ext>
            </a:extLst>
          </p:cNvPr>
          <p:cNvPicPr>
            <a:picLocks noChangeAspect="1"/>
          </p:cNvPicPr>
          <p:nvPr/>
        </p:nvPicPr>
        <p:blipFill rotWithShape="1">
          <a:blip r:embed="rId2"/>
          <a:srcRect l="9831" t="30470" r="9778" b="31934"/>
          <a:stretch/>
        </p:blipFill>
        <p:spPr>
          <a:xfrm>
            <a:off x="565402" y="5937428"/>
            <a:ext cx="2354775" cy="331610"/>
          </a:xfrm>
          <a:prstGeom prst="rect">
            <a:avLst/>
          </a:prstGeom>
        </p:spPr>
      </p:pic>
    </p:spTree>
    <p:extLst>
      <p:ext uri="{BB962C8B-B14F-4D97-AF65-F5344CB8AC3E}">
        <p14:creationId xmlns:p14="http://schemas.microsoft.com/office/powerpoint/2010/main" val="7062443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square photo">
    <p:bg>
      <p:bgPr>
        <a:solidFill>
          <a:schemeClr val="tx1">
            <a:lumMod val="9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425541"/>
            <a:ext cx="4167887" cy="1107996"/>
          </a:xfrm>
        </p:spPr>
        <p:txBody>
          <a:bodyPr anchor="b" anchorCtr="0">
            <a:spAutoFit/>
          </a:bodyPr>
          <a:lstStyle>
            <a:lvl1pPr>
              <a:defRPr>
                <a:solidFill>
                  <a:schemeClr val="accent3"/>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4164583" cy="338554"/>
          </a:xfrm>
          <a:noFill/>
        </p:spPr>
        <p:txBody>
          <a:bodyPr wrap="square" lIns="0" tIns="0" rIns="0" bIns="0">
            <a:spAutoFit/>
          </a:bodyPr>
          <a:lstStyle>
            <a:lvl1pPr marL="0" indent="0">
              <a:spcBef>
                <a:spcPts val="0"/>
              </a:spcBef>
              <a:buNone/>
              <a:defRPr sz="2200" spc="0" baseline="0">
                <a:solidFill>
                  <a:schemeClr val="tx1"/>
                </a:solidFill>
                <a:latin typeface="+mn-lt"/>
                <a:cs typeface="Segoe UI" panose="020B0502040204020203" pitchFamily="34" charset="0"/>
              </a:defRPr>
            </a:lvl1pPr>
          </a:lstStyle>
          <a:p>
            <a:pPr lvl="0"/>
            <a:r>
              <a:rPr lang="en-US"/>
              <a:t>Speaker name or subtitle</a:t>
            </a:r>
          </a:p>
        </p:txBody>
      </p:sp>
      <p:sp>
        <p:nvSpPr>
          <p:cNvPr id="4" name="Picture Placeholder 3">
            <a:extLst>
              <a:ext uri="{FF2B5EF4-FFF2-40B4-BE49-F238E27FC236}">
                <a16:creationId xmlns:a16="http://schemas.microsoft.com/office/drawing/2014/main" id="{40BC5B99-509C-464A-99BC-BB61027E6D1A}"/>
              </a:ext>
            </a:extLst>
          </p:cNvPr>
          <p:cNvSpPr>
            <a:spLocks noGrp="1"/>
          </p:cNvSpPr>
          <p:nvPr>
            <p:ph type="pic" sz="quarter" idx="13"/>
          </p:nvPr>
        </p:nvSpPr>
        <p:spPr>
          <a:xfrm>
            <a:off x="5326063" y="0"/>
            <a:ext cx="6865937" cy="6858000"/>
          </a:xfrm>
        </p:spPr>
        <p:txBody>
          <a:bodyPr/>
          <a:lstStyle/>
          <a:p>
            <a:r>
              <a:rPr lang="en-US"/>
              <a:t>Click icon to add picture</a:t>
            </a:r>
          </a:p>
        </p:txBody>
      </p:sp>
    </p:spTree>
    <p:extLst>
      <p:ext uri="{BB962C8B-B14F-4D97-AF65-F5344CB8AC3E}">
        <p14:creationId xmlns:p14="http://schemas.microsoft.com/office/powerpoint/2010/main" val="199012724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55">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4863516"/>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mp; Non-bulleted text">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4B655BA-10A4-4A57-89DB-CFFBE1CA1E33}"/>
              </a:ext>
            </a:extLst>
          </p:cNvPr>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p:nvPr>
        </p:nvSpPr>
        <p:spPr>
          <a:xfrm>
            <a:off x="586390" y="1434370"/>
            <a:ext cx="11018520" cy="2308324"/>
          </a:xfrm>
        </p:spPr>
        <p:txBody>
          <a:bodyPr wrap="square">
            <a:spAutoFit/>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0107738"/>
      </p:ext>
    </p:extLst>
  </p:cSld>
  <p:clrMapOvr>
    <a:masterClrMapping/>
  </p:clrMapOvr>
  <p:transition>
    <p:fade/>
  </p:transition>
  <p:extLst>
    <p:ext uri="{DCECCB84-F9BA-43D5-87BE-67443E8EF086}">
      <p15:sldGuideLst xmlns:p15="http://schemas.microsoft.com/office/powerpoint/2012/main">
        <p15:guide id="1" orient="horz" pos="288">
          <p15:clr>
            <a:srgbClr val="5ACBF0"/>
          </p15:clr>
        </p15:guide>
        <p15:guide id="2" orient="horz" pos="905">
          <p15:clr>
            <a:srgbClr val="5ACBF0"/>
          </p15:clr>
        </p15:guide>
        <p15:guide id="4" orient="horz" pos="1272">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1373029"/>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text side by sid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3145D81-1C8C-4946-BE5C-32EF3FAA542B}"/>
              </a:ext>
            </a:extLst>
          </p:cNvPr>
          <p:cNvSpPr/>
          <p:nvPr userDrawn="1"/>
        </p:nvSpPr>
        <p:spPr bwMode="auto">
          <a:xfrm>
            <a:off x="0" y="0"/>
            <a:ext cx="4356100" cy="645735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39E5C076-3B78-4451-8068-576892A08E9C}"/>
              </a:ext>
            </a:extLst>
          </p:cNvPr>
          <p:cNvSpPr>
            <a:spLocks noGrp="1"/>
          </p:cNvSpPr>
          <p:nvPr>
            <p:ph type="title" hasCustomPrompt="1"/>
          </p:nvPr>
        </p:nvSpPr>
        <p:spPr>
          <a:xfrm>
            <a:off x="588263" y="585788"/>
            <a:ext cx="3182027" cy="575747"/>
          </a:xfrm>
        </p:spPr>
        <p:txBody>
          <a:bodyPr anchor="t">
            <a:noAutofit/>
          </a:bodyPr>
          <a:lstStyle>
            <a:lvl1pPr>
              <a:defRPr>
                <a:solidFill>
                  <a:schemeClr val="tx1"/>
                </a:solidFill>
              </a:defRPr>
            </a:lvl1pPr>
          </a:lstStyle>
          <a:p>
            <a:r>
              <a:rPr lang="en-US"/>
              <a:t>Title</a:t>
            </a:r>
          </a:p>
        </p:txBody>
      </p:sp>
      <p:sp>
        <p:nvSpPr>
          <p:cNvPr id="3" name="Text Placeholder 2">
            <a:extLst>
              <a:ext uri="{FF2B5EF4-FFF2-40B4-BE49-F238E27FC236}">
                <a16:creationId xmlns:a16="http://schemas.microsoft.com/office/drawing/2014/main" id="{A4015781-2431-48C9-AEF1-52FBD41AF3FC}"/>
              </a:ext>
            </a:extLst>
          </p:cNvPr>
          <p:cNvSpPr>
            <a:spLocks noGrp="1"/>
          </p:cNvSpPr>
          <p:nvPr>
            <p:ph type="body" sz="quarter" idx="11" hasCustomPrompt="1"/>
          </p:nvPr>
        </p:nvSpPr>
        <p:spPr>
          <a:xfrm>
            <a:off x="584200" y="1286005"/>
            <a:ext cx="3187700" cy="4911595"/>
          </a:xfrm>
        </p:spPr>
        <p:txBody>
          <a:bodyPr anchor="t">
            <a:noAutofit/>
          </a:bodyPr>
          <a:lstStyle>
            <a:lvl1pPr marL="0" indent="0">
              <a:spcAft>
                <a:spcPts val="600"/>
              </a:spcAft>
              <a:buFont typeface="Wingdings" panose="05000000000000000000" pitchFamily="2" charset="2"/>
              <a:buNone/>
              <a:defRPr sz="2000">
                <a:solidFill>
                  <a:schemeClr val="tx1"/>
                </a:solidFill>
              </a:defRPr>
            </a:lvl1pPr>
          </a:lstStyle>
          <a:p>
            <a:pPr lvl="0"/>
            <a:r>
              <a:rPr lang="en-US"/>
              <a:t>Subtitle</a:t>
            </a:r>
          </a:p>
        </p:txBody>
      </p:sp>
      <p:sp>
        <p:nvSpPr>
          <p:cNvPr id="6" name="TextBox 5">
            <a:extLst>
              <a:ext uri="{FF2B5EF4-FFF2-40B4-BE49-F238E27FC236}">
                <a16:creationId xmlns:a16="http://schemas.microsoft.com/office/drawing/2014/main" id="{A1DC2181-37AB-40A3-B61C-1DE7DBB57D63}"/>
              </a:ext>
            </a:extLst>
          </p:cNvPr>
          <p:cNvSpPr txBox="1"/>
          <p:nvPr userDrawn="1"/>
        </p:nvSpPr>
        <p:spPr>
          <a:xfrm>
            <a:off x="12355721" y="-203944"/>
            <a:ext cx="577081" cy="153888"/>
          </a:xfrm>
          <a:prstGeom prst="rect">
            <a:avLst/>
          </a:prstGeom>
          <a:noFill/>
        </p:spPr>
        <p:txBody>
          <a:bodyPr wrap="none" lIns="0" tIns="0" rIns="0" bIns="0" rtlCol="0">
            <a:spAutoFit/>
          </a:bodyPr>
          <a:lstStyle/>
          <a:p>
            <a:pPr algn="l"/>
            <a:r>
              <a:rPr lang="en-US" sz="1000">
                <a:solidFill>
                  <a:srgbClr val="A3A3A3"/>
                </a:solidFill>
              </a:rPr>
              <a:t>ELT layout</a:t>
            </a:r>
          </a:p>
        </p:txBody>
      </p:sp>
    </p:spTree>
    <p:extLst>
      <p:ext uri="{BB962C8B-B14F-4D97-AF65-F5344CB8AC3E}">
        <p14:creationId xmlns:p14="http://schemas.microsoft.com/office/powerpoint/2010/main" val="2771504751"/>
      </p:ext>
    </p:extLst>
  </p:cSld>
  <p:clrMapOvr>
    <a:masterClrMapping/>
  </p:clrMapOvr>
  <p:transition>
    <p:fade/>
  </p:transition>
  <p:extLst>
    <p:ext uri="{DCECCB84-F9BA-43D5-87BE-67443E8EF086}">
      <p15:sldGuideLst xmlns:p15="http://schemas.microsoft.com/office/powerpoint/2012/main">
        <p15:guide id="13" pos="2744">
          <p15:clr>
            <a:srgbClr val="5ACBF0"/>
          </p15:clr>
        </p15:guide>
        <p15:guide id="29" orient="horz" pos="2160">
          <p15:clr>
            <a:srgbClr val="5ACBF0"/>
          </p15:clr>
        </p15:guide>
        <p15:guide id="30" pos="2376">
          <p15:clr>
            <a:srgbClr val="5ACBF0"/>
          </p15:clr>
        </p15:guide>
        <p15:guide id="31" pos="3113">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descr="A screenshot of a color palette&#10;&#10;Description automatically generated">
            <a:extLst>
              <a:ext uri="{FF2B5EF4-FFF2-40B4-BE49-F238E27FC236}">
                <a16:creationId xmlns:a16="http://schemas.microsoft.com/office/drawing/2014/main" id="{978084E4-944C-C9E6-BD7A-A25292DF2DE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5400000">
            <a:off x="10816612" y="1575272"/>
            <a:ext cx="5908146" cy="2757602"/>
          </a:xfrm>
          <a:prstGeom prst="rect">
            <a:avLst/>
          </a:prstGeom>
        </p:spPr>
      </p:pic>
      <p:sp>
        <p:nvSpPr>
          <p:cNvPr id="5" name="Title Placeholder 1">
            <a:extLst>
              <a:ext uri="{FF2B5EF4-FFF2-40B4-BE49-F238E27FC236}">
                <a16:creationId xmlns:a16="http://schemas.microsoft.com/office/drawing/2014/main" id="{595FFB3E-917D-FCBC-E1D1-982C923DF60E}"/>
              </a:ext>
            </a:extLst>
          </p:cNvPr>
          <p:cNvSpPr>
            <a:spLocks noGrp="1"/>
          </p:cNvSpPr>
          <p:nvPr>
            <p:ph type="title"/>
          </p:nvPr>
        </p:nvSpPr>
        <p:spPr>
          <a:xfrm>
            <a:off x="588263" y="457200"/>
            <a:ext cx="11018520" cy="492443"/>
          </a:xfrm>
          <a:prstGeom prst="rect">
            <a:avLst/>
          </a:prstGeom>
        </p:spPr>
        <p:txBody>
          <a:bodyPr vert="horz" wrap="square" lIns="0" tIns="0" rIns="0" bIns="0" rtlCol="0" anchor="t">
            <a:spAutoFit/>
          </a:bodyPr>
          <a:lstStyle/>
          <a:p>
            <a:r>
              <a:rPr lang="en-US"/>
              <a:t>Click to edit Master title style</a:t>
            </a:r>
          </a:p>
        </p:txBody>
      </p:sp>
      <p:sp>
        <p:nvSpPr>
          <p:cNvPr id="8" name="Text Placeholder 3">
            <a:extLst>
              <a:ext uri="{FF2B5EF4-FFF2-40B4-BE49-F238E27FC236}">
                <a16:creationId xmlns:a16="http://schemas.microsoft.com/office/drawing/2014/main" id="{0DC67C04-919C-7BC3-598E-C8A1673F7B8E}"/>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34" name="GRID" hidden="1">
            <a:extLst>
              <a:ext uri="{FF2B5EF4-FFF2-40B4-BE49-F238E27FC236}">
                <a16:creationId xmlns:a16="http://schemas.microsoft.com/office/drawing/2014/main" id="{9F82C1B0-49EB-1C2F-2C25-760F8EE21051}"/>
              </a:ext>
            </a:extLst>
          </p:cNvPr>
          <p:cNvGrpSpPr/>
          <p:nvPr/>
        </p:nvGrpSpPr>
        <p:grpSpPr>
          <a:xfrm>
            <a:off x="0" y="0"/>
            <a:ext cx="12192000" cy="6858000"/>
            <a:chOff x="0" y="0"/>
            <a:chExt cx="12192000" cy="6858000"/>
          </a:xfrm>
        </p:grpSpPr>
        <p:cxnSp>
          <p:nvCxnSpPr>
            <p:cNvPr id="36" name="Straight Connector 35">
              <a:extLst>
                <a:ext uri="{FF2B5EF4-FFF2-40B4-BE49-F238E27FC236}">
                  <a16:creationId xmlns:a16="http://schemas.microsoft.com/office/drawing/2014/main" id="{76D7B819-8AD5-CE1A-A876-5AD06B75E2B1}"/>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1795B85-ECFF-76F0-3A4D-E6A52DFFFA81}"/>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258D3D9-F1CD-6050-E75A-BA781545A54B}"/>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48173B1-7698-103F-3889-E2BCAC2EFFC8}"/>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67687D58-ADAD-B294-EB9A-6590E2B7E0F3}"/>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5A0E5CD-93F4-22F8-5DA4-09EAF63544CE}"/>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D0CA6DB-1A09-DE01-FB3B-DEEFA9AADC4F}"/>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3A75EA6-2BA1-B2F0-73E8-2DDFC82CB203}"/>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A9DA36-0314-DE77-66DE-8C10B929B3DD}"/>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3B2BA61-6898-FC31-78B1-336A3060183C}"/>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D9C49DC5-DBEF-754D-9F14-682BFF16E35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4535E8B-72A8-6A84-25F1-6658696FD0C6}"/>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CF9EA6E9-5904-6E86-E3C7-4748F6701A8A}"/>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1ED7120D-4A5A-4CE0-9B29-DE711C583E52}"/>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6FBA5F7E-30CB-2DAF-EDD8-A3A70BB148A9}"/>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8F8F6C84-3E92-731C-FE53-065563B5268B}"/>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F788007-EBC1-2284-E1C9-C631D67F7ED7}"/>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A3D295D-207C-7545-7B39-75DD7C5B6F48}"/>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6A9FB45-DA09-06D4-1D30-D6C11EBE95A8}"/>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8D044D3-D1A1-5C43-AE54-CD14D747E40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631AC76-ACFE-6959-958B-973F97C0110D}"/>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09196C49-C650-0C83-4E3B-3E4639884C96}"/>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3093D09E-2FCD-ADC9-48D8-D967C85A2CE7}"/>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97DE641-DA2E-E4EB-2D09-42A51EAE0632}"/>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F7FAA621-6DF7-FB1E-D3F2-B0C8D4728B2F}"/>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80B01749-05A9-5D62-9E1E-526B41C23577}"/>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87ECEEA-6F6F-DFD7-8B8F-4DB9B779034A}"/>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A0172049-D794-2618-0F04-0DFF01FBA40E}"/>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27E3928-E0FB-BCA2-5E4B-0CE257FC8709}"/>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D32DF1D5-768C-2B79-B935-81B86B5ACCE4}"/>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2809CC6B-CD0C-C33B-08DE-318DB7BD6C3C}"/>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BAB98919-250A-696A-5DC1-310ADB44BEA4}"/>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5B7651A6-4396-43A6-D233-33AF4E404D3B}"/>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41373416-4877-C2C2-3B92-28DA0180FD2A}"/>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79" name=".64 square" hidden="1">
            <a:extLst>
              <a:ext uri="{FF2B5EF4-FFF2-40B4-BE49-F238E27FC236}">
                <a16:creationId xmlns:a16="http://schemas.microsoft.com/office/drawing/2014/main" id="{491FEE63-708F-69F3-03D0-EDE89567BEA9}"/>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sp>
        <p:nvSpPr>
          <p:cNvPr id="80" name=".32 square" hidden="1">
            <a:extLst>
              <a:ext uri="{FF2B5EF4-FFF2-40B4-BE49-F238E27FC236}">
                <a16:creationId xmlns:a16="http://schemas.microsoft.com/office/drawing/2014/main" id="{C2DA3632-7561-E02F-639B-89A7E48B2728}"/>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b="0" i="0">
              <a:gradFill>
                <a:gsLst>
                  <a:gs pos="0">
                    <a:srgbClr val="FFFFFF"/>
                  </a:gs>
                  <a:gs pos="100000">
                    <a:srgbClr val="FFFFFF"/>
                  </a:gs>
                </a:gsLst>
                <a:lin ang="5400000" scaled="0"/>
              </a:gradFill>
              <a:latin typeface="Segoe Sans Display" pitchFamily="2" charset="0"/>
              <a:ea typeface="Segoe UI" pitchFamily="34" charset="0"/>
              <a:cs typeface="Segoe Sans Display" pitchFamily="2" charset="0"/>
            </a:endParaRPr>
          </a:p>
        </p:txBody>
      </p:sp>
      <p:pic>
        <p:nvPicPr>
          <p:cNvPr id="81"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6027EDE2-3DC2-0A5C-60A8-BF6A8A287ABE}"/>
              </a:ext>
              <a:ext uri="{C183D7F6-B498-43B3-948B-1728B52AA6E4}">
                <adec:decorative xmlns:adec="http://schemas.microsoft.com/office/drawing/2017/decorative" val="0"/>
              </a:ext>
            </a:extLst>
          </p:cNvPr>
          <p:cNvPicPr>
            <a:picLocks noChangeAspect="1"/>
          </p:cNvPicPr>
          <p:nvPr/>
        </p:nvPicPr>
        <p:blipFill rotWithShape="1">
          <a:blip r:embed="rId15"/>
          <a:srcRect l="762"/>
          <a:stretch/>
        </p:blipFill>
        <p:spPr>
          <a:xfrm rot="5400000">
            <a:off x="9509760" y="2843773"/>
            <a:ext cx="6858000" cy="1170455"/>
          </a:xfrm>
          <a:prstGeom prst="rect">
            <a:avLst/>
          </a:prstGeom>
        </p:spPr>
      </p:pic>
      <p:sp>
        <p:nvSpPr>
          <p:cNvPr id="82" name="Title Placeholder 1">
            <a:extLst>
              <a:ext uri="{FF2B5EF4-FFF2-40B4-BE49-F238E27FC236}">
                <a16:creationId xmlns:a16="http://schemas.microsoft.com/office/drawing/2014/main" id="{9BC81AA9-7B4C-6BFC-D89A-5B7284CF12CB}"/>
              </a:ext>
            </a:extLst>
          </p:cNvPr>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83" name="Text Placeholder 3">
            <a:extLst>
              <a:ext uri="{FF2B5EF4-FFF2-40B4-BE49-F238E27FC236}">
                <a16:creationId xmlns:a16="http://schemas.microsoft.com/office/drawing/2014/main" id="{3D855EF5-0640-64FC-987D-2B18E3082FDD}"/>
              </a:ext>
            </a:extLst>
          </p:cNvPr>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84" name="GRID" hidden="1">
            <a:extLst>
              <a:ext uri="{FF2B5EF4-FFF2-40B4-BE49-F238E27FC236}">
                <a16:creationId xmlns:a16="http://schemas.microsoft.com/office/drawing/2014/main" id="{3CE6F655-A7CD-18F9-FDBC-34A1DC30C2BA}"/>
              </a:ext>
            </a:extLst>
          </p:cNvPr>
          <p:cNvGrpSpPr/>
          <p:nvPr userDrawn="1"/>
        </p:nvGrpSpPr>
        <p:grpSpPr>
          <a:xfrm>
            <a:off x="0" y="0"/>
            <a:ext cx="12192000" cy="6858000"/>
            <a:chOff x="0" y="0"/>
            <a:chExt cx="12192000" cy="6858000"/>
          </a:xfrm>
        </p:grpSpPr>
        <p:cxnSp>
          <p:nvCxnSpPr>
            <p:cNvPr id="85" name="Straight Connector 84">
              <a:extLst>
                <a:ext uri="{FF2B5EF4-FFF2-40B4-BE49-F238E27FC236}">
                  <a16:creationId xmlns:a16="http://schemas.microsoft.com/office/drawing/2014/main" id="{78FCAD0F-AC4D-7F3E-A128-C5D673121D68}"/>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6250EE96-7D68-1427-BD2C-59352F77EF08}"/>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65D1F89E-F516-E0CB-B61A-AAD9E9A4241D}"/>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94258ED-E934-9793-2569-BE867B99C412}"/>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506A17EA-9C70-96C7-021F-83D6A7044BC2}"/>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E379BF8-2060-D068-9952-B5F7075DC268}"/>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CAB4ABA-8447-25C0-0CE8-BE560D82F319}"/>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F56C394-037A-EB94-4A9D-451A30ABA43E}"/>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E8B7E45-7ED4-E907-0C1F-C9A49616BC98}"/>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0EA5257C-115B-8E83-5327-E22BF5AF8445}"/>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41FD4F84-CFD8-DE1B-2C40-A7973F2F79B1}"/>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96C2BC35-A37A-D8DE-AA65-4A418498BE8D}"/>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18E0A530-64C8-4244-3989-AC310C99E550}"/>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44531FE-8448-DF80-4CA3-7AF2BC1B532B}"/>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B4A0DA3F-57F2-6770-1B78-07A6DC34AF14}"/>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B174CFDC-6DB3-5440-D585-2EF552EEF21E}"/>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B0C1D677-BD42-4DB4-AEF2-A3872B320950}"/>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E53DE6FF-504A-59F4-9899-3DF5825BCBA9}"/>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585F0DC6-C494-8C8B-4697-ABA04234277C}"/>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496D64A-E952-DDF8-0206-662BE35D4E6D}"/>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80F38927-47C7-1834-76F6-B0D3DC8B99C1}"/>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3B2F0237-B5C6-CFF4-06D4-39AE0BA84F4D}"/>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2E3B014-2AB6-51C8-92FD-2D48F23C3AFB}"/>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070B5DE-F8A9-25C2-6590-FAA300069D67}"/>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E4F46F89-E8EB-0D2E-72B7-DF2C64F9600A}"/>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87D67DA-6967-658A-F6E2-F6D17FD9371F}"/>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C7EA4CA4-2585-4D27-EDAA-72042434B0FF}"/>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7C2B026-C2DF-6184-CFB9-180CF8A08499}"/>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D82B9C6-4A7F-8D06-CC39-420116E95DF4}"/>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1C30BE4-18A0-C1C0-42CE-904640D2638C}"/>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49A2F15A-BF26-08AF-E818-B87EE70C8C83}"/>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FDBBAC8-23D2-5E68-8E37-2F36FCF37216}"/>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B80B001D-6ABB-BD06-941C-140E7345478D}"/>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CF66BDE1-E24D-6B65-D319-321523AF715C}"/>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19" name=".64 square" hidden="1">
            <a:extLst>
              <a:ext uri="{FF2B5EF4-FFF2-40B4-BE49-F238E27FC236}">
                <a16:creationId xmlns:a16="http://schemas.microsoft.com/office/drawing/2014/main" id="{1A7F1472-4738-F88E-948B-17308DBD9B5F}"/>
              </a:ext>
            </a:extLst>
          </p:cNvPr>
          <p:cNvSpPr/>
          <p:nvPr userDrawn="1"/>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120" name=".32 square" hidden="1">
            <a:extLst>
              <a:ext uri="{FF2B5EF4-FFF2-40B4-BE49-F238E27FC236}">
                <a16:creationId xmlns:a16="http://schemas.microsoft.com/office/drawing/2014/main" id="{D5F967D0-BB55-FD38-88D8-3CB4EE477398}"/>
              </a:ext>
            </a:extLst>
          </p:cNvPr>
          <p:cNvSpPr/>
          <p:nvPr userDrawn="1"/>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21" name="MS Brand colors" descr="These are Microsoft Brand colors. The color bar is placed to the side of the Theme master so that it will be visible on all slides. Users can use the 'eye dropper' color tools under Color Fill Shape, Color Fill line etc. to easily select Brand colors. ">
            <a:extLst>
              <a:ext uri="{FF2B5EF4-FFF2-40B4-BE49-F238E27FC236}">
                <a16:creationId xmlns:a16="http://schemas.microsoft.com/office/drawing/2014/main" id="{456BEF2F-3BBE-D42A-EA00-B4392F86000C}"/>
              </a:ext>
              <a:ext uri="{C183D7F6-B498-43B3-948B-1728B52AA6E4}">
                <adec:decorative xmlns:adec="http://schemas.microsoft.com/office/drawing/2017/decorative" val="0"/>
              </a:ext>
            </a:extLst>
          </p:cNvPr>
          <p:cNvPicPr>
            <a:picLocks noChangeAspect="1"/>
          </p:cNvPicPr>
          <p:nvPr userDrawn="1"/>
        </p:nvPicPr>
        <p:blipFill rotWithShape="1">
          <a:blip r:embed="rId15" cstate="hqprint">
            <a:extLst>
              <a:ext uri="{28A0092B-C50C-407E-A947-70E740481C1C}">
                <a14:useLocalDpi xmlns:a14="http://schemas.microsoft.com/office/drawing/2010/main" val="0"/>
              </a:ext>
            </a:extLst>
          </a:blip>
          <a:srcRect l="762"/>
          <a:stretch/>
        </p:blipFill>
        <p:spPr>
          <a:xfrm rot="5400000">
            <a:off x="9509760" y="2843773"/>
            <a:ext cx="6858000" cy="1170455"/>
          </a:xfrm>
          <a:prstGeom prst="rect">
            <a:avLst/>
          </a:prstGeom>
        </p:spPr>
      </p:pic>
    </p:spTree>
    <p:extLst>
      <p:ext uri="{BB962C8B-B14F-4D97-AF65-F5344CB8AC3E}">
        <p14:creationId xmlns:p14="http://schemas.microsoft.com/office/powerpoint/2010/main" val="1186489775"/>
      </p:ext>
    </p:extLst>
  </p:cSld>
  <p:clrMap bg1="lt1" tx1="dk1" bg2="lt2" tx2="dk2" accent1="accent1" accent2="accent2" accent3="accent3" accent4="accent4" accent5="accent5" accent6="accent6" hlink="hlink" folHlink="folHlink"/>
  <p:sldLayoutIdLst>
    <p:sldLayoutId id="2147485620" r:id="rId1"/>
    <p:sldLayoutId id="2147485621" r:id="rId2"/>
    <p:sldLayoutId id="2147485625" r:id="rId3"/>
    <p:sldLayoutId id="2147485626" r:id="rId4"/>
    <p:sldLayoutId id="2147485627" r:id="rId5"/>
    <p:sldLayoutId id="2147485628" r:id="rId6"/>
    <p:sldLayoutId id="2147485629" r:id="rId7"/>
    <p:sldLayoutId id="2147485630" r:id="rId8"/>
    <p:sldLayoutId id="2147485631" r:id="rId9"/>
    <p:sldLayoutId id="2147485632" r:id="rId10"/>
    <p:sldLayoutId id="2147485610" r:id="rId11"/>
    <p:sldLayoutId id="2147485633" r:id="rId12"/>
  </p:sldLayoutIdLst>
  <p:transition>
    <p:fade/>
  </p:transition>
  <p:hf sldNum="0" hdr="0" ftr="0" dt="0"/>
  <p:txStyles>
    <p:titleStyle>
      <a:lvl1pPr algn="l" defTabSz="932742" rtl="0" eaLnBrk="1" latinLnBrk="0" hangingPunct="1">
        <a:lnSpc>
          <a:spcPct val="100000"/>
        </a:lnSpc>
        <a:spcBef>
          <a:spcPct val="0"/>
        </a:spcBef>
        <a:buNone/>
        <a:defRPr lang="en-US" sz="3200" b="0" kern="1200" cap="none" spc="-50" baseline="0" dirty="0" smtClean="0">
          <a:ln w="3175">
            <a:noFill/>
          </a:ln>
          <a:solidFill>
            <a:schemeClr val="tx2"/>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2"/>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2"/>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2"/>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2"/>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hyperlink" Target="https://learn.microsoft.com/en-us/partner-center/overview"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aka.ms/ThreatProtectionEngagement/Resource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s://news.microsoft.com/en-hk/2022/11/15/microsoft-hong-kong-suggests-organizations-simplify-their-security-approach-through-vendor-consolidation-for-more-protection-with-less-cost/"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jpeg"/><Relationship Id="rId7" Type="http://schemas.openxmlformats.org/officeDocument/2006/relationships/image" Target="../media/image18.png"/><Relationship Id="rId12"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5.jpeg"/><Relationship Id="rId10" Type="http://schemas.openxmlformats.org/officeDocument/2006/relationships/image" Target="../media/image21.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13" Type="http://schemas.openxmlformats.org/officeDocument/2006/relationships/image" Target="../media/image35.png"/><Relationship Id="rId18" Type="http://schemas.openxmlformats.org/officeDocument/2006/relationships/image" Target="../media/image39.jpeg"/><Relationship Id="rId3" Type="http://schemas.openxmlformats.org/officeDocument/2006/relationships/image" Target="../media/image26.jpeg"/><Relationship Id="rId21" Type="http://schemas.openxmlformats.org/officeDocument/2006/relationships/hyperlink" Target="https://aka.ms/Defend-against-threats-PMC" TargetMode="External"/><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8.jpeg"/><Relationship Id="rId2" Type="http://schemas.openxmlformats.org/officeDocument/2006/relationships/notesSlide" Target="../notesSlides/notesSlide5.xml"/><Relationship Id="rId16" Type="http://schemas.openxmlformats.org/officeDocument/2006/relationships/image" Target="../media/image25.jpe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4.jpeg"/><Relationship Id="rId5" Type="http://schemas.openxmlformats.org/officeDocument/2006/relationships/image" Target="../media/image28.png"/><Relationship Id="rId15" Type="http://schemas.openxmlformats.org/officeDocument/2006/relationships/image" Target="../media/image37.png"/><Relationship Id="rId23" Type="http://schemas.openxmlformats.org/officeDocument/2006/relationships/hyperlink" Target="https://aka.ms/Microsoft-Partner-Led-Marketing-Guidelines" TargetMode="External"/><Relationship Id="rId10" Type="http://schemas.openxmlformats.org/officeDocument/2006/relationships/image" Target="../media/image33.png"/><Relationship Id="rId19" Type="http://schemas.openxmlformats.org/officeDocument/2006/relationships/image" Target="../media/image17.png"/><Relationship Id="rId4" Type="http://schemas.openxmlformats.org/officeDocument/2006/relationships/image" Target="../media/image27.png"/><Relationship Id="rId9" Type="http://schemas.openxmlformats.org/officeDocument/2006/relationships/image" Target="../media/image32.jpeg"/><Relationship Id="rId14" Type="http://schemas.openxmlformats.org/officeDocument/2006/relationships/image" Target="../media/image36.png"/><Relationship Id="rId22" Type="http://schemas.openxmlformats.org/officeDocument/2006/relationships/hyperlink" Target="https://partner.microsoft.com/en-us/suppor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04F4-D44B-034E-BDA3-B1A28177F4AC}"/>
              </a:ext>
            </a:extLst>
          </p:cNvPr>
          <p:cNvSpPr>
            <a:spLocks noGrp="1"/>
          </p:cNvSpPr>
          <p:nvPr>
            <p:ph type="title"/>
          </p:nvPr>
        </p:nvSpPr>
        <p:spPr>
          <a:xfrm>
            <a:off x="547602" y="2021001"/>
            <a:ext cx="4631500" cy="1785104"/>
          </a:xfrm>
        </p:spPr>
        <p:txBody>
          <a:bodyPr/>
          <a:lstStyle/>
          <a:p>
            <a:pPr>
              <a:spcAft>
                <a:spcPts val="1200"/>
              </a:spcAft>
            </a:pPr>
            <a:r>
              <a:rPr lang="en-US" sz="3300" dirty="0">
                <a:solidFill>
                  <a:schemeClr val="bg1"/>
                </a:solidFill>
                <a:cs typeface="Segoe UI"/>
              </a:rPr>
              <a:t>Defend Against Cybersecurity Threats</a:t>
            </a:r>
            <a:br>
              <a:rPr lang="en-US" sz="3300" dirty="0">
                <a:solidFill>
                  <a:schemeClr val="bg1"/>
                </a:solidFill>
                <a:highlight>
                  <a:srgbClr val="00FF00"/>
                </a:highlight>
                <a:cs typeface="Segoe UI"/>
              </a:rPr>
            </a:br>
            <a:r>
              <a:rPr lang="en-US" sz="2500" dirty="0">
                <a:solidFill>
                  <a:srgbClr val="0078D4"/>
                </a:solidFill>
                <a:cs typeface="Segoe UI"/>
              </a:rPr>
              <a:t>Campaign-in-a-Box </a:t>
            </a:r>
            <a:br>
              <a:rPr lang="en-US" sz="2500" dirty="0">
                <a:solidFill>
                  <a:srgbClr val="0078D4"/>
                </a:solidFill>
                <a:cs typeface="Segoe UI"/>
              </a:rPr>
            </a:br>
            <a:r>
              <a:rPr lang="en-US" sz="2500" dirty="0">
                <a:solidFill>
                  <a:srgbClr val="0078D4"/>
                </a:solidFill>
                <a:cs typeface="Segoe UI"/>
              </a:rPr>
              <a:t>Execution Guide</a:t>
            </a:r>
          </a:p>
        </p:txBody>
      </p:sp>
      <p:pic>
        <p:nvPicPr>
          <p:cNvPr id="6" name="Picture 5" descr="Microsoft Security logo">
            <a:extLst>
              <a:ext uri="{FF2B5EF4-FFF2-40B4-BE49-F238E27FC236}">
                <a16:creationId xmlns:a16="http://schemas.microsoft.com/office/drawing/2014/main" id="{4F0DCC7D-4451-2E1D-0FD1-3ACDA1F48F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499" y="585788"/>
            <a:ext cx="2678973" cy="340187"/>
          </a:xfrm>
          <a:prstGeom prst="rect">
            <a:avLst/>
          </a:prstGeom>
        </p:spPr>
      </p:pic>
      <p:sp>
        <p:nvSpPr>
          <p:cNvPr id="3" name="Text Placeholder 2">
            <a:extLst>
              <a:ext uri="{FF2B5EF4-FFF2-40B4-BE49-F238E27FC236}">
                <a16:creationId xmlns:a16="http://schemas.microsoft.com/office/drawing/2014/main" id="{8979BC2D-2378-144D-8779-2C4A3D32B56B}"/>
              </a:ext>
            </a:extLst>
          </p:cNvPr>
          <p:cNvSpPr>
            <a:spLocks noGrp="1"/>
          </p:cNvSpPr>
          <p:nvPr>
            <p:ph type="body" sz="quarter" idx="12"/>
          </p:nvPr>
        </p:nvSpPr>
        <p:spPr>
          <a:xfrm>
            <a:off x="547602" y="4130744"/>
            <a:ext cx="3330082" cy="923330"/>
          </a:xfrm>
        </p:spPr>
        <p:txBody>
          <a:bodyPr/>
          <a:lstStyle/>
          <a:p>
            <a:r>
              <a:rPr lang="en-US" sz="2000">
                <a:solidFill>
                  <a:schemeClr val="bg1">
                    <a:lumMod val="65000"/>
                    <a:lumOff val="35000"/>
                  </a:schemeClr>
                </a:solidFill>
              </a:rPr>
              <a:t>Partner marketing resources to generate interest and qualify intent</a:t>
            </a:r>
          </a:p>
        </p:txBody>
      </p:sp>
      <p:sp>
        <p:nvSpPr>
          <p:cNvPr id="9" name="Text Placeholder 2">
            <a:extLst>
              <a:ext uri="{FF2B5EF4-FFF2-40B4-BE49-F238E27FC236}">
                <a16:creationId xmlns:a16="http://schemas.microsoft.com/office/drawing/2014/main" id="{BB1421B8-FE34-FDB7-4CE2-D913D17E7C66}"/>
              </a:ext>
            </a:extLst>
          </p:cNvPr>
          <p:cNvSpPr txBox="1">
            <a:spLocks/>
          </p:cNvSpPr>
          <p:nvPr/>
        </p:nvSpPr>
        <p:spPr>
          <a:xfrm>
            <a:off x="547602" y="6149101"/>
            <a:ext cx="2551198" cy="246221"/>
          </a:xfrm>
          <a:prstGeom prst="rect">
            <a:avLst/>
          </a:prstGeom>
          <a:noFill/>
        </p:spPr>
        <p:txBody>
          <a:bodyPr vert="horz" wrap="square" lIns="0" tIns="0" rIns="0" bIns="0" rtlCol="0" anchor="t">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22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a:solidFill>
                  <a:schemeClr val="bg1">
                    <a:lumMod val="65000"/>
                    <a:lumOff val="35000"/>
                  </a:schemeClr>
                </a:solidFill>
                <a:cs typeface="Segoe UI"/>
              </a:rPr>
              <a:t>August 2024</a:t>
            </a:r>
            <a:endParaRPr lang="en-US" sz="1600">
              <a:solidFill>
                <a:schemeClr val="bg1">
                  <a:lumMod val="65000"/>
                  <a:lumOff val="35000"/>
                </a:schemeClr>
              </a:solidFill>
            </a:endParaRPr>
          </a:p>
        </p:txBody>
      </p:sp>
      <p:sp>
        <p:nvSpPr>
          <p:cNvPr id="8" name="Rectangle 7">
            <a:extLst>
              <a:ext uri="{FF2B5EF4-FFF2-40B4-BE49-F238E27FC236}">
                <a16:creationId xmlns:a16="http://schemas.microsoft.com/office/drawing/2014/main" id="{98ABE691-6A41-0A88-9C36-A0C79BA7C527}"/>
              </a:ext>
              <a:ext uri="{C183D7F6-B498-43B3-948B-1728B52AA6E4}">
                <adec:decorative xmlns:adec="http://schemas.microsoft.com/office/drawing/2017/decorative" val="1"/>
              </a:ext>
            </a:extLst>
          </p:cNvPr>
          <p:cNvSpPr/>
          <p:nvPr/>
        </p:nvSpPr>
        <p:spPr bwMode="auto">
          <a:xfrm>
            <a:off x="5326063" y="0"/>
            <a:ext cx="6865937" cy="6858000"/>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nvGrpSpPr>
          <p:cNvPr id="14" name="Group 13">
            <a:extLst>
              <a:ext uri="{FF2B5EF4-FFF2-40B4-BE49-F238E27FC236}">
                <a16:creationId xmlns:a16="http://schemas.microsoft.com/office/drawing/2014/main" id="{EE6062DA-F2DB-8A47-BB7B-A7967A7A6009}"/>
              </a:ext>
              <a:ext uri="{C183D7F6-B498-43B3-948B-1728B52AA6E4}">
                <adec:decorative xmlns:adec="http://schemas.microsoft.com/office/drawing/2017/decorative" val="1"/>
              </a:ext>
            </a:extLst>
          </p:cNvPr>
          <p:cNvGrpSpPr/>
          <p:nvPr/>
        </p:nvGrpSpPr>
        <p:grpSpPr>
          <a:xfrm>
            <a:off x="6359656" y="-1"/>
            <a:ext cx="4901937" cy="7083707"/>
            <a:chOff x="6456626" y="-1"/>
            <a:chExt cx="4666652" cy="6743701"/>
          </a:xfrm>
        </p:grpSpPr>
        <p:grpSp>
          <p:nvGrpSpPr>
            <p:cNvPr id="10" name="Group 9">
              <a:extLst>
                <a:ext uri="{FF2B5EF4-FFF2-40B4-BE49-F238E27FC236}">
                  <a16:creationId xmlns:a16="http://schemas.microsoft.com/office/drawing/2014/main" id="{4A8170D7-5EDA-36AE-944F-93E52B06FEFD}"/>
                </a:ext>
              </a:extLst>
            </p:cNvPr>
            <p:cNvGrpSpPr/>
            <p:nvPr/>
          </p:nvGrpSpPr>
          <p:grpSpPr>
            <a:xfrm>
              <a:off x="6456626" y="1827095"/>
              <a:ext cx="4666652" cy="4916605"/>
              <a:chOff x="588261" y="1827095"/>
              <a:chExt cx="4666652" cy="4916605"/>
            </a:xfrm>
          </p:grpSpPr>
          <p:pic>
            <p:nvPicPr>
              <p:cNvPr id="11" name="Picture 10">
                <a:extLst>
                  <a:ext uri="{FF2B5EF4-FFF2-40B4-BE49-F238E27FC236}">
                    <a16:creationId xmlns:a16="http://schemas.microsoft.com/office/drawing/2014/main" id="{F82CFCF9-7429-8504-0FE2-1F82DC92AC4C}"/>
                  </a:ext>
                </a:extLst>
              </p:cNvPr>
              <p:cNvPicPr>
                <a:picLocks noChangeAspect="1"/>
              </p:cNvPicPr>
              <p:nvPr/>
            </p:nvPicPr>
            <p:blipFill>
              <a:blip r:embed="rId3" cstate="print">
                <a:extLst>
                  <a:ext uri="{28A0092B-C50C-407E-A947-70E740481C1C}">
                    <a14:useLocalDpi xmlns:a14="http://schemas.microsoft.com/office/drawing/2010/main"/>
                  </a:ext>
                </a:extLst>
              </a:blip>
              <a:srcRect l="17025" t="1197" r="18708"/>
              <a:stretch>
                <a:fillRect/>
              </a:stretch>
            </p:blipFill>
            <p:spPr>
              <a:xfrm>
                <a:off x="588261" y="1837413"/>
                <a:ext cx="4666647" cy="4746276"/>
              </a:xfrm>
              <a:custGeom>
                <a:avLst/>
                <a:gdLst>
                  <a:gd name="connsiteX0" fmla="*/ 2333324 w 4666647"/>
                  <a:gd name="connsiteY0" fmla="*/ 0 h 4746276"/>
                  <a:gd name="connsiteX1" fmla="*/ 4666647 w 4666647"/>
                  <a:gd name="connsiteY1" fmla="*/ 2333323 h 4746276"/>
                  <a:gd name="connsiteX2" fmla="*/ 4666647 w 4666647"/>
                  <a:gd name="connsiteY2" fmla="*/ 4746276 h 4746276"/>
                  <a:gd name="connsiteX3" fmla="*/ 0 w 4666647"/>
                  <a:gd name="connsiteY3" fmla="*/ 4746276 h 4746276"/>
                  <a:gd name="connsiteX4" fmla="*/ 0 w 4666647"/>
                  <a:gd name="connsiteY4" fmla="*/ 2333323 h 4746276"/>
                  <a:gd name="connsiteX5" fmla="*/ 2333324 w 4666647"/>
                  <a:gd name="connsiteY5" fmla="*/ 0 h 4746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6647" h="4746276">
                    <a:moveTo>
                      <a:pt x="2333324" y="0"/>
                    </a:moveTo>
                    <a:cubicBezTo>
                      <a:pt x="3621983" y="0"/>
                      <a:pt x="4666647" y="1044664"/>
                      <a:pt x="4666647" y="2333323"/>
                    </a:cubicBezTo>
                    <a:lnTo>
                      <a:pt x="4666647" y="4746276"/>
                    </a:lnTo>
                    <a:lnTo>
                      <a:pt x="0" y="4746276"/>
                    </a:lnTo>
                    <a:lnTo>
                      <a:pt x="0" y="2333323"/>
                    </a:lnTo>
                    <a:cubicBezTo>
                      <a:pt x="0" y="1044664"/>
                      <a:pt x="1044665" y="0"/>
                      <a:pt x="2333324" y="0"/>
                    </a:cubicBezTo>
                    <a:close/>
                  </a:path>
                </a:pathLst>
              </a:custGeom>
              <a:effectLst>
                <a:innerShdw blurRad="76200" dist="139700" dir="18900000">
                  <a:prstClr val="black">
                    <a:alpha val="40000"/>
                  </a:prstClr>
                </a:innerShdw>
              </a:effectLst>
            </p:spPr>
          </p:pic>
          <p:sp>
            <p:nvSpPr>
              <p:cNvPr id="12" name="Round Same Side Corner Rectangle 11">
                <a:extLst>
                  <a:ext uri="{FF2B5EF4-FFF2-40B4-BE49-F238E27FC236}">
                    <a16:creationId xmlns:a16="http://schemas.microsoft.com/office/drawing/2014/main" id="{1202C69F-45AD-9C32-6D06-90B1FF394199}"/>
                  </a:ext>
                </a:extLst>
              </p:cNvPr>
              <p:cNvSpPr/>
              <p:nvPr/>
            </p:nvSpPr>
            <p:spPr bwMode="auto">
              <a:xfrm>
                <a:off x="588268" y="1827095"/>
                <a:ext cx="4666645" cy="4916605"/>
              </a:xfrm>
              <a:prstGeom prst="round2SameRect">
                <a:avLst>
                  <a:gd name="adj1" fmla="val 50000"/>
                  <a:gd name="adj2" fmla="val 0"/>
                </a:avLst>
              </a:prstGeom>
              <a:noFill/>
              <a:ln w="88900">
                <a:gradFill>
                  <a:gsLst>
                    <a:gs pos="0">
                      <a:schemeClr val="accent4">
                        <a:lumMod val="60000"/>
                        <a:lumOff val="40000"/>
                      </a:schemeClr>
                    </a:gs>
                    <a:gs pos="100000">
                      <a:schemeClr val="bg2"/>
                    </a:gs>
                  </a:gsLst>
                  <a:lin ang="0" scaled="0"/>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
          <p:nvSpPr>
            <p:cNvPr id="13" name="Freeform 12">
              <a:extLst>
                <a:ext uri="{FF2B5EF4-FFF2-40B4-BE49-F238E27FC236}">
                  <a16:creationId xmlns:a16="http://schemas.microsoft.com/office/drawing/2014/main" id="{A272BAC8-7001-E29C-23AD-6E321943C891}"/>
                </a:ext>
              </a:extLst>
            </p:cNvPr>
            <p:cNvSpPr/>
            <p:nvPr/>
          </p:nvSpPr>
          <p:spPr bwMode="auto">
            <a:xfrm rot="10800000">
              <a:off x="6596148" y="-1"/>
              <a:ext cx="4431770" cy="1563104"/>
            </a:xfrm>
            <a:custGeom>
              <a:avLst/>
              <a:gdLst>
                <a:gd name="connsiteX0" fmla="*/ 4431770 w 4431770"/>
                <a:gd name="connsiteY0" fmla="*/ 1563104 h 1563104"/>
                <a:gd name="connsiteX1" fmla="*/ 0 w 4431770"/>
                <a:gd name="connsiteY1" fmla="*/ 1563104 h 1563104"/>
                <a:gd name="connsiteX2" fmla="*/ 45578 w 4431770"/>
                <a:gd name="connsiteY2" fmla="*/ 1438576 h 1563104"/>
                <a:gd name="connsiteX3" fmla="*/ 2215885 w 4431770"/>
                <a:gd name="connsiteY3" fmla="*/ 0 h 1563104"/>
                <a:gd name="connsiteX4" fmla="*/ 4386192 w 4431770"/>
                <a:gd name="connsiteY4" fmla="*/ 1438576 h 1563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1770" h="1563104">
                  <a:moveTo>
                    <a:pt x="4431770" y="1563104"/>
                  </a:moveTo>
                  <a:lnTo>
                    <a:pt x="0" y="1563104"/>
                  </a:lnTo>
                  <a:lnTo>
                    <a:pt x="45578" y="1438576"/>
                  </a:lnTo>
                  <a:cubicBezTo>
                    <a:pt x="403148" y="593185"/>
                    <a:pt x="1240244" y="0"/>
                    <a:pt x="2215885" y="0"/>
                  </a:cubicBezTo>
                  <a:cubicBezTo>
                    <a:pt x="3191526" y="0"/>
                    <a:pt x="4028622" y="593185"/>
                    <a:pt x="4386192" y="1438576"/>
                  </a:cubicBezTo>
                  <a:close/>
                </a:path>
              </a:pathLst>
            </a:cu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grpSp>
    </p:spTree>
    <p:extLst>
      <p:ext uri="{BB962C8B-B14F-4D97-AF65-F5344CB8AC3E}">
        <p14:creationId xmlns:p14="http://schemas.microsoft.com/office/powerpoint/2010/main" val="11118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DCEAA-DFE8-CF5C-9D63-D3EF429E4870}"/>
              </a:ext>
            </a:extLst>
          </p:cNvPr>
          <p:cNvSpPr>
            <a:spLocks noGrp="1"/>
          </p:cNvSpPr>
          <p:nvPr>
            <p:ph type="title" idx="4294967295"/>
          </p:nvPr>
        </p:nvSpPr>
        <p:spPr>
          <a:xfrm>
            <a:off x="571500" y="454025"/>
            <a:ext cx="11017250" cy="492443"/>
          </a:xfrm>
        </p:spPr>
        <p:txBody>
          <a:bodyPr/>
          <a:lstStyle/>
          <a:p>
            <a:r>
              <a:rPr lang="en-US">
                <a:solidFill>
                  <a:schemeClr val="tx1"/>
                </a:solidFill>
                <a:cs typeface="Segoe UI"/>
              </a:rPr>
              <a:t>Campaign guidance</a:t>
            </a:r>
            <a:endParaRPr lang="en-US">
              <a:solidFill>
                <a:schemeClr val="tx1"/>
              </a:solidFill>
            </a:endParaRPr>
          </a:p>
        </p:txBody>
      </p:sp>
      <p:sp>
        <p:nvSpPr>
          <p:cNvPr id="9" name="TextBox 8">
            <a:extLst>
              <a:ext uri="{FF2B5EF4-FFF2-40B4-BE49-F238E27FC236}">
                <a16:creationId xmlns:a16="http://schemas.microsoft.com/office/drawing/2014/main" id="{4636E197-880F-EA9C-03B4-3900D051A1D1}"/>
              </a:ext>
            </a:extLst>
          </p:cNvPr>
          <p:cNvSpPr txBox="1"/>
          <p:nvPr/>
        </p:nvSpPr>
        <p:spPr>
          <a:xfrm>
            <a:off x="588263" y="1011670"/>
            <a:ext cx="7863010" cy="307777"/>
          </a:xfrm>
          <a:prstGeom prst="rect">
            <a:avLst/>
          </a:prstGeom>
          <a:noFill/>
        </p:spPr>
        <p:txBody>
          <a:bodyPr wrap="square">
            <a:spAutoFit/>
          </a:bodyPr>
          <a:lstStyle/>
          <a:p>
            <a:r>
              <a:rPr lang="en-US" sz="1400"/>
              <a:t>Build your marketing campaign with these easy-to-follow checklists</a:t>
            </a:r>
          </a:p>
        </p:txBody>
      </p:sp>
      <p:sp>
        <p:nvSpPr>
          <p:cNvPr id="91" name="Google Shape;582;p2">
            <a:extLst>
              <a:ext uri="{FF2B5EF4-FFF2-40B4-BE49-F238E27FC236}">
                <a16:creationId xmlns:a16="http://schemas.microsoft.com/office/drawing/2014/main" id="{5E56A1F8-9162-B24A-0AA1-A5B7419CA842}"/>
              </a:ext>
            </a:extLst>
          </p:cNvPr>
          <p:cNvSpPr/>
          <p:nvPr/>
        </p:nvSpPr>
        <p:spPr>
          <a:xfrm>
            <a:off x="588264" y="1358543"/>
            <a:ext cx="586451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rPr>
              <a:t>1. PROMOTION</a:t>
            </a:r>
            <a:endParaRPr kumimoji="0" lang="en-US" sz="800"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endParaRPr>
          </a:p>
        </p:txBody>
      </p:sp>
      <p:sp>
        <p:nvSpPr>
          <p:cNvPr id="93" name="Google Shape;591;p2">
            <a:extLst>
              <a:ext uri="{FF2B5EF4-FFF2-40B4-BE49-F238E27FC236}">
                <a16:creationId xmlns:a16="http://schemas.microsoft.com/office/drawing/2014/main" id="{22591BB1-52CD-374F-B3DE-AF34B8623996}"/>
              </a:ext>
            </a:extLst>
          </p:cNvPr>
          <p:cNvSpPr/>
          <p:nvPr/>
        </p:nvSpPr>
        <p:spPr>
          <a:xfrm>
            <a:off x="6610618" y="1358543"/>
            <a:ext cx="1614125" cy="27432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rPr>
              <a:t>2. ACQUISITION</a:t>
            </a:r>
            <a:endParaRPr kumimoji="0" lang="en-US" sz="800"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endParaRPr>
          </a:p>
        </p:txBody>
      </p:sp>
      <p:sp>
        <p:nvSpPr>
          <p:cNvPr id="94" name="Google Shape;598;p2">
            <a:extLst>
              <a:ext uri="{FF2B5EF4-FFF2-40B4-BE49-F238E27FC236}">
                <a16:creationId xmlns:a16="http://schemas.microsoft.com/office/drawing/2014/main" id="{830AADEF-DDE2-B6DC-50A3-D728D00C2428}"/>
              </a:ext>
            </a:extLst>
          </p:cNvPr>
          <p:cNvSpPr/>
          <p:nvPr/>
        </p:nvSpPr>
        <p:spPr>
          <a:xfrm>
            <a:off x="8364511" y="1358543"/>
            <a:ext cx="1577872" cy="27432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rPr>
              <a:t>3. CONSIDERATION</a:t>
            </a:r>
            <a:endParaRPr kumimoji="0" lang="en-US" sz="800"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endParaRPr>
          </a:p>
        </p:txBody>
      </p:sp>
      <p:sp>
        <p:nvSpPr>
          <p:cNvPr id="95" name="Google Shape;599;p2">
            <a:extLst>
              <a:ext uri="{FF2B5EF4-FFF2-40B4-BE49-F238E27FC236}">
                <a16:creationId xmlns:a16="http://schemas.microsoft.com/office/drawing/2014/main" id="{B9EF2C95-C7A7-41C9-E904-7D960ED4A5C8}"/>
              </a:ext>
            </a:extLst>
          </p:cNvPr>
          <p:cNvSpPr/>
          <p:nvPr/>
        </p:nvSpPr>
        <p:spPr>
          <a:xfrm>
            <a:off x="10080885" y="1358543"/>
            <a:ext cx="1671324" cy="274320"/>
          </a:xfrm>
          <a:prstGeom prst="rect">
            <a:avLst/>
          </a:prstGeom>
          <a:solidFill>
            <a:schemeClr val="tx2">
              <a:lumMod val="50000"/>
            </a:schemeClr>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rPr>
              <a:t>4. DECISION</a:t>
            </a:r>
            <a:endParaRPr kumimoji="0" lang="en-US" sz="800" b="0" i="0" u="none" strike="noStrike" kern="1200" cap="none" spc="0" normalizeH="0" baseline="0" noProof="0">
              <a:ln>
                <a:noFill/>
              </a:ln>
              <a:solidFill>
                <a:prstClr val="white"/>
              </a:solidFill>
              <a:effectLst/>
              <a:uLnTx/>
              <a:uFillTx/>
              <a:latin typeface="+mj-lt"/>
              <a:ea typeface="Arial"/>
              <a:cs typeface="Arial" panose="020B0604020202020204" pitchFamily="34" charset="0"/>
              <a:sym typeface="Arial"/>
            </a:endParaRPr>
          </a:p>
        </p:txBody>
      </p:sp>
      <p:sp>
        <p:nvSpPr>
          <p:cNvPr id="5" name="Rectangle 4">
            <a:extLst>
              <a:ext uri="{FF2B5EF4-FFF2-40B4-BE49-F238E27FC236}">
                <a16:creationId xmlns:a16="http://schemas.microsoft.com/office/drawing/2014/main" id="{7F472422-551D-ABD0-8D7D-ABB2AFD23F86}"/>
              </a:ext>
            </a:extLst>
          </p:cNvPr>
          <p:cNvSpPr/>
          <p:nvPr/>
        </p:nvSpPr>
        <p:spPr bwMode="auto">
          <a:xfrm>
            <a:off x="588263" y="1770077"/>
            <a:ext cx="1814795" cy="4208332"/>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mj-lt"/>
                <a:ea typeface="Inter Medium" panose="02000603000000020004" pitchFamily="50" charset="0"/>
                <a:cs typeface="Inter Medium" panose="02000603000000020004" pitchFamily="50" charset="0"/>
              </a:rPr>
              <a:t>Social</a:t>
            </a: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a:rPr>
              <a:t>Select the </a:t>
            </a:r>
            <a:r>
              <a:rPr lang="en-US" sz="900" b="1">
                <a:cs typeface="Microsoft Sans Serif"/>
              </a:rPr>
              <a:t>social platform </a:t>
            </a:r>
            <a:r>
              <a:rPr lang="en-US" sz="900">
                <a:cs typeface="Microsoft Sans Serif"/>
              </a:rPr>
              <a:t>(LinkedIn, X) where your audience engagement </a:t>
            </a:r>
            <a:br>
              <a:rPr lang="en-US" sz="900">
                <a:cs typeface="Microsoft Sans Serif"/>
              </a:rPr>
            </a:br>
            <a:r>
              <a:rPr lang="en-US" sz="900">
                <a:cs typeface="Microsoft Sans Serif"/>
              </a:rPr>
              <a:t>is strongest.</a:t>
            </a:r>
          </a:p>
          <a:p>
            <a:pPr marL="171450" lvl="0" indent="-171450">
              <a:lnSpc>
                <a:spcPct val="107000"/>
              </a:lnSpc>
              <a:spcAft>
                <a:spcPts val="900"/>
              </a:spcAft>
              <a:buSzPct val="135000"/>
              <a:buFont typeface="Apple Symbols" panose="02000000000000000000" pitchFamily="2" charset="-79"/>
              <a:buChar char="☐"/>
              <a:defRPr/>
            </a:pPr>
            <a:r>
              <a:rPr lang="en-US" sz="900" b="1">
                <a:cs typeface="Microsoft Sans Serif" panose="020B0604020202020204" pitchFamily="34" charset="0"/>
              </a:rPr>
              <a:t>Build a paid media plan</a:t>
            </a:r>
            <a:r>
              <a:rPr lang="en-US" sz="900">
                <a:cs typeface="Microsoft Sans Serif" panose="020B0604020202020204" pitchFamily="34" charset="0"/>
              </a:rPr>
              <a:t>, identifying budget and campaign dates for a lead acquisition campaign promoting one of the </a:t>
            </a:r>
            <a:br>
              <a:rPr lang="en-US" sz="900">
                <a:cs typeface="Microsoft Sans Serif" panose="020B0604020202020204" pitchFamily="34" charset="0"/>
              </a:rPr>
            </a:br>
            <a:r>
              <a:rPr lang="en-US" sz="900">
                <a:cs typeface="Microsoft Sans Serif" panose="020B0604020202020204" pitchFamily="34" charset="0"/>
              </a:rPr>
              <a:t>hero assets and targeting priority audiences.</a:t>
            </a: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Customize </a:t>
            </a:r>
            <a:r>
              <a:rPr lang="en-US" sz="900" b="1">
                <a:ea typeface="Inter" panose="02000503000000020004" pitchFamily="2" charset="0"/>
                <a:cs typeface="Inter" panose="02000503000000020004" pitchFamily="2" charset="0"/>
              </a:rPr>
              <a:t>social ad templates</a:t>
            </a:r>
            <a:r>
              <a:rPr lang="en-US" sz="900">
                <a:cs typeface="Microsoft Sans Serif" panose="020B0604020202020204" pitchFamily="34" charset="0"/>
              </a:rPr>
              <a:t> for your brand. </a:t>
            </a:r>
            <a:br>
              <a:rPr lang="en-US" sz="900">
                <a:cs typeface="Microsoft Sans Serif" panose="020B0604020202020204" pitchFamily="34" charset="0"/>
              </a:rPr>
            </a:br>
            <a:r>
              <a:rPr lang="en-US" sz="900">
                <a:cs typeface="Microsoft Sans Serif" panose="020B0604020202020204" pitchFamily="34" charset="0"/>
              </a:rPr>
              <a:t>Be sure to direct the ads to where your hero assets are being hosted.</a:t>
            </a: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Incorporate </a:t>
            </a:r>
            <a:r>
              <a:rPr lang="en-US" sz="900" b="1">
                <a:cs typeface="Microsoft Sans Serif" panose="020B0604020202020204" pitchFamily="34" charset="0"/>
              </a:rPr>
              <a:t>organic promotion</a:t>
            </a:r>
            <a:r>
              <a:rPr lang="en-US" sz="900">
                <a:cs typeface="Microsoft Sans Serif" panose="020B0604020202020204" pitchFamily="34" charset="0"/>
              </a:rPr>
              <a:t>, posting via your brand handle.</a:t>
            </a: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Consider </a:t>
            </a:r>
            <a:r>
              <a:rPr lang="en-US" sz="900" b="1">
                <a:cs typeface="Microsoft Sans Serif" panose="020B0604020202020204" pitchFamily="34" charset="0"/>
              </a:rPr>
              <a:t>A/B testing </a:t>
            </a:r>
            <a:r>
              <a:rPr lang="en-US" sz="900">
                <a:cs typeface="Microsoft Sans Serif" panose="020B0604020202020204" pitchFamily="34" charset="0"/>
              </a:rPr>
              <a:t>different messaging variations </a:t>
            </a:r>
            <a:r>
              <a:rPr lang="en-US" sz="900" b="1">
                <a:cs typeface="Microsoft Sans Serif" panose="020B0604020202020204" pitchFamily="34" charset="0"/>
              </a:rPr>
              <a:t>and optimizing </a:t>
            </a:r>
            <a:r>
              <a:rPr lang="en-US" sz="900">
                <a:cs typeface="Microsoft Sans Serif" panose="020B0604020202020204" pitchFamily="34" charset="0"/>
              </a:rPr>
              <a:t>over the course of the campaign.</a:t>
            </a:r>
          </a:p>
        </p:txBody>
      </p:sp>
      <p:sp>
        <p:nvSpPr>
          <p:cNvPr id="4" name="Rectangle 3">
            <a:extLst>
              <a:ext uri="{FF2B5EF4-FFF2-40B4-BE49-F238E27FC236}">
                <a16:creationId xmlns:a16="http://schemas.microsoft.com/office/drawing/2014/main" id="{29E896E3-0931-3DA3-69EC-32C0DB42AF8F}"/>
              </a:ext>
            </a:extLst>
          </p:cNvPr>
          <p:cNvSpPr/>
          <p:nvPr/>
        </p:nvSpPr>
        <p:spPr bwMode="auto">
          <a:xfrm>
            <a:off x="2560188" y="1779909"/>
            <a:ext cx="1867313" cy="2940228"/>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mj-lt"/>
                <a:ea typeface="Inter Medium" panose="02000603000000020004" pitchFamily="50" charset="0"/>
                <a:cs typeface="Inter Medium" panose="02000603000000020004" pitchFamily="50" charset="0"/>
              </a:rPr>
              <a:t>Email</a:t>
            </a:r>
            <a:r>
              <a:rPr kumimoji="0" lang="en-US" sz="1600" b="1" i="0" u="none" strike="noStrike" kern="1200" cap="none" spc="0" normalizeH="0" baseline="0" noProof="0">
                <a:ln>
                  <a:noFill/>
                </a:ln>
                <a:solidFill>
                  <a:srgbClr val="8661C5"/>
                </a:solidFill>
                <a:effectLst/>
                <a:uLnTx/>
                <a:uFillTx/>
                <a:latin typeface="+mj-lt"/>
                <a:ea typeface="Inter Medium" panose="02000603000000020004" pitchFamily="50" charset="0"/>
                <a:cs typeface="Inter Medium" panose="02000603000000020004" pitchFamily="50" charset="0"/>
              </a:rPr>
              <a:t> </a:t>
            </a:r>
            <a:endParaRPr kumimoji="0" lang="en-US" sz="1100" b="1" i="0" u="none" strike="noStrike" kern="1200" cap="none" spc="0" normalizeH="0" baseline="0" noProof="0">
              <a:ln>
                <a:noFill/>
              </a:ln>
              <a:solidFill>
                <a:srgbClr val="8661C5"/>
              </a:solidFill>
              <a:effectLst/>
              <a:uLnTx/>
              <a:uFillTx/>
              <a:latin typeface="+mj-lt"/>
              <a:ea typeface="+mn-ea"/>
              <a:cs typeface="Microsoft Sans Serif"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a:rPr>
              <a:t>Take advantage of </a:t>
            </a:r>
            <a:r>
              <a:rPr lang="en-US" sz="900" b="1">
                <a:ea typeface="Inter" panose="02000503000000020004" pitchFamily="2" charset="0"/>
                <a:cs typeface="Inter" panose="02000503000000020004" pitchFamily="2" charset="0"/>
              </a:rPr>
              <a:t>priority audience </a:t>
            </a:r>
            <a:r>
              <a:rPr lang="en-US" sz="900">
                <a:cs typeface="Microsoft Sans Serif"/>
              </a:rPr>
              <a:t>guidance to build an email list with known prospects or existing customers. </a:t>
            </a: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a:rPr>
              <a:t>Use the </a:t>
            </a:r>
            <a:r>
              <a:rPr lang="en-US" sz="900" b="1">
                <a:ea typeface="Inter" panose="02000503000000020004" pitchFamily="2" charset="0"/>
                <a:cs typeface="Inter" panose="02000503000000020004" pitchFamily="2" charset="0"/>
              </a:rPr>
              <a:t>promotional email</a:t>
            </a:r>
            <a:r>
              <a:rPr lang="en-US" sz="900">
                <a:ea typeface="Inter" panose="02000503000000020004" pitchFamily="2" charset="0"/>
                <a:cs typeface="Inter" panose="02000503000000020004" pitchFamily="2" charset="0"/>
              </a:rPr>
              <a:t> </a:t>
            </a:r>
            <a:r>
              <a:rPr lang="en-US" sz="900">
                <a:cs typeface="Microsoft Sans Serif"/>
              </a:rPr>
              <a:t>to promote the hero asset. Customize the OFT email files according to instructions.</a:t>
            </a:r>
          </a:p>
          <a:p>
            <a:pPr marL="171450" indent="-171450">
              <a:lnSpc>
                <a:spcPct val="107000"/>
              </a:lnSpc>
              <a:spcAft>
                <a:spcPts val="900"/>
              </a:spcAft>
              <a:buSzPct val="135000"/>
              <a:buFont typeface="Apple Symbols" panose="02000000000000000000" pitchFamily="2" charset="-79"/>
              <a:buChar char="☐"/>
              <a:defRPr/>
            </a:pPr>
            <a:r>
              <a:rPr lang="en-US" sz="900" b="1">
                <a:cs typeface="Microsoft Sans Serif" panose="020B0604020202020204" pitchFamily="34" charset="0"/>
              </a:rPr>
              <a:t>Review results </a:t>
            </a:r>
            <a:r>
              <a:rPr lang="en-US" sz="900">
                <a:cs typeface="Microsoft Sans Serif" panose="020B0604020202020204" pitchFamily="34" charset="0"/>
              </a:rPr>
              <a:t>and optimize, refreshing subject lines and campaign messaging for resends to contacts who did not open previously. Consider </a:t>
            </a:r>
            <a:r>
              <a:rPr lang="en-US" sz="900" b="1">
                <a:cs typeface="Microsoft Sans Serif" panose="020B0604020202020204" pitchFamily="34" charset="0"/>
              </a:rPr>
              <a:t>A/B testing </a:t>
            </a:r>
            <a:r>
              <a:rPr lang="en-US" sz="900">
                <a:cs typeface="Microsoft Sans Serif" panose="020B0604020202020204" pitchFamily="34" charset="0"/>
              </a:rPr>
              <a:t>variations, such as recipient first name in the subject lines.</a:t>
            </a:r>
          </a:p>
        </p:txBody>
      </p:sp>
      <p:sp>
        <p:nvSpPr>
          <p:cNvPr id="3" name="Rectangle 2">
            <a:extLst>
              <a:ext uri="{FF2B5EF4-FFF2-40B4-BE49-F238E27FC236}">
                <a16:creationId xmlns:a16="http://schemas.microsoft.com/office/drawing/2014/main" id="{0B39B507-2F99-7158-8A51-F8A454C7A091}"/>
              </a:ext>
            </a:extLst>
          </p:cNvPr>
          <p:cNvSpPr/>
          <p:nvPr/>
        </p:nvSpPr>
        <p:spPr bwMode="auto">
          <a:xfrm>
            <a:off x="4584631" y="1779909"/>
            <a:ext cx="1867314" cy="3088410"/>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accent1"/>
                </a:solidFill>
                <a:effectLst/>
                <a:uLnTx/>
                <a:uFillTx/>
                <a:latin typeface="+mj-lt"/>
                <a:ea typeface="Inter Medium" panose="02000603000000020004" pitchFamily="50" charset="0"/>
                <a:cs typeface="Inter Medium" panose="02000603000000020004" pitchFamily="50" charset="0"/>
              </a:rPr>
              <a:t>Display Ads</a:t>
            </a:r>
            <a:endParaRPr kumimoji="0" lang="en-US" sz="1100" b="1" i="0" u="none" strike="noStrike" kern="1200" cap="none" spc="0" normalizeH="0" baseline="0" noProof="0">
              <a:ln>
                <a:noFill/>
              </a:ln>
              <a:solidFill>
                <a:schemeClr val="accent1"/>
              </a:solidFill>
              <a:effectLst/>
              <a:uLnTx/>
              <a:uFillTx/>
              <a:latin typeface="+mj-lt"/>
              <a:ea typeface="+mn-ea"/>
              <a:cs typeface="Microsoft Sans Serif" panose="020B0604020202020204" pitchFamily="34" charset="0"/>
            </a:endParaRP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Customize the </a:t>
            </a:r>
            <a:r>
              <a:rPr lang="en-US" sz="900" b="1">
                <a:cs typeface="Microsoft Sans Serif" panose="020B0604020202020204" pitchFamily="34" charset="0"/>
              </a:rPr>
              <a:t>display ads </a:t>
            </a:r>
            <a:r>
              <a:rPr lang="en-US" sz="900">
                <a:cs typeface="Microsoft Sans Serif" panose="020B0604020202020204" pitchFamily="34" charset="0"/>
              </a:rPr>
              <a:t>for your own brand.</a:t>
            </a:r>
            <a:endParaRPr lang="en-US" sz="900" b="1">
              <a:cs typeface="Microsoft Sans Serif"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b="1">
                <a:cs typeface="Microsoft Sans Serif"/>
              </a:rPr>
              <a:t>Identify</a:t>
            </a:r>
            <a:r>
              <a:rPr lang="en-US" sz="900">
                <a:cs typeface="Microsoft Sans Serif"/>
              </a:rPr>
              <a:t> </a:t>
            </a:r>
            <a:r>
              <a:rPr lang="en-US" sz="900" b="1">
                <a:cs typeface="Microsoft Sans Serif"/>
              </a:rPr>
              <a:t>the ad network </a:t>
            </a:r>
            <a:r>
              <a:rPr lang="en-US" sz="900">
                <a:cs typeface="Microsoft Sans Serif"/>
              </a:rPr>
              <a:t>you want to advertise through (e.g., Bing, Google, etc.), and whether you will run a broader PPC campaign or a more targeted campaign (displaying your ads to previous visitors </a:t>
            </a:r>
            <a:br>
              <a:rPr lang="en-US" sz="900">
                <a:cs typeface="Microsoft Sans Serif"/>
              </a:rPr>
            </a:br>
            <a:r>
              <a:rPr lang="en-US" sz="900">
                <a:cs typeface="Microsoft Sans Serif"/>
              </a:rPr>
              <a:t>to your website, or people </a:t>
            </a:r>
            <a:br>
              <a:rPr lang="en-US" sz="900">
                <a:cs typeface="Microsoft Sans Serif"/>
              </a:rPr>
            </a:br>
            <a:r>
              <a:rPr lang="en-US" sz="900">
                <a:cs typeface="Microsoft Sans Serif"/>
              </a:rPr>
              <a:t>in a particular location, </a:t>
            </a:r>
            <a:br>
              <a:rPr lang="en-US" sz="900">
                <a:cs typeface="Microsoft Sans Serif"/>
              </a:rPr>
            </a:br>
            <a:r>
              <a:rPr lang="en-US" sz="900">
                <a:cs typeface="Microsoft Sans Serif"/>
              </a:rPr>
              <a:t>for example). </a:t>
            </a:r>
          </a:p>
          <a:p>
            <a:pPr marL="171450" indent="-171450">
              <a:lnSpc>
                <a:spcPct val="107000"/>
              </a:lnSpc>
              <a:spcAft>
                <a:spcPts val="900"/>
              </a:spcAft>
              <a:buSzPct val="135000"/>
              <a:buFont typeface="Apple Symbols" panose="02000000000000000000" pitchFamily="2" charset="-79"/>
              <a:buChar char="☐"/>
              <a:defRPr/>
            </a:pPr>
            <a:r>
              <a:rPr lang="en-US" sz="900" b="1">
                <a:cs typeface="Microsoft Sans Serif"/>
              </a:rPr>
              <a:t>Set up your campaign parameters </a:t>
            </a:r>
            <a:r>
              <a:rPr lang="en-US" sz="900">
                <a:cs typeface="Microsoft Sans Serif"/>
              </a:rPr>
              <a:t>including budget and launch your campaign. Monitor and optimize your approach/audience.</a:t>
            </a:r>
          </a:p>
        </p:txBody>
      </p:sp>
      <p:sp>
        <p:nvSpPr>
          <p:cNvPr id="7" name="Rectangle 6">
            <a:extLst>
              <a:ext uri="{FF2B5EF4-FFF2-40B4-BE49-F238E27FC236}">
                <a16:creationId xmlns:a16="http://schemas.microsoft.com/office/drawing/2014/main" id="{5D21976B-ADD7-82C1-3863-716BB79FFADC}"/>
              </a:ext>
            </a:extLst>
          </p:cNvPr>
          <p:cNvSpPr/>
          <p:nvPr/>
        </p:nvSpPr>
        <p:spPr bwMode="auto">
          <a:xfrm>
            <a:off x="6609075" y="1770077"/>
            <a:ext cx="1671325" cy="4076309"/>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accent1">
                    <a:lumMod val="75000"/>
                  </a:schemeClr>
                </a:solidFill>
                <a:effectLst/>
                <a:uLnTx/>
                <a:uFillTx/>
                <a:latin typeface="+mj-lt"/>
                <a:ea typeface="Inter Medium" panose="02000603000000020004" pitchFamily="50" charset="0"/>
                <a:cs typeface="Inter Medium" panose="02000603000000020004" pitchFamily="50" charset="0"/>
              </a:rPr>
              <a:t>Acquisition</a:t>
            </a:r>
            <a:r>
              <a:rPr kumimoji="0" lang="en-US" sz="1600" b="1" i="0" u="none" strike="noStrike" kern="1200" cap="none" spc="0" normalizeH="0" baseline="0" noProof="0">
                <a:ln>
                  <a:noFill/>
                </a:ln>
                <a:solidFill>
                  <a:schemeClr val="accent1"/>
                </a:solidFill>
                <a:effectLst/>
                <a:uLnTx/>
                <a:uFillTx/>
                <a:latin typeface="+mj-lt"/>
                <a:ea typeface="Inter Medium" panose="02000603000000020004" pitchFamily="50" charset="0"/>
                <a:cs typeface="Inter Medium" panose="02000603000000020004" pitchFamily="50" charset="0"/>
              </a:rPr>
              <a:t> </a:t>
            </a: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Customize your campaign hero asset incorporating your CTA.</a:t>
            </a:r>
          </a:p>
          <a:p>
            <a:pPr marL="171450" indent="-171450">
              <a:lnSpc>
                <a:spcPct val="107000"/>
              </a:lnSpc>
              <a:spcAft>
                <a:spcPts val="900"/>
              </a:spcAft>
              <a:buSzPct val="135000"/>
              <a:buFont typeface="Apple Symbols" panose="02000000000000000000" pitchFamily="2" charset="-79"/>
              <a:buChar char="☐"/>
              <a:defRPr/>
            </a:pPr>
            <a:r>
              <a:rPr lang="en-US" sz="900" b="1">
                <a:cs typeface="Microsoft Sans Serif"/>
              </a:rPr>
              <a:t>Host your asset </a:t>
            </a:r>
            <a:r>
              <a:rPr lang="en-US" sz="900">
                <a:cs typeface="Microsoft Sans Serif"/>
              </a:rPr>
              <a:t>on your web domain, creating a </a:t>
            </a:r>
            <a:r>
              <a:rPr lang="en-US" sz="900" b="1">
                <a:cs typeface="Microsoft Sans Serif"/>
              </a:rPr>
              <a:t>Gated landing page </a:t>
            </a:r>
            <a:r>
              <a:rPr lang="en-US" sz="900">
                <a:cs typeface="Microsoft Sans Serif"/>
              </a:rPr>
              <a:t>(requiring prospects to enter contact details to access the asset) to aid in lead collection. </a:t>
            </a: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a:rPr>
              <a:t>Determine </a:t>
            </a:r>
            <a:r>
              <a:rPr lang="en-US" sz="900" b="1">
                <a:cs typeface="Microsoft Sans Serif"/>
              </a:rPr>
              <a:t>lead capture form requirements</a:t>
            </a:r>
            <a:r>
              <a:rPr lang="en-US" sz="900">
                <a:cs typeface="Microsoft Sans Serif"/>
              </a:rPr>
              <a:t> </a:t>
            </a:r>
            <a:br>
              <a:rPr lang="en-US" sz="900">
                <a:cs typeface="Microsoft Sans Serif"/>
              </a:rPr>
            </a:br>
            <a:r>
              <a:rPr lang="en-US" sz="900">
                <a:cs typeface="Microsoft Sans Serif"/>
              </a:rPr>
              <a:t>that align with your </a:t>
            </a:r>
            <a:br>
              <a:rPr lang="en-US" sz="900">
                <a:cs typeface="Microsoft Sans Serif"/>
              </a:rPr>
            </a:br>
            <a:r>
              <a:rPr lang="en-US" sz="900">
                <a:cs typeface="Microsoft Sans Serif"/>
              </a:rPr>
              <a:t>CRM structure and minimize required fields </a:t>
            </a:r>
            <a:br>
              <a:rPr lang="en-US" sz="900">
                <a:cs typeface="Microsoft Sans Serif"/>
              </a:rPr>
            </a:br>
            <a:r>
              <a:rPr lang="en-US" sz="900">
                <a:cs typeface="Microsoft Sans Serif"/>
              </a:rPr>
              <a:t>to avoid drop-off.</a:t>
            </a:r>
          </a:p>
          <a:p>
            <a:pPr marL="171450" lvl="0" indent="-171450">
              <a:lnSpc>
                <a:spcPct val="107000"/>
              </a:lnSpc>
              <a:spcAft>
                <a:spcPts val="900"/>
              </a:spcAft>
              <a:buSzPct val="135000"/>
              <a:buFont typeface="Apple Symbols" panose="02000000000000000000" pitchFamily="2" charset="-79"/>
              <a:buChar char="☐"/>
              <a:defRPr/>
            </a:pPr>
            <a:r>
              <a:rPr lang="en-US" sz="900" b="1">
                <a:cs typeface="Microsoft Sans Serif" panose="020B0604020202020204" pitchFamily="34" charset="0"/>
              </a:rPr>
              <a:t>Update promotional assets with the correct link </a:t>
            </a:r>
            <a:r>
              <a:rPr lang="en-US" sz="900">
                <a:cs typeface="Microsoft Sans Serif" panose="020B0604020202020204" pitchFamily="34" charset="0"/>
              </a:rPr>
              <a:t>to your hosted </a:t>
            </a:r>
            <a:br>
              <a:rPr lang="en-US" sz="900">
                <a:cs typeface="Microsoft Sans Serif" panose="020B0604020202020204" pitchFamily="34" charset="0"/>
              </a:rPr>
            </a:br>
            <a:r>
              <a:rPr lang="en-US" sz="900">
                <a:cs typeface="Microsoft Sans Serif" panose="020B0604020202020204" pitchFamily="34" charset="0"/>
              </a:rPr>
              <a:t>landing page.</a:t>
            </a:r>
          </a:p>
          <a:p>
            <a:pPr marL="171450" lvl="0" indent="-171450">
              <a:lnSpc>
                <a:spcPct val="95000"/>
              </a:lnSpc>
              <a:spcAft>
                <a:spcPts val="900"/>
              </a:spcAft>
              <a:buFont typeface="Wingdings" pitchFamily="2" charset="2"/>
              <a:buChar char="q"/>
              <a:defRPr/>
            </a:pPr>
            <a:endParaRPr lang="en-US" sz="1050">
              <a:cs typeface="Microsoft Sans Serif" panose="020B0604020202020204" pitchFamily="34" charset="0"/>
            </a:endParaRPr>
          </a:p>
        </p:txBody>
      </p:sp>
      <p:sp>
        <p:nvSpPr>
          <p:cNvPr id="8" name="Rectangle 7">
            <a:extLst>
              <a:ext uri="{FF2B5EF4-FFF2-40B4-BE49-F238E27FC236}">
                <a16:creationId xmlns:a16="http://schemas.microsoft.com/office/drawing/2014/main" id="{8AE06A3F-1A1B-674A-1E05-632B3B6B724E}"/>
              </a:ext>
            </a:extLst>
          </p:cNvPr>
          <p:cNvSpPr/>
          <p:nvPr/>
        </p:nvSpPr>
        <p:spPr bwMode="auto">
          <a:xfrm>
            <a:off x="8384581" y="1770077"/>
            <a:ext cx="1539174" cy="4241097"/>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tx2"/>
                </a:solidFill>
                <a:effectLst/>
                <a:uLnTx/>
                <a:uFillTx/>
                <a:latin typeface="+mj-lt"/>
                <a:ea typeface="Inter Medium" panose="02000603000000020004" pitchFamily="50" charset="0"/>
                <a:cs typeface="Inter Medium" panose="02000603000000020004" pitchFamily="50" charset="0"/>
              </a:rPr>
              <a:t>Nurture</a:t>
            </a:r>
            <a:r>
              <a:rPr kumimoji="0" lang="en-US" sz="1600" b="1" i="0" u="none" strike="noStrike" kern="1200" cap="none" spc="0" normalizeH="0" baseline="0" noProof="0">
                <a:ln>
                  <a:noFill/>
                </a:ln>
                <a:solidFill>
                  <a:schemeClr val="accent3">
                    <a:lumMod val="75000"/>
                  </a:schemeClr>
                </a:solidFill>
                <a:effectLst/>
                <a:uLnTx/>
                <a:uFillTx/>
                <a:latin typeface="+mj-lt"/>
                <a:ea typeface="Inter Medium" panose="02000603000000020004" pitchFamily="50" charset="0"/>
                <a:cs typeface="Inter Medium" panose="02000603000000020004" pitchFamily="50" charset="0"/>
              </a:rPr>
              <a:t> </a:t>
            </a:r>
          </a:p>
          <a:p>
            <a:pPr marL="171450" indent="-171450">
              <a:lnSpc>
                <a:spcPct val="107000"/>
              </a:lnSpc>
              <a:spcAft>
                <a:spcPts val="900"/>
              </a:spcAft>
              <a:buSzPct val="135000"/>
              <a:buFont typeface="Apple Symbols" panose="02000000000000000000" pitchFamily="2" charset="-79"/>
              <a:buChar char="☐"/>
              <a:defRPr/>
            </a:pPr>
            <a:r>
              <a:rPr lang="en-US" sz="900" b="1">
                <a:cs typeface="Microsoft Sans Serif"/>
              </a:rPr>
              <a:t>Upload assets promoted via nurture </a:t>
            </a:r>
            <a:r>
              <a:rPr lang="en-US" sz="900">
                <a:cs typeface="Microsoft Sans Serif"/>
              </a:rPr>
              <a:t>to your marketing automation system. </a:t>
            </a:r>
            <a:br>
              <a:rPr lang="en-US" sz="900">
                <a:cs typeface="Microsoft Sans Serif"/>
              </a:rPr>
            </a:br>
            <a:r>
              <a:rPr lang="en-US" sz="900">
                <a:cs typeface="Microsoft Sans Serif"/>
              </a:rPr>
              <a:t>Add links to corresponding emails.</a:t>
            </a:r>
          </a:p>
          <a:p>
            <a:pPr marL="171450" lvl="0" indent="-171450">
              <a:lnSpc>
                <a:spcPct val="107000"/>
              </a:lnSpc>
              <a:spcAft>
                <a:spcPts val="900"/>
              </a:spcAft>
              <a:buSzPct val="135000"/>
              <a:buFont typeface="Apple Symbols" panose="02000000000000000000" pitchFamily="2" charset="-79"/>
              <a:buChar char="☐"/>
              <a:defRPr/>
            </a:pPr>
            <a:r>
              <a:rPr lang="en-US" sz="900" b="1">
                <a:cs typeface="Microsoft Sans Serif" panose="020B0604020202020204" pitchFamily="34" charset="0"/>
              </a:rPr>
              <a:t>Personalize the nurture email files </a:t>
            </a:r>
            <a:r>
              <a:rPr lang="en-US" sz="900">
                <a:cs typeface="Microsoft Sans Serif" panose="020B0604020202020204" pitchFamily="34" charset="0"/>
              </a:rPr>
              <a:t>with your solution details, contact info, privacy information, and CTA links. </a:t>
            </a:r>
          </a:p>
          <a:p>
            <a:pPr marL="171450" lvl="0" indent="-171450">
              <a:lnSpc>
                <a:spcPct val="107000"/>
              </a:lnSpc>
              <a:spcAft>
                <a:spcPts val="900"/>
              </a:spcAft>
              <a:buSzPct val="135000"/>
              <a:buFont typeface="Apple Symbols" panose="02000000000000000000" pitchFamily="2" charset="-79"/>
              <a:buChar char="☐"/>
              <a:defRPr/>
            </a:pPr>
            <a:r>
              <a:rPr lang="en-US" sz="900" b="1">
                <a:cs typeface="Microsoft Sans Serif" panose="020B0604020202020204" pitchFamily="34" charset="0"/>
              </a:rPr>
              <a:t>Customize the </a:t>
            </a:r>
            <a:br>
              <a:rPr lang="en-US" sz="900" b="1">
                <a:cs typeface="Microsoft Sans Serif" panose="020B0604020202020204" pitchFamily="34" charset="0"/>
              </a:rPr>
            </a:br>
            <a:r>
              <a:rPr lang="en-US" sz="900" b="1">
                <a:cs typeface="Microsoft Sans Serif" panose="020B0604020202020204" pitchFamily="34" charset="0"/>
              </a:rPr>
              <a:t>assets promoted in </a:t>
            </a:r>
            <a:br>
              <a:rPr lang="en-US" sz="900" b="1">
                <a:cs typeface="Microsoft Sans Serif" panose="020B0604020202020204" pitchFamily="34" charset="0"/>
              </a:rPr>
            </a:br>
            <a:r>
              <a:rPr lang="en-US" sz="900" b="1">
                <a:cs typeface="Microsoft Sans Serif" panose="020B0604020202020204" pitchFamily="34" charset="0"/>
              </a:rPr>
              <a:t>the nurture </a:t>
            </a:r>
            <a:r>
              <a:rPr lang="en-US" sz="900">
                <a:cs typeface="Microsoft Sans Serif" panose="020B0604020202020204" pitchFamily="34" charset="0"/>
              </a:rPr>
              <a:t>emails (infographics) </a:t>
            </a:r>
            <a:br>
              <a:rPr lang="en-US" sz="900">
                <a:cs typeface="Microsoft Sans Serif" panose="020B0604020202020204" pitchFamily="34" charset="0"/>
              </a:rPr>
            </a:br>
            <a:r>
              <a:rPr lang="en-US" sz="900">
                <a:cs typeface="Microsoft Sans Serif" panose="020B0604020202020204" pitchFamily="34" charset="0"/>
              </a:rPr>
              <a:t>following instructions </a:t>
            </a:r>
            <a:br>
              <a:rPr lang="en-US" sz="900">
                <a:cs typeface="Microsoft Sans Serif" panose="020B0604020202020204" pitchFamily="34" charset="0"/>
              </a:rPr>
            </a:br>
            <a:r>
              <a:rPr lang="en-US" sz="900">
                <a:cs typeface="Microsoft Sans Serif" panose="020B0604020202020204" pitchFamily="34" charset="0"/>
              </a:rPr>
              <a:t>in each document.</a:t>
            </a:r>
          </a:p>
          <a:p>
            <a:pPr marL="171450" lvl="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Instrument the emails in your marketing automation system </a:t>
            </a:r>
            <a:br>
              <a:rPr lang="en-US" sz="900">
                <a:cs typeface="Microsoft Sans Serif" panose="020B0604020202020204" pitchFamily="34" charset="0"/>
              </a:rPr>
            </a:br>
            <a:r>
              <a:rPr lang="en-US" sz="900">
                <a:cs typeface="Microsoft Sans Serif" panose="020B0604020202020204" pitchFamily="34" charset="0"/>
              </a:rPr>
              <a:t>and create lead scoring to </a:t>
            </a:r>
            <a:r>
              <a:rPr lang="en-US" sz="900" b="1">
                <a:cs typeface="Microsoft Sans Serif" panose="020B0604020202020204" pitchFamily="34" charset="0"/>
              </a:rPr>
              <a:t>qualify leads for </a:t>
            </a:r>
            <a:br>
              <a:rPr lang="en-US" sz="900" b="1">
                <a:cs typeface="Microsoft Sans Serif" panose="020B0604020202020204" pitchFamily="34" charset="0"/>
              </a:rPr>
            </a:br>
            <a:r>
              <a:rPr lang="en-US" sz="900" b="1">
                <a:cs typeface="Microsoft Sans Serif" panose="020B0604020202020204" pitchFamily="34" charset="0"/>
              </a:rPr>
              <a:t>sales follow-up</a:t>
            </a:r>
            <a:r>
              <a:rPr lang="en-US" sz="900">
                <a:cs typeface="Microsoft Sans Serif" panose="020B0604020202020204" pitchFamily="34" charset="0"/>
              </a:rPr>
              <a:t>.</a:t>
            </a:r>
          </a:p>
        </p:txBody>
      </p:sp>
      <p:sp>
        <p:nvSpPr>
          <p:cNvPr id="6" name="Rectangle 5">
            <a:extLst>
              <a:ext uri="{FF2B5EF4-FFF2-40B4-BE49-F238E27FC236}">
                <a16:creationId xmlns:a16="http://schemas.microsoft.com/office/drawing/2014/main" id="{4BC17858-4155-0420-C0E4-BBD13D51595D}"/>
              </a:ext>
            </a:extLst>
          </p:cNvPr>
          <p:cNvSpPr/>
          <p:nvPr/>
        </p:nvSpPr>
        <p:spPr bwMode="auto">
          <a:xfrm>
            <a:off x="10080885" y="1770077"/>
            <a:ext cx="1671325" cy="3469091"/>
          </a:xfrm>
          <a:prstGeom prst="rect">
            <a:avLst/>
          </a:prstGeom>
          <a:noFill/>
        </p:spPr>
        <p:txBody>
          <a:bodyPr wrap="square" lIns="0" tIns="0" rIns="91440" bIns="0" rtlCol="0" anchor="t">
            <a:spAutoFit/>
          </a:bodyPr>
          <a:lstStyle/>
          <a:p>
            <a:pPr marL="0" marR="0" lvl="0" indent="0" algn="l" defTabSz="914400" rtl="0" eaLnBrk="1" fontAlgn="auto" latinLnBrk="0" hangingPunct="1">
              <a:lnSpc>
                <a:spcPct val="95000"/>
              </a:lnSpc>
              <a:spcBef>
                <a:spcPts val="0"/>
              </a:spcBef>
              <a:spcAft>
                <a:spcPts val="900"/>
              </a:spcAft>
              <a:buClrTx/>
              <a:buSzTx/>
              <a:buFontTx/>
              <a:buNone/>
              <a:tabLst/>
              <a:defRPr/>
            </a:pPr>
            <a:r>
              <a:rPr kumimoji="0" lang="en-US" sz="1600" b="1" i="0" u="none" strike="noStrike" kern="1200" cap="none" spc="0" normalizeH="0" baseline="0" noProof="0">
                <a:ln>
                  <a:noFill/>
                </a:ln>
                <a:solidFill>
                  <a:schemeClr val="tx2">
                    <a:lumMod val="50000"/>
                  </a:schemeClr>
                </a:solidFill>
                <a:effectLst/>
                <a:uLnTx/>
                <a:uFillTx/>
                <a:latin typeface="+mj-lt"/>
                <a:ea typeface="Inter Medium" panose="02000603000000020004" pitchFamily="50" charset="0"/>
                <a:cs typeface="Inter Medium" panose="02000603000000020004" pitchFamily="50" charset="0"/>
              </a:rPr>
              <a:t>Sales follow-up</a:t>
            </a:r>
            <a:endParaRPr kumimoji="0" lang="en-US" sz="1100" b="1" i="0" u="none" strike="noStrike" kern="1200" cap="none" spc="0" normalizeH="0" baseline="0" noProof="0">
              <a:ln>
                <a:noFill/>
              </a:ln>
              <a:solidFill>
                <a:schemeClr val="tx2">
                  <a:lumMod val="50000"/>
                </a:schemeClr>
              </a:solidFill>
              <a:effectLst/>
              <a:uLnTx/>
              <a:uFillTx/>
              <a:latin typeface="+mj-lt"/>
              <a:ea typeface="+mn-ea"/>
              <a:cs typeface="Microsoft Sans Serif"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Provide the sales team an </a:t>
            </a:r>
            <a:r>
              <a:rPr lang="en-US" sz="900" b="1">
                <a:cs typeface="Microsoft Sans Serif" panose="020B0604020202020204" pitchFamily="34" charset="0"/>
              </a:rPr>
              <a:t>overview</a:t>
            </a:r>
            <a:r>
              <a:rPr lang="en-US" sz="900">
                <a:cs typeface="Microsoft Sans Serif" panose="020B0604020202020204" pitchFamily="34" charset="0"/>
              </a:rPr>
              <a:t> of the campaign, including a copy of your campaign assets. </a:t>
            </a: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panose="020B0604020202020204" pitchFamily="34" charset="0"/>
              </a:rPr>
              <a:t>Customize the </a:t>
            </a:r>
            <a:r>
              <a:rPr lang="en-US" sz="900" b="1">
                <a:cs typeface="Microsoft Sans Serif" panose="020B0604020202020204" pitchFamily="34" charset="0"/>
              </a:rPr>
              <a:t>pitch deck </a:t>
            </a:r>
            <a:r>
              <a:rPr lang="en-US" sz="900">
                <a:cs typeface="Microsoft Sans Serif" panose="020B0604020202020204" pitchFamily="34" charset="0"/>
              </a:rPr>
              <a:t>with your branding and messaging and deliver to customers in 1:1 meetings.</a:t>
            </a:r>
          </a:p>
          <a:p>
            <a:pPr marL="171450" indent="-171450">
              <a:lnSpc>
                <a:spcPct val="107000"/>
              </a:lnSpc>
              <a:spcAft>
                <a:spcPts val="900"/>
              </a:spcAft>
              <a:buSzPct val="135000"/>
              <a:buFont typeface="Apple Symbols" panose="02000000000000000000" pitchFamily="2" charset="-79"/>
              <a:buChar char="☐"/>
              <a:defRPr/>
            </a:pPr>
            <a:r>
              <a:rPr lang="en-US" sz="900">
                <a:ea typeface="+mn-lt"/>
                <a:cs typeface="+mn-lt"/>
              </a:rPr>
              <a:t>Familiarize yourself </a:t>
            </a:r>
            <a:br>
              <a:rPr lang="en-US" sz="900">
                <a:ea typeface="+mn-lt"/>
                <a:cs typeface="+mn-lt"/>
              </a:rPr>
            </a:br>
            <a:r>
              <a:rPr lang="en-US" sz="900">
                <a:ea typeface="+mn-lt"/>
                <a:cs typeface="+mn-lt"/>
              </a:rPr>
              <a:t>with the Partner Seller Guide to prepare for </a:t>
            </a:r>
            <a:br>
              <a:rPr lang="en-US" sz="900">
                <a:ea typeface="+mn-lt"/>
                <a:cs typeface="+mn-lt"/>
              </a:rPr>
            </a:br>
            <a:r>
              <a:rPr lang="en-US" sz="900">
                <a:ea typeface="+mn-lt"/>
                <a:cs typeface="+mn-lt"/>
              </a:rPr>
              <a:t>customer conversations. </a:t>
            </a: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a:rPr>
              <a:t>Enter lead and qualification details into </a:t>
            </a:r>
            <a:r>
              <a:rPr lang="en-US" sz="900" b="1">
                <a:cs typeface="Microsoft Sans Serif"/>
              </a:rPr>
              <a:t>Partner Center</a:t>
            </a:r>
            <a:r>
              <a:rPr lang="en-US" sz="900">
                <a:cs typeface="Microsoft Sans Serif"/>
              </a:rPr>
              <a:t>. (</a:t>
            </a:r>
            <a:r>
              <a:rPr lang="en-US" sz="900" i="1">
                <a:cs typeface="Microsoft Sans Serif"/>
              </a:rPr>
              <a:t>See FAQs for help, </a:t>
            </a:r>
            <a:r>
              <a:rPr lang="en-US" sz="900" i="1">
                <a:cs typeface="Microsoft Sans Serif"/>
                <a:hlinkClick r:id="rId2"/>
              </a:rPr>
              <a:t>here</a:t>
            </a:r>
            <a:r>
              <a:rPr lang="en-US" sz="900" i="1">
                <a:cs typeface="Microsoft Sans Serif"/>
              </a:rPr>
              <a:t>).</a:t>
            </a:r>
            <a:endParaRPr lang="en-US" sz="900" i="1">
              <a:cs typeface="Microsoft Sans Serif" panose="020B0604020202020204" pitchFamily="34" charset="0"/>
            </a:endParaRPr>
          </a:p>
          <a:p>
            <a:pPr marL="171450" indent="-171450">
              <a:lnSpc>
                <a:spcPct val="107000"/>
              </a:lnSpc>
              <a:spcAft>
                <a:spcPts val="900"/>
              </a:spcAft>
              <a:buSzPct val="135000"/>
              <a:buFont typeface="Apple Symbols" panose="02000000000000000000" pitchFamily="2" charset="-79"/>
              <a:buChar char="☐"/>
              <a:defRPr/>
            </a:pPr>
            <a:r>
              <a:rPr lang="en-US" sz="900">
                <a:cs typeface="Microsoft Sans Serif"/>
              </a:rPr>
              <a:t>Ensure you use #</a:t>
            </a:r>
            <a:r>
              <a:rPr lang="en-US" sz="900" err="1">
                <a:cs typeface="Microsoft Sans Serif"/>
              </a:rPr>
              <a:t>PartnerGTM</a:t>
            </a:r>
            <a:r>
              <a:rPr lang="en-US" sz="900">
                <a:cs typeface="Microsoft Sans Serif"/>
              </a:rPr>
              <a:t> when sharing leads in Partner Center.</a:t>
            </a:r>
            <a:endParaRPr lang="en-US" sz="900">
              <a:cs typeface="Microsoft Sans Serif" panose="020B0604020202020204" pitchFamily="34" charset="0"/>
            </a:endParaRPr>
          </a:p>
        </p:txBody>
      </p:sp>
    </p:spTree>
    <p:extLst>
      <p:ext uri="{BB962C8B-B14F-4D97-AF65-F5344CB8AC3E}">
        <p14:creationId xmlns:p14="http://schemas.microsoft.com/office/powerpoint/2010/main" val="3942143641"/>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5DCD11-6EE4-69C3-E6D3-DE87D83B0E4B}"/>
              </a:ext>
              <a:ext uri="{C183D7F6-B498-43B3-948B-1728B52AA6E4}">
                <adec:decorative xmlns:adec="http://schemas.microsoft.com/office/drawing/2017/decorative" val="1"/>
              </a:ext>
            </a:extLst>
          </p:cNvPr>
          <p:cNvSpPr txBox="1"/>
          <p:nvPr/>
        </p:nvSpPr>
        <p:spPr>
          <a:xfrm>
            <a:off x="0" y="1204484"/>
            <a:ext cx="12192000" cy="1355836"/>
          </a:xfrm>
          <a:prstGeom prst="rect">
            <a:avLst/>
          </a:prstGeom>
          <a:solidFill>
            <a:schemeClr val="accent1"/>
          </a:solidFill>
        </p:spPr>
        <p:txBody>
          <a:bodyPr wrap="square" lIns="182880" rIns="182880" anchor="ctr">
            <a:noAutofit/>
          </a:bodyPr>
          <a:lstStyle/>
          <a:p>
            <a:pPr>
              <a:spcBef>
                <a:spcPts val="600"/>
              </a:spcBef>
              <a:defRPr/>
            </a:pPr>
            <a:endParaRPr lang="en-US" sz="1800">
              <a:solidFill>
                <a:schemeClr val="bg1"/>
              </a:solidFill>
              <a:effectLst/>
              <a:latin typeface="+mj-lt"/>
              <a:ea typeface="Calibri" panose="020F0502020204030204" pitchFamily="34" charset="0"/>
            </a:endParaRPr>
          </a:p>
        </p:txBody>
      </p:sp>
      <p:sp>
        <p:nvSpPr>
          <p:cNvPr id="2" name="Title 1">
            <a:extLst>
              <a:ext uri="{FF2B5EF4-FFF2-40B4-BE49-F238E27FC236}">
                <a16:creationId xmlns:a16="http://schemas.microsoft.com/office/drawing/2014/main" id="{1A7DCEAA-DFE8-CF5C-9D63-D3EF429E4870}"/>
              </a:ext>
            </a:extLst>
          </p:cNvPr>
          <p:cNvSpPr>
            <a:spLocks noGrp="1"/>
          </p:cNvSpPr>
          <p:nvPr>
            <p:ph type="title" idx="4294967295"/>
          </p:nvPr>
        </p:nvSpPr>
        <p:spPr>
          <a:xfrm>
            <a:off x="571500" y="466725"/>
            <a:ext cx="11017250" cy="492125"/>
          </a:xfrm>
        </p:spPr>
        <p:txBody>
          <a:bodyPr/>
          <a:lstStyle/>
          <a:p>
            <a:r>
              <a:rPr lang="en-US" sz="3200">
                <a:solidFill>
                  <a:schemeClr val="tx1"/>
                </a:solidFill>
              </a:rPr>
              <a:t>Threat Protection Engagement</a:t>
            </a:r>
            <a:endParaRPr lang="en-US">
              <a:solidFill>
                <a:schemeClr val="tx1"/>
              </a:solidFill>
            </a:endParaRPr>
          </a:p>
        </p:txBody>
      </p:sp>
      <p:sp>
        <p:nvSpPr>
          <p:cNvPr id="4" name="TextBox 3">
            <a:extLst>
              <a:ext uri="{FF2B5EF4-FFF2-40B4-BE49-F238E27FC236}">
                <a16:creationId xmlns:a16="http://schemas.microsoft.com/office/drawing/2014/main" id="{00365D1F-F575-3517-847C-547EFD256E43}"/>
              </a:ext>
            </a:extLst>
          </p:cNvPr>
          <p:cNvSpPr txBox="1"/>
          <p:nvPr/>
        </p:nvSpPr>
        <p:spPr>
          <a:xfrm>
            <a:off x="584199" y="1466903"/>
            <a:ext cx="11278938" cy="830997"/>
          </a:xfrm>
          <a:prstGeom prst="rect">
            <a:avLst/>
          </a:prstGeom>
          <a:noFill/>
        </p:spPr>
        <p:txBody>
          <a:bodyPr wrap="square" lIns="0" tIns="0" rIns="0" bIns="0" rtlCol="0" anchor="t">
            <a:spAutoFit/>
          </a:bodyPr>
          <a:lstStyle/>
          <a:p>
            <a:pPr defTabSz="822813" fontAlgn="base">
              <a:spcBef>
                <a:spcPts val="88"/>
              </a:spcBef>
              <a:defRPr/>
            </a:pPr>
            <a:r>
              <a:rPr kumimoji="0" lang="en-US" b="0" i="0" u="none" strike="noStrike" kern="1200" cap="none" spc="0" normalizeH="0" baseline="0" noProof="0">
                <a:ln>
                  <a:noFill/>
                </a:ln>
                <a:solidFill>
                  <a:schemeClr val="bg1"/>
                </a:solidFill>
                <a:effectLst/>
                <a:uLnTx/>
                <a:uFillTx/>
                <a:ea typeface="+mn-ea"/>
                <a:cs typeface="Segoe UI"/>
              </a:rPr>
              <a:t>Offer customers the opportunity to participate </a:t>
            </a:r>
            <a:r>
              <a:rPr lang="en-US">
                <a:solidFill>
                  <a:schemeClr val="bg1"/>
                </a:solidFill>
                <a:cs typeface="Segoe UI"/>
              </a:rPr>
              <a:t>in</a:t>
            </a:r>
            <a:r>
              <a:rPr kumimoji="0" lang="en-US" b="0" i="0" u="none" strike="noStrike" kern="1200" cap="none" spc="0" normalizeH="0" baseline="0" noProof="0">
                <a:ln>
                  <a:noFill/>
                </a:ln>
                <a:solidFill>
                  <a:schemeClr val="bg1"/>
                </a:solidFill>
                <a:effectLst/>
                <a:uLnTx/>
                <a:uFillTx/>
                <a:ea typeface="+mn-ea"/>
                <a:cs typeface="Segoe UI"/>
              </a:rPr>
              <a:t> the Threat Protection Engagement, which is designed to create intent for purchasing and/or deploying advanced Microsoft Security products, including but not limited to Microsoft Defender </a:t>
            </a:r>
            <a:r>
              <a:rPr lang="en-US">
                <a:solidFill>
                  <a:schemeClr val="bg1"/>
                </a:solidFill>
                <a:cs typeface="Segoe UI"/>
              </a:rPr>
              <a:t>XDR and </a:t>
            </a:r>
            <a:r>
              <a:rPr kumimoji="0" lang="en-US" b="0" i="0" u="none" strike="noStrike" kern="1200" cap="none" spc="0" normalizeH="0" baseline="0" noProof="0">
                <a:ln>
                  <a:noFill/>
                </a:ln>
                <a:solidFill>
                  <a:schemeClr val="bg1"/>
                </a:solidFill>
                <a:effectLst/>
                <a:uLnTx/>
                <a:uFillTx/>
                <a:ea typeface="+mn-ea"/>
                <a:cs typeface="Segoe UI"/>
              </a:rPr>
              <a:t>Microsoft Sentinel.</a:t>
            </a:r>
            <a:r>
              <a:rPr lang="en-US">
                <a:solidFill>
                  <a:schemeClr val="bg1"/>
                </a:solidFill>
                <a:cs typeface="Segoe UI"/>
              </a:rPr>
              <a:t> </a:t>
            </a:r>
            <a:endParaRPr kumimoji="0" lang="en-US" b="0" i="0" u="none" strike="noStrike" kern="1200" cap="none" spc="0" normalizeH="0" baseline="0" noProof="0">
              <a:ln>
                <a:noFill/>
              </a:ln>
              <a:solidFill>
                <a:schemeClr val="bg1"/>
              </a:solidFill>
              <a:effectLst/>
              <a:uLnTx/>
              <a:uFillTx/>
              <a:cs typeface="Segoe UI"/>
            </a:endParaRPr>
          </a:p>
        </p:txBody>
      </p:sp>
      <p:sp>
        <p:nvSpPr>
          <p:cNvPr id="5" name="TextBox 4">
            <a:extLst>
              <a:ext uri="{FF2B5EF4-FFF2-40B4-BE49-F238E27FC236}">
                <a16:creationId xmlns:a16="http://schemas.microsoft.com/office/drawing/2014/main" id="{16D182A8-DEC0-C1FA-8A9B-4A45A1451827}"/>
              </a:ext>
            </a:extLst>
          </p:cNvPr>
          <p:cNvSpPr txBox="1"/>
          <p:nvPr/>
        </p:nvSpPr>
        <p:spPr>
          <a:xfrm>
            <a:off x="584199" y="2836552"/>
            <a:ext cx="10620948" cy="1723549"/>
          </a:xfrm>
          <a:prstGeom prst="rect">
            <a:avLst/>
          </a:prstGeom>
          <a:noFill/>
        </p:spPr>
        <p:txBody>
          <a:bodyPr wrap="square" lIns="0" tIns="0" rIns="0" bIns="0" rtlCol="0">
            <a:spAutoFit/>
          </a:bodyPr>
          <a:lstStyle/>
          <a:p>
            <a:pPr algn="l"/>
            <a:r>
              <a:rPr kumimoji="0" lang="en-US" sz="1400" b="0" i="0" u="none" strike="noStrike" kern="1200" cap="none" spc="0" normalizeH="0" baseline="0" noProof="0">
                <a:ln>
                  <a:noFill/>
                </a:ln>
                <a:solidFill>
                  <a:srgbClr val="000000"/>
                </a:solidFill>
                <a:effectLst/>
                <a:uLnTx/>
                <a:uFillTx/>
                <a:ea typeface="+mn-ea"/>
                <a:cs typeface="Segoe UI"/>
              </a:rPr>
              <a:t>The Threat Protection Engagement helps customers assess their security landscape and address their most pressing security goals and challenges and provides an immersive experience that brings the Microsoft security vision and capabilities to life. It is about a three-day partner effort delivered over a five-week period in a customer’s production environment. You will work with customers to deliver:</a:t>
            </a:r>
            <a:br>
              <a:rPr kumimoji="0" lang="en-US" sz="1400" b="0" i="0" u="none" strike="noStrike" kern="1200" cap="none" spc="0" normalizeH="0" baseline="0" noProof="0">
                <a:ln>
                  <a:noFill/>
                </a:ln>
                <a:solidFill>
                  <a:srgbClr val="000000"/>
                </a:solidFill>
                <a:effectLst/>
                <a:uLnTx/>
                <a:uFillTx/>
                <a:ea typeface="+mn-ea"/>
                <a:cs typeface="Segoe UI"/>
              </a:rPr>
            </a:br>
            <a:endParaRPr lang="en-US" sz="1400">
              <a:solidFill>
                <a:srgbClr val="111111"/>
              </a:solidFill>
            </a:endParaRPr>
          </a:p>
          <a:p>
            <a:pPr marL="285750" indent="-285750" algn="l">
              <a:buFont typeface="Arial" panose="020B0604020202020204" pitchFamily="34" charset="0"/>
              <a:buChar char="•"/>
            </a:pPr>
            <a:r>
              <a:rPr lang="en-US" sz="1400" b="0" i="0" u="none" strike="noStrike">
                <a:solidFill>
                  <a:srgbClr val="2F2F2F"/>
                </a:solidFill>
                <a:effectLst/>
              </a:rPr>
              <a:t>A documented security strategy for their teams and stakeholders.</a:t>
            </a:r>
          </a:p>
          <a:p>
            <a:pPr marL="285750" indent="-285750" algn="l">
              <a:buFont typeface="Arial" panose="020B0604020202020204" pitchFamily="34" charset="0"/>
              <a:buChar char="•"/>
            </a:pPr>
            <a:r>
              <a:rPr lang="en-US" sz="1400" b="0" i="0" u="none" strike="noStrike">
                <a:solidFill>
                  <a:srgbClr val="2F2F2F"/>
                </a:solidFill>
                <a:effectLst/>
              </a:rPr>
              <a:t>A better knowledge of their threat environment.</a:t>
            </a:r>
          </a:p>
          <a:p>
            <a:pPr marL="285750" indent="-285750" algn="l">
              <a:buFont typeface="Arial" panose="020B0604020202020204" pitchFamily="34" charset="0"/>
              <a:buChar char="•"/>
            </a:pPr>
            <a:r>
              <a:rPr lang="en-US" sz="1400">
                <a:solidFill>
                  <a:srgbClr val="2F2F2F"/>
                </a:solidFill>
              </a:rPr>
              <a:t>Details on how to </a:t>
            </a:r>
            <a:r>
              <a:rPr lang="en-US" sz="1400" b="0" i="0" u="none" strike="noStrike">
                <a:solidFill>
                  <a:srgbClr val="2F2F2F"/>
                </a:solidFill>
                <a:effectLst/>
              </a:rPr>
              <a:t>understand, prioritize, and mitigate potential threats.</a:t>
            </a:r>
          </a:p>
          <a:p>
            <a:pPr marL="285750" indent="-285750" algn="l">
              <a:spcAft>
                <a:spcPts val="1200"/>
              </a:spcAft>
              <a:buFont typeface="Arial" panose="020B0604020202020204" pitchFamily="34" charset="0"/>
              <a:buChar char="•"/>
            </a:pPr>
            <a:r>
              <a:rPr lang="en-US" sz="1400" b="0" i="0" u="none" strike="noStrike">
                <a:solidFill>
                  <a:srgbClr val="2F2F2F"/>
                </a:solidFill>
                <a:effectLst/>
              </a:rPr>
              <a:t>Assistance </a:t>
            </a:r>
            <a:r>
              <a:rPr lang="en-US" sz="1400">
                <a:solidFill>
                  <a:srgbClr val="2F2F2F"/>
                </a:solidFill>
              </a:rPr>
              <a:t>defining what steps to take next. </a:t>
            </a:r>
            <a:endParaRPr lang="en-US" sz="1400" b="0" i="0" u="none" strike="noStrike">
              <a:solidFill>
                <a:srgbClr val="2F2F2F"/>
              </a:solidFill>
              <a:effectLst/>
            </a:endParaRPr>
          </a:p>
        </p:txBody>
      </p:sp>
      <p:sp>
        <p:nvSpPr>
          <p:cNvPr id="8" name="TextBox 7">
            <a:extLst>
              <a:ext uri="{FF2B5EF4-FFF2-40B4-BE49-F238E27FC236}">
                <a16:creationId xmlns:a16="http://schemas.microsoft.com/office/drawing/2014/main" id="{29B58527-EC15-AC16-A721-A7615E960B33}"/>
              </a:ext>
            </a:extLst>
          </p:cNvPr>
          <p:cNvSpPr txBox="1"/>
          <p:nvPr/>
        </p:nvSpPr>
        <p:spPr>
          <a:xfrm>
            <a:off x="7154534" y="5112231"/>
            <a:ext cx="4465966" cy="1745769"/>
          </a:xfrm>
          <a:prstGeom prst="round2SameRect">
            <a:avLst/>
          </a:prstGeom>
          <a:solidFill>
            <a:schemeClr val="tx2"/>
          </a:solidFill>
        </p:spPr>
        <p:txBody>
          <a:bodyPr wrap="square" lIns="182880" tIns="0" rIns="182880" bIns="0" rtlCol="0" anchor="ctr">
            <a:noAutofit/>
          </a:bodyPr>
          <a:lstStyle/>
          <a:p>
            <a:pPr marL="91440">
              <a:buClr>
                <a:srgbClr val="FFFFFF"/>
              </a:buClr>
              <a:buSzPts val="1800"/>
              <a:defRPr/>
            </a:pPr>
            <a:r>
              <a:rPr kumimoji="0" lang="en-US" sz="1600" i="0" u="none" strike="noStrike" kern="1200" cap="none" spc="0" normalizeH="0" baseline="0" noProof="0">
                <a:ln>
                  <a:noFill/>
                </a:ln>
                <a:solidFill>
                  <a:schemeClr val="bg1"/>
                </a:solidFill>
                <a:effectLst/>
                <a:uLnTx/>
                <a:uFillTx/>
                <a:latin typeface="+mj-lt"/>
                <a:ea typeface="Arial Narrow"/>
                <a:cs typeface="Arial"/>
                <a:sym typeface="Arial Narrow"/>
              </a:rPr>
              <a:t>Access the engagement materials and guidance here:</a:t>
            </a:r>
          </a:p>
          <a:p>
            <a:pPr marL="91440">
              <a:buClr>
                <a:srgbClr val="FFFFFF"/>
              </a:buClr>
              <a:buSzPts val="1800"/>
              <a:defRPr/>
            </a:pPr>
            <a:r>
              <a:rPr lang="en-US" sz="1600">
                <a:solidFill>
                  <a:schemeClr val="bg1"/>
                </a:solidFill>
                <a:latin typeface="+mj-lt"/>
                <a:hlinkClick r:id="rId3">
                  <a:extLst>
                    <a:ext uri="{A12FA001-AC4F-418D-AE19-62706E023703}">
                      <ahyp:hlinkClr xmlns:ahyp="http://schemas.microsoft.com/office/drawing/2018/hyperlinkcolor" val="tx"/>
                    </a:ext>
                  </a:extLst>
                </a:hlinkClick>
              </a:rPr>
              <a:t>Threat Protection Engagement</a:t>
            </a:r>
            <a:endParaRPr lang="en-US" sz="1600">
              <a:solidFill>
                <a:schemeClr val="bg1"/>
              </a:solidFill>
            </a:endParaRPr>
          </a:p>
        </p:txBody>
      </p:sp>
    </p:spTree>
    <p:extLst>
      <p:ext uri="{BB962C8B-B14F-4D97-AF65-F5344CB8AC3E}">
        <p14:creationId xmlns:p14="http://schemas.microsoft.com/office/powerpoint/2010/main" val="350430359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4DCB72C-594D-D677-0CC8-19C89849521E}"/>
              </a:ext>
            </a:extLst>
          </p:cNvPr>
          <p:cNvSpPr>
            <a:spLocks noGrp="1"/>
          </p:cNvSpPr>
          <p:nvPr>
            <p:ph type="title"/>
          </p:nvPr>
        </p:nvSpPr>
        <p:spPr/>
        <p:txBody>
          <a:bodyPr/>
          <a:lstStyle/>
          <a:p>
            <a:r>
              <a:rPr lang="en-US">
                <a:solidFill>
                  <a:schemeClr val="tx1"/>
                </a:solidFill>
              </a:rPr>
              <a:t>Customize your campaign assets</a:t>
            </a:r>
          </a:p>
        </p:txBody>
      </p:sp>
    </p:spTree>
    <p:extLst>
      <p:ext uri="{BB962C8B-B14F-4D97-AF65-F5344CB8AC3E}">
        <p14:creationId xmlns:p14="http://schemas.microsoft.com/office/powerpoint/2010/main" val="1625049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7DDF2-CB16-58FB-C0F6-FEB89166D576}"/>
              </a:ext>
            </a:extLst>
          </p:cNvPr>
          <p:cNvSpPr>
            <a:spLocks noGrp="1"/>
          </p:cNvSpPr>
          <p:nvPr>
            <p:ph type="title"/>
          </p:nvPr>
        </p:nvSpPr>
        <p:spPr>
          <a:xfrm>
            <a:off x="461263" y="457200"/>
            <a:ext cx="5257901" cy="553998"/>
          </a:xfrm>
        </p:spPr>
        <p:txBody>
          <a:bodyPr/>
          <a:lstStyle/>
          <a:p>
            <a:pPr defTabSz="457200"/>
            <a:r>
              <a:rPr lang="en-US" sz="3600" dirty="0">
                <a:solidFill>
                  <a:prstClr val="black"/>
                </a:solidFill>
              </a:rPr>
              <a:t>Customizing </a:t>
            </a:r>
            <a:r>
              <a:rPr lang="en-US" dirty="0">
                <a:solidFill>
                  <a:prstClr val="black"/>
                </a:solidFill>
              </a:rPr>
              <a:t>your emails</a:t>
            </a:r>
            <a:endParaRPr lang="en-US" dirty="0"/>
          </a:p>
        </p:txBody>
      </p:sp>
      <p:sp>
        <p:nvSpPr>
          <p:cNvPr id="9" name="TextBox 8">
            <a:extLst>
              <a:ext uri="{FF2B5EF4-FFF2-40B4-BE49-F238E27FC236}">
                <a16:creationId xmlns:a16="http://schemas.microsoft.com/office/drawing/2014/main" id="{2F7485B1-714D-F83C-DFED-14B2DE7C87F9}"/>
              </a:ext>
            </a:extLst>
          </p:cNvPr>
          <p:cNvSpPr txBox="1">
            <a:spLocks noChangeAspect="1"/>
          </p:cNvSpPr>
          <p:nvPr/>
        </p:nvSpPr>
        <p:spPr>
          <a:xfrm>
            <a:off x="467359" y="1283657"/>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1</a:t>
            </a:r>
          </a:p>
        </p:txBody>
      </p:sp>
      <p:cxnSp>
        <p:nvCxnSpPr>
          <p:cNvPr id="19" name="Connector: Elbow 18">
            <a:extLst>
              <a:ext uri="{FF2B5EF4-FFF2-40B4-BE49-F238E27FC236}">
                <a16:creationId xmlns:a16="http://schemas.microsoft.com/office/drawing/2014/main" id="{EAFE1153-4A02-4D5C-787D-69FBAC259088}"/>
              </a:ext>
              <a:ext uri="{C183D7F6-B498-43B3-948B-1728B52AA6E4}">
                <adec:decorative xmlns:adec="http://schemas.microsoft.com/office/drawing/2017/decorative" val="1"/>
              </a:ext>
            </a:extLst>
          </p:cNvPr>
          <p:cNvCxnSpPr>
            <a:cxnSpLocks/>
            <a:stCxn id="8" idx="3"/>
          </p:cNvCxnSpPr>
          <p:nvPr/>
        </p:nvCxnSpPr>
        <p:spPr>
          <a:xfrm flipV="1">
            <a:off x="5038827" y="863830"/>
            <a:ext cx="1993799" cy="696826"/>
          </a:xfrm>
          <a:prstGeom prst="bentConnector3">
            <a:avLst>
              <a:gd name="adj1" fmla="val 60543"/>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49C31B7-58AD-19E8-D26B-D67BB061BFEA}"/>
              </a:ext>
            </a:extLst>
          </p:cNvPr>
          <p:cNvSpPr txBox="1">
            <a:spLocks noChangeAspect="1"/>
          </p:cNvSpPr>
          <p:nvPr/>
        </p:nvSpPr>
        <p:spPr>
          <a:xfrm>
            <a:off x="467358" y="1926250"/>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2</a:t>
            </a:r>
          </a:p>
        </p:txBody>
      </p:sp>
      <p:sp>
        <p:nvSpPr>
          <p:cNvPr id="7" name="TextBox 6">
            <a:extLst>
              <a:ext uri="{FF2B5EF4-FFF2-40B4-BE49-F238E27FC236}">
                <a16:creationId xmlns:a16="http://schemas.microsoft.com/office/drawing/2014/main" id="{6D12D249-96C5-D2A9-ED2D-71E29729D2B2}"/>
              </a:ext>
            </a:extLst>
          </p:cNvPr>
          <p:cNvSpPr txBox="1">
            <a:spLocks noChangeAspect="1"/>
          </p:cNvSpPr>
          <p:nvPr/>
        </p:nvSpPr>
        <p:spPr>
          <a:xfrm>
            <a:off x="461263" y="3080196"/>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3</a:t>
            </a:r>
          </a:p>
        </p:txBody>
      </p:sp>
      <p:sp>
        <p:nvSpPr>
          <p:cNvPr id="11" name="TextBox 10">
            <a:extLst>
              <a:ext uri="{FF2B5EF4-FFF2-40B4-BE49-F238E27FC236}">
                <a16:creationId xmlns:a16="http://schemas.microsoft.com/office/drawing/2014/main" id="{E5DE01FB-F5C9-5978-BE1D-35C4662B5BEF}"/>
              </a:ext>
            </a:extLst>
          </p:cNvPr>
          <p:cNvSpPr txBox="1">
            <a:spLocks noChangeAspect="1"/>
          </p:cNvSpPr>
          <p:nvPr/>
        </p:nvSpPr>
        <p:spPr>
          <a:xfrm>
            <a:off x="480778" y="3505696"/>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4</a:t>
            </a:r>
          </a:p>
        </p:txBody>
      </p:sp>
      <p:cxnSp>
        <p:nvCxnSpPr>
          <p:cNvPr id="18" name="Connector: Elbow 17">
            <a:extLst>
              <a:ext uri="{FF2B5EF4-FFF2-40B4-BE49-F238E27FC236}">
                <a16:creationId xmlns:a16="http://schemas.microsoft.com/office/drawing/2014/main" id="{2C4651FD-0F7D-3295-3278-583A2FFD6271}"/>
              </a:ext>
              <a:ext uri="{C183D7F6-B498-43B3-948B-1728B52AA6E4}">
                <adec:decorative xmlns:adec="http://schemas.microsoft.com/office/drawing/2017/decorative" val="1"/>
              </a:ext>
            </a:extLst>
          </p:cNvPr>
          <p:cNvCxnSpPr>
            <a:cxnSpLocks/>
            <a:stCxn id="10" idx="3"/>
          </p:cNvCxnSpPr>
          <p:nvPr/>
        </p:nvCxnSpPr>
        <p:spPr>
          <a:xfrm flipV="1">
            <a:off x="4604026" y="3339106"/>
            <a:ext cx="2374624" cy="358090"/>
          </a:xfrm>
          <a:prstGeom prst="bentConnector3">
            <a:avLst>
              <a:gd name="adj1" fmla="val 56685"/>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AB23FFB-3ACB-F3D3-0029-17BECDD8662D}"/>
              </a:ext>
            </a:extLst>
          </p:cNvPr>
          <p:cNvSpPr txBox="1">
            <a:spLocks noChangeAspect="1"/>
          </p:cNvSpPr>
          <p:nvPr/>
        </p:nvSpPr>
        <p:spPr>
          <a:xfrm>
            <a:off x="461263" y="4088197"/>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5</a:t>
            </a:r>
          </a:p>
        </p:txBody>
      </p:sp>
      <p:cxnSp>
        <p:nvCxnSpPr>
          <p:cNvPr id="29" name="Connector: Elbow 28">
            <a:extLst>
              <a:ext uri="{FF2B5EF4-FFF2-40B4-BE49-F238E27FC236}">
                <a16:creationId xmlns:a16="http://schemas.microsoft.com/office/drawing/2014/main" id="{5788BA7C-5A0C-3570-6702-EB763B6AD180}"/>
              </a:ext>
              <a:ext uri="{C183D7F6-B498-43B3-948B-1728B52AA6E4}">
                <adec:decorative xmlns:adec="http://schemas.microsoft.com/office/drawing/2017/decorative" val="1"/>
              </a:ext>
            </a:extLst>
          </p:cNvPr>
          <p:cNvCxnSpPr>
            <a:cxnSpLocks/>
            <a:stCxn id="12" idx="3"/>
          </p:cNvCxnSpPr>
          <p:nvPr/>
        </p:nvCxnSpPr>
        <p:spPr>
          <a:xfrm>
            <a:off x="4240750" y="4359391"/>
            <a:ext cx="2737900" cy="442558"/>
          </a:xfrm>
          <a:prstGeom prst="bentConnector3">
            <a:avLst>
              <a:gd name="adj1" fmla="val 62284"/>
            </a:avLst>
          </a:prstGeom>
          <a:ln w="19050">
            <a:solidFill>
              <a:srgbClr val="FF0000"/>
            </a:soli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71B58FD-6C22-D145-A253-433371B92F3F}"/>
              </a:ext>
            </a:extLst>
          </p:cNvPr>
          <p:cNvSpPr txBox="1">
            <a:spLocks noChangeAspect="1"/>
          </p:cNvSpPr>
          <p:nvPr/>
        </p:nvSpPr>
        <p:spPr>
          <a:xfrm>
            <a:off x="480778" y="4916194"/>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6</a:t>
            </a:r>
          </a:p>
        </p:txBody>
      </p:sp>
      <p:cxnSp>
        <p:nvCxnSpPr>
          <p:cNvPr id="32" name="Straight Arrow Connector 31">
            <a:extLst>
              <a:ext uri="{FF2B5EF4-FFF2-40B4-BE49-F238E27FC236}">
                <a16:creationId xmlns:a16="http://schemas.microsoft.com/office/drawing/2014/main" id="{1BBB5FB6-0729-8320-CABC-A38BE296F204}"/>
              </a:ext>
              <a:ext uri="{C183D7F6-B498-43B3-948B-1728B52AA6E4}">
                <adec:decorative xmlns:adec="http://schemas.microsoft.com/office/drawing/2017/decorative" val="1"/>
              </a:ext>
            </a:extLst>
          </p:cNvPr>
          <p:cNvCxnSpPr>
            <a:cxnSpLocks/>
            <a:stCxn id="23" idx="3"/>
          </p:cNvCxnSpPr>
          <p:nvPr/>
        </p:nvCxnSpPr>
        <p:spPr>
          <a:xfrm flipV="1">
            <a:off x="4852924" y="5061992"/>
            <a:ext cx="2125726" cy="115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8CFF930-4645-3AEA-E351-80664BD33267}"/>
              </a:ext>
            </a:extLst>
          </p:cNvPr>
          <p:cNvSpPr txBox="1">
            <a:spLocks noChangeAspect="1"/>
          </p:cNvSpPr>
          <p:nvPr/>
        </p:nvSpPr>
        <p:spPr>
          <a:xfrm>
            <a:off x="480778" y="5345004"/>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7</a:t>
            </a:r>
          </a:p>
        </p:txBody>
      </p:sp>
      <p:cxnSp>
        <p:nvCxnSpPr>
          <p:cNvPr id="37" name="Straight Arrow Connector 36">
            <a:extLst>
              <a:ext uri="{FF2B5EF4-FFF2-40B4-BE49-F238E27FC236}">
                <a16:creationId xmlns:a16="http://schemas.microsoft.com/office/drawing/2014/main" id="{1BE33189-4FE6-6471-FBB8-6B49CFDE1BA1}"/>
              </a:ext>
              <a:ext uri="{C183D7F6-B498-43B3-948B-1728B52AA6E4}">
                <adec:decorative xmlns:adec="http://schemas.microsoft.com/office/drawing/2017/decorative" val="1"/>
              </a:ext>
            </a:extLst>
          </p:cNvPr>
          <p:cNvCxnSpPr>
            <a:cxnSpLocks/>
            <a:stCxn id="20" idx="3"/>
          </p:cNvCxnSpPr>
          <p:nvPr/>
        </p:nvCxnSpPr>
        <p:spPr>
          <a:xfrm flipV="1">
            <a:off x="3076116" y="5443113"/>
            <a:ext cx="3902534" cy="2428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4FAEE89-DAF7-50D4-AF19-2BD104304279}"/>
              </a:ext>
            </a:extLst>
          </p:cNvPr>
          <p:cNvSpPr txBox="1">
            <a:spLocks noChangeAspect="1"/>
          </p:cNvSpPr>
          <p:nvPr/>
        </p:nvSpPr>
        <p:spPr>
          <a:xfrm>
            <a:off x="461263" y="5798605"/>
            <a:ext cx="293914" cy="293914"/>
          </a:xfrm>
          <a:prstGeom prst="rect">
            <a:avLst/>
          </a:prstGeom>
          <a:solidFill>
            <a:srgbClr val="FFFF00"/>
          </a:solidFill>
        </p:spPr>
        <p:txBody>
          <a:bodyPr wrap="square" rtlCol="0" anchor="ctr">
            <a:noAutofit/>
          </a:bodyPr>
          <a:lstStyle/>
          <a:p>
            <a:pPr algn="ctr" defTabSz="457200"/>
            <a:r>
              <a:rPr lang="en-US" sz="1600" b="1">
                <a:solidFill>
                  <a:prstClr val="black"/>
                </a:solidFill>
                <a:cs typeface="Segoe UI" panose="020B0502040204020203" pitchFamily="34" charset="0"/>
              </a:rPr>
              <a:t>8</a:t>
            </a:r>
          </a:p>
        </p:txBody>
      </p:sp>
      <p:cxnSp>
        <p:nvCxnSpPr>
          <p:cNvPr id="46" name="Straight Arrow Connector 45">
            <a:extLst>
              <a:ext uri="{FF2B5EF4-FFF2-40B4-BE49-F238E27FC236}">
                <a16:creationId xmlns:a16="http://schemas.microsoft.com/office/drawing/2014/main" id="{D05C43CA-4D6D-C052-2BCE-3E310ABFB0C3}"/>
              </a:ext>
              <a:ext uri="{C183D7F6-B498-43B3-948B-1728B52AA6E4}">
                <adec:decorative xmlns:adec="http://schemas.microsoft.com/office/drawing/2017/decorative" val="1"/>
              </a:ext>
            </a:extLst>
          </p:cNvPr>
          <p:cNvCxnSpPr>
            <a:cxnSpLocks/>
            <a:stCxn id="34" idx="3"/>
          </p:cNvCxnSpPr>
          <p:nvPr/>
        </p:nvCxnSpPr>
        <p:spPr>
          <a:xfrm flipV="1">
            <a:off x="5060827" y="5972562"/>
            <a:ext cx="1917823" cy="193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5B804269-5770-9902-B197-C65CE3FBF572}"/>
              </a:ext>
            </a:extLst>
          </p:cNvPr>
          <p:cNvSpPr txBox="1"/>
          <p:nvPr/>
        </p:nvSpPr>
        <p:spPr>
          <a:xfrm>
            <a:off x="915652" y="1283657"/>
            <a:ext cx="4123175" cy="553998"/>
          </a:xfrm>
          <a:prstGeom prst="rect">
            <a:avLst/>
          </a:prstGeom>
          <a:noFill/>
        </p:spPr>
        <p:txBody>
          <a:bodyPr wrap="square" lIns="0" tIns="0" rIns="0" bIns="0" rtlCol="0" anchor="t">
            <a:spAutoFit/>
          </a:bodyPr>
          <a:lstStyle/>
          <a:p>
            <a:pPr defTabSz="457200">
              <a:spcBef>
                <a:spcPts val="600"/>
              </a:spcBef>
            </a:pPr>
            <a:r>
              <a:rPr lang="en-US" sz="1200" b="1">
                <a:solidFill>
                  <a:srgbClr val="131E31"/>
                </a:solidFill>
                <a:cs typeface="Arial"/>
              </a:rPr>
              <a:t>Replace logo placeholders </a:t>
            </a:r>
            <a:r>
              <a:rPr lang="en-US" sz="1200">
                <a:solidFill>
                  <a:srgbClr val="131E31"/>
                </a:solidFill>
                <a:cs typeface="Arial"/>
              </a:rPr>
              <a:t>with your own corporate logo. Ensure your logo is 120 percent the size of the Microsoft 365 logo per Microsoft Partner Brand Guidelines.</a:t>
            </a:r>
          </a:p>
        </p:txBody>
      </p:sp>
      <p:sp>
        <p:nvSpPr>
          <p:cNvPr id="4" name="TextBox 3">
            <a:extLst>
              <a:ext uri="{FF2B5EF4-FFF2-40B4-BE49-F238E27FC236}">
                <a16:creationId xmlns:a16="http://schemas.microsoft.com/office/drawing/2014/main" id="{BBDB14AD-7344-D3E6-C7E7-83420E3F7A66}"/>
              </a:ext>
            </a:extLst>
          </p:cNvPr>
          <p:cNvSpPr txBox="1"/>
          <p:nvPr/>
        </p:nvSpPr>
        <p:spPr>
          <a:xfrm>
            <a:off x="906894" y="1924355"/>
            <a:ext cx="5062106" cy="999697"/>
          </a:xfrm>
          <a:prstGeom prst="rect">
            <a:avLst/>
          </a:prstGeom>
          <a:noFill/>
        </p:spPr>
        <p:txBody>
          <a:bodyPr wrap="square" lIns="0" tIns="0" rIns="0" bIns="0" rtlCol="0" anchor="t">
            <a:spAutoFit/>
          </a:bodyPr>
          <a:lstStyle/>
          <a:p>
            <a:pPr defTabSz="457200">
              <a:lnSpc>
                <a:spcPct val="110000"/>
              </a:lnSpc>
            </a:pPr>
            <a:r>
              <a:rPr lang="en-US" sz="1200" b="1">
                <a:solidFill>
                  <a:srgbClr val="131E31"/>
                </a:solidFill>
                <a:cs typeface="Segoe UI Semibold"/>
              </a:rPr>
              <a:t>Replace the template font with your brand font</a:t>
            </a:r>
            <a:r>
              <a:rPr lang="en-US" sz="1200">
                <a:solidFill>
                  <a:srgbClr val="131E31"/>
                </a:solidFill>
                <a:cs typeface="Segoe UI"/>
              </a:rPr>
              <a:t>, matching weights. (Note that font type sizes vary and you may need to adjust your size to fit). Banner and footer overlays can also be adjusted to fit your brand imagery/colors. </a:t>
            </a:r>
            <a:r>
              <a:rPr lang="en-US" sz="1200" b="1">
                <a:solidFill>
                  <a:srgbClr val="131E31"/>
                </a:solidFill>
                <a:cs typeface="Segoe UI"/>
              </a:rPr>
              <a:t>Images included in this template must remain for use exclusively in this template and must not be altered or used elsewhere.</a:t>
            </a:r>
            <a:endParaRPr lang="en-US" sz="1400" b="1">
              <a:solidFill>
                <a:srgbClr val="131E31"/>
              </a:solidFill>
              <a:cs typeface="Segoe UI Semibold" panose="020B0502040204020203" pitchFamily="34" charset="0"/>
            </a:endParaRPr>
          </a:p>
        </p:txBody>
      </p:sp>
      <p:sp>
        <p:nvSpPr>
          <p:cNvPr id="6" name="TextBox 5">
            <a:extLst>
              <a:ext uri="{FF2B5EF4-FFF2-40B4-BE49-F238E27FC236}">
                <a16:creationId xmlns:a16="http://schemas.microsoft.com/office/drawing/2014/main" id="{32DF2D15-1BA6-73EF-FE87-2C48B7011353}"/>
              </a:ext>
            </a:extLst>
          </p:cNvPr>
          <p:cNvSpPr txBox="1"/>
          <p:nvPr/>
        </p:nvSpPr>
        <p:spPr>
          <a:xfrm>
            <a:off x="915653" y="3128281"/>
            <a:ext cx="2006958" cy="189475"/>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Add recipient name. </a:t>
            </a:r>
            <a:endParaRPr lang="en-US" sz="1400">
              <a:solidFill>
                <a:srgbClr val="131E31"/>
              </a:solidFill>
              <a:cs typeface="Segoe UI Semibold" panose="020B0502040204020203" pitchFamily="34" charset="0"/>
            </a:endParaRPr>
          </a:p>
        </p:txBody>
      </p:sp>
      <p:sp>
        <p:nvSpPr>
          <p:cNvPr id="10" name="TextBox 9">
            <a:extLst>
              <a:ext uri="{FF2B5EF4-FFF2-40B4-BE49-F238E27FC236}">
                <a16:creationId xmlns:a16="http://schemas.microsoft.com/office/drawing/2014/main" id="{C903133F-9F5B-31AA-B6FE-3AA1911C109F}"/>
              </a:ext>
            </a:extLst>
          </p:cNvPr>
          <p:cNvSpPr txBox="1"/>
          <p:nvPr/>
        </p:nvSpPr>
        <p:spPr>
          <a:xfrm>
            <a:off x="929071" y="3502046"/>
            <a:ext cx="3674955" cy="390300"/>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Replace all yellow highlighted areas </a:t>
            </a:r>
            <a:r>
              <a:rPr lang="en-US" sz="1200">
                <a:solidFill>
                  <a:srgbClr val="131E31"/>
                </a:solidFill>
                <a:cs typeface="Segoe UI Semibold" panose="020B0502040204020203" pitchFamily="34" charset="0"/>
              </a:rPr>
              <a:t>with</a:t>
            </a:r>
            <a:r>
              <a:rPr lang="en-US" sz="1200" b="1">
                <a:solidFill>
                  <a:srgbClr val="131E31"/>
                </a:solidFill>
                <a:cs typeface="Segoe UI Semibold" panose="020B0502040204020203" pitchFamily="34" charset="0"/>
              </a:rPr>
              <a:t> </a:t>
            </a:r>
            <a:r>
              <a:rPr lang="en-US" sz="1200">
                <a:solidFill>
                  <a:srgbClr val="131E31"/>
                </a:solidFill>
                <a:cs typeface="Segoe UI Semibold" panose="020B0502040204020203" pitchFamily="34" charset="0"/>
              </a:rPr>
              <a:t>your own company name and benefit details where noted.</a:t>
            </a:r>
            <a:endParaRPr lang="en-US" sz="1400">
              <a:solidFill>
                <a:srgbClr val="131E31"/>
              </a:solidFill>
              <a:cs typeface="Segoe UI Semibold" panose="020B0502040204020203" pitchFamily="34" charset="0"/>
            </a:endParaRPr>
          </a:p>
        </p:txBody>
      </p:sp>
      <p:sp>
        <p:nvSpPr>
          <p:cNvPr id="12" name="TextBox 11">
            <a:extLst>
              <a:ext uri="{FF2B5EF4-FFF2-40B4-BE49-F238E27FC236}">
                <a16:creationId xmlns:a16="http://schemas.microsoft.com/office/drawing/2014/main" id="{B12A198C-1202-E034-51E6-C04FAD391EE5}"/>
              </a:ext>
            </a:extLst>
          </p:cNvPr>
          <p:cNvSpPr txBox="1"/>
          <p:nvPr/>
        </p:nvSpPr>
        <p:spPr>
          <a:xfrm>
            <a:off x="915652" y="4062675"/>
            <a:ext cx="3325098" cy="593432"/>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Link the “Download the infographic” </a:t>
            </a:r>
            <a:r>
              <a:rPr lang="en-US" sz="1200">
                <a:solidFill>
                  <a:srgbClr val="131E31"/>
                </a:solidFill>
                <a:cs typeface="Segoe UI Semibold" panose="020B0502040204020203" pitchFamily="34" charset="0"/>
              </a:rPr>
              <a:t>(or e-book for email #2) text to your custom URL for the gated landing page.</a:t>
            </a:r>
            <a:endParaRPr lang="en-US" sz="1400">
              <a:solidFill>
                <a:srgbClr val="131E31"/>
              </a:solidFill>
              <a:cs typeface="Segoe UI Semibold" panose="020B0502040204020203" pitchFamily="34" charset="0"/>
            </a:endParaRPr>
          </a:p>
        </p:txBody>
      </p:sp>
      <p:sp>
        <p:nvSpPr>
          <p:cNvPr id="23" name="TextBox 22">
            <a:extLst>
              <a:ext uri="{FF2B5EF4-FFF2-40B4-BE49-F238E27FC236}">
                <a16:creationId xmlns:a16="http://schemas.microsoft.com/office/drawing/2014/main" id="{A833661D-0E46-2F19-ABD2-4E7D9E7C709E}"/>
              </a:ext>
            </a:extLst>
          </p:cNvPr>
          <p:cNvSpPr txBox="1"/>
          <p:nvPr/>
        </p:nvSpPr>
        <p:spPr>
          <a:xfrm>
            <a:off x="941014" y="4968409"/>
            <a:ext cx="3911910" cy="189475"/>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Add your contact details, CTA, and applicable links.</a:t>
            </a:r>
            <a:endParaRPr lang="en-US" sz="1400">
              <a:solidFill>
                <a:srgbClr val="131E31"/>
              </a:solidFill>
              <a:cs typeface="Segoe UI Semibold" panose="020B0502040204020203" pitchFamily="34" charset="0"/>
            </a:endParaRPr>
          </a:p>
        </p:txBody>
      </p:sp>
      <p:sp>
        <p:nvSpPr>
          <p:cNvPr id="20" name="TextBox 19">
            <a:extLst>
              <a:ext uri="{FF2B5EF4-FFF2-40B4-BE49-F238E27FC236}">
                <a16:creationId xmlns:a16="http://schemas.microsoft.com/office/drawing/2014/main" id="{4AEC7936-E5A4-9E38-0EB2-2A7CBB64E64D}"/>
              </a:ext>
            </a:extLst>
          </p:cNvPr>
          <p:cNvSpPr txBox="1"/>
          <p:nvPr/>
        </p:nvSpPr>
        <p:spPr>
          <a:xfrm>
            <a:off x="915652" y="5372657"/>
            <a:ext cx="2160464" cy="189475"/>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Insert sender’s signature.</a:t>
            </a:r>
            <a:endParaRPr lang="en-US" sz="1400">
              <a:solidFill>
                <a:srgbClr val="131E31"/>
              </a:solidFill>
              <a:cs typeface="Segoe UI Semibold" panose="020B0502040204020203" pitchFamily="34" charset="0"/>
            </a:endParaRPr>
          </a:p>
        </p:txBody>
      </p:sp>
      <p:sp>
        <p:nvSpPr>
          <p:cNvPr id="34" name="TextBox 33">
            <a:extLst>
              <a:ext uri="{FF2B5EF4-FFF2-40B4-BE49-F238E27FC236}">
                <a16:creationId xmlns:a16="http://schemas.microsoft.com/office/drawing/2014/main" id="{342322F5-0873-90DD-5492-FD1351C8A26F}"/>
              </a:ext>
            </a:extLst>
          </p:cNvPr>
          <p:cNvSpPr txBox="1"/>
          <p:nvPr/>
        </p:nvSpPr>
        <p:spPr>
          <a:xfrm>
            <a:off x="904819" y="5796740"/>
            <a:ext cx="4156008" cy="390300"/>
          </a:xfrm>
          <a:prstGeom prst="rect">
            <a:avLst/>
          </a:prstGeom>
          <a:noFill/>
        </p:spPr>
        <p:txBody>
          <a:bodyPr wrap="square" lIns="0" tIns="0" rIns="0" bIns="0" rtlCol="0">
            <a:spAutoFit/>
          </a:bodyPr>
          <a:lstStyle/>
          <a:p>
            <a:pPr defTabSz="457200">
              <a:lnSpc>
                <a:spcPct val="110000"/>
              </a:lnSpc>
            </a:pPr>
            <a:r>
              <a:rPr lang="en-US" sz="1200" b="1">
                <a:solidFill>
                  <a:srgbClr val="131E31"/>
                </a:solidFill>
                <a:cs typeface="Segoe UI Semibold" panose="020B0502040204020203" pitchFamily="34" charset="0"/>
              </a:rPr>
              <a:t>Insert your own copyright information, company info, and links to privacy policy and unsubscribe options.</a:t>
            </a:r>
            <a:endParaRPr lang="en-US" sz="1400">
              <a:solidFill>
                <a:srgbClr val="131E31"/>
              </a:solidFill>
              <a:cs typeface="Segoe UI Semibold" panose="020B0502040204020203" pitchFamily="34" charset="0"/>
            </a:endParaRPr>
          </a:p>
        </p:txBody>
      </p:sp>
      <p:pic>
        <p:nvPicPr>
          <p:cNvPr id="15" name="Picture 2">
            <a:extLst>
              <a:ext uri="{FF2B5EF4-FFF2-40B4-BE49-F238E27FC236}">
                <a16:creationId xmlns:a16="http://schemas.microsoft.com/office/drawing/2014/main" id="{B39A5633-0173-4C74-628E-FCD48A5B4EED}"/>
              </a:ext>
              <a:ext uri="{C183D7F6-B498-43B3-948B-1728B52AA6E4}">
                <adec:decorative xmlns:adec="http://schemas.microsoft.com/office/drawing/2017/decorative" val="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73" b="88"/>
          <a:stretch/>
        </p:blipFill>
        <p:spPr bwMode="auto">
          <a:xfrm>
            <a:off x="7153175" y="319902"/>
            <a:ext cx="4572000" cy="621819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7582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9F20F9-78CE-2D69-7E08-31FDABBCC18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l="1129" t="8272" b="8272"/>
          <a:stretch/>
        </p:blipFill>
        <p:spPr>
          <a:xfrm>
            <a:off x="0" y="0"/>
            <a:ext cx="12192000" cy="6858000"/>
          </a:xfrm>
          <a:prstGeom prst="rect">
            <a:avLst/>
          </a:prstGeom>
        </p:spPr>
      </p:pic>
      <p:sp>
        <p:nvSpPr>
          <p:cNvPr id="6" name="Rectangle 5">
            <a:extLst>
              <a:ext uri="{FF2B5EF4-FFF2-40B4-BE49-F238E27FC236}">
                <a16:creationId xmlns:a16="http://schemas.microsoft.com/office/drawing/2014/main" id="{6468CC55-044A-AC3C-E9AF-99956BD9BA33}"/>
              </a:ext>
              <a:ext uri="{C183D7F6-B498-43B3-948B-1728B52AA6E4}">
                <adec:decorative xmlns:adec="http://schemas.microsoft.com/office/drawing/2017/decorative" val="1"/>
              </a:ext>
            </a:extLst>
          </p:cNvPr>
          <p:cNvSpPr/>
          <p:nvPr/>
        </p:nvSpPr>
        <p:spPr bwMode="auto">
          <a:xfrm>
            <a:off x="1" y="0"/>
            <a:ext cx="8468138" cy="6857999"/>
          </a:xfrm>
          <a:prstGeom prst="rect">
            <a:avLst/>
          </a:prstGeom>
          <a:gradFill flip="none" rotWithShape="1">
            <a:gsLst>
              <a:gs pos="24000">
                <a:srgbClr val="F2F2F2">
                  <a:lumMod val="99000"/>
                  <a:alpha val="85000"/>
                </a:srgbClr>
              </a:gs>
              <a:gs pos="0">
                <a:schemeClr val="tx1">
                  <a:lumMod val="95000"/>
                  <a:alpha val="0"/>
                </a:schemeClr>
              </a:gs>
              <a:gs pos="71000">
                <a:schemeClr val="tx1">
                  <a:lumMod val="95000"/>
                </a:schemeClr>
              </a:gs>
            </a:gsLst>
            <a:lin ang="108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4" name="Title 3"/>
          <p:cNvSpPr>
            <a:spLocks noGrp="1"/>
          </p:cNvSpPr>
          <p:nvPr>
            <p:ph type="title"/>
          </p:nvPr>
        </p:nvSpPr>
        <p:spPr>
          <a:xfrm>
            <a:off x="598140" y="4339589"/>
            <a:ext cx="9144000" cy="615553"/>
          </a:xfr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dirty="0">
                <a:solidFill>
                  <a:srgbClr val="0078D4"/>
                </a:solidFill>
              </a:rPr>
              <a:t>Thank you</a:t>
            </a:r>
            <a:endParaRPr lang="en-US" sz="4000" spc="0" dirty="0">
              <a:ln>
                <a:noFill/>
              </a:ln>
              <a:solidFill>
                <a:srgbClr val="0078D4"/>
              </a:solidFill>
              <a:latin typeface="Segoe UI" panose="020B0502040204020203" pitchFamily="34" charset="0"/>
            </a:endParaRPr>
          </a:p>
        </p:txBody>
      </p:sp>
      <p:pic>
        <p:nvPicPr>
          <p:cNvPr id="3" name="Picture 2" descr="Microsoft Security Logo&#10;">
            <a:extLst>
              <a:ext uri="{FF2B5EF4-FFF2-40B4-BE49-F238E27FC236}">
                <a16:creationId xmlns:a16="http://schemas.microsoft.com/office/drawing/2014/main" id="{3377B096-3FB8-EABC-14F0-5C8083A883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1499" y="585788"/>
            <a:ext cx="2678973" cy="340187"/>
          </a:xfrm>
          <a:prstGeom prst="rect">
            <a:avLst/>
          </a:prstGeom>
        </p:spPr>
      </p:pic>
    </p:spTree>
    <p:extLst>
      <p:ext uri="{BB962C8B-B14F-4D97-AF65-F5344CB8AC3E}">
        <p14:creationId xmlns:p14="http://schemas.microsoft.com/office/powerpoint/2010/main" val="199292661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6F61A1A-20AE-5D92-415C-0DD4F011A470}"/>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2A186735-707E-C64D-A5F2-27814325A5EA}"/>
              </a:ext>
            </a:extLst>
          </p:cNvPr>
          <p:cNvSpPr>
            <a:spLocks noGrp="1"/>
          </p:cNvSpPr>
          <p:nvPr>
            <p:ph type="title" idx="4294967295"/>
          </p:nvPr>
        </p:nvSpPr>
        <p:spPr>
          <a:xfrm>
            <a:off x="584200" y="457200"/>
            <a:ext cx="4416425" cy="553998"/>
          </a:xfrm>
        </p:spPr>
        <p:txBody>
          <a:bodyPr anchor="t"/>
          <a:lstStyle/>
          <a:p>
            <a:r>
              <a:rPr lang="en-US"/>
              <a:t>Table of contents</a:t>
            </a:r>
          </a:p>
        </p:txBody>
      </p:sp>
      <p:sp>
        <p:nvSpPr>
          <p:cNvPr id="3" name="Text Placeholder 2">
            <a:extLst>
              <a:ext uri="{FF2B5EF4-FFF2-40B4-BE49-F238E27FC236}">
                <a16:creationId xmlns:a16="http://schemas.microsoft.com/office/drawing/2014/main" id="{70BE4ACB-C154-F64C-B4D3-B1F8A97695BF}"/>
              </a:ext>
            </a:extLst>
          </p:cNvPr>
          <p:cNvSpPr>
            <a:spLocks noGrp="1"/>
          </p:cNvSpPr>
          <p:nvPr>
            <p:ph type="body" sz="quarter" idx="11"/>
          </p:nvPr>
        </p:nvSpPr>
        <p:spPr>
          <a:xfrm>
            <a:off x="584200" y="1436688"/>
            <a:ext cx="4557143" cy="4709588"/>
          </a:xfrm>
        </p:spPr>
        <p:txBody>
          <a:bodyPr vert="horz" wrap="square" lIns="0" tIns="0" rIns="0" bIns="0" rtlCol="0" anchor="t">
            <a:noAutofit/>
          </a:bodyPr>
          <a:lstStyle/>
          <a:p>
            <a:pPr>
              <a:spcBef>
                <a:spcPts val="0"/>
              </a:spcBef>
              <a:spcAft>
                <a:spcPts val="600"/>
              </a:spcAft>
            </a:pPr>
            <a:r>
              <a:rPr lang="en-US" sz="2000">
                <a:solidFill>
                  <a:schemeClr val="accent1"/>
                </a:solidFill>
                <a:latin typeface="+mj-lt"/>
                <a:cs typeface="Segoe UI"/>
              </a:rPr>
              <a:t>Campaign overview:</a:t>
            </a:r>
          </a:p>
          <a:p>
            <a:pPr lvl="2">
              <a:spcBef>
                <a:spcPts val="0"/>
              </a:spcBef>
              <a:spcAft>
                <a:spcPts val="600"/>
              </a:spcAft>
            </a:pPr>
            <a:r>
              <a:rPr lang="en-US" sz="1600">
                <a:solidFill>
                  <a:schemeClr val="tx1"/>
                </a:solidFill>
              </a:rPr>
              <a:t>Message for partners</a:t>
            </a:r>
          </a:p>
          <a:p>
            <a:pPr lvl="2">
              <a:spcBef>
                <a:spcPts val="0"/>
              </a:spcBef>
              <a:spcAft>
                <a:spcPts val="600"/>
              </a:spcAft>
            </a:pPr>
            <a:r>
              <a:rPr lang="en-US" sz="1600">
                <a:solidFill>
                  <a:schemeClr val="tx1"/>
                </a:solidFill>
              </a:rPr>
              <a:t>Demand generation overview</a:t>
            </a:r>
          </a:p>
          <a:p>
            <a:pPr>
              <a:spcBef>
                <a:spcPts val="0"/>
              </a:spcBef>
              <a:spcAft>
                <a:spcPts val="600"/>
              </a:spcAft>
            </a:pPr>
            <a:r>
              <a:rPr lang="en-US" sz="2000">
                <a:solidFill>
                  <a:schemeClr val="accent1"/>
                </a:solidFill>
                <a:latin typeface="+mj-lt"/>
              </a:rPr>
              <a:t>Target the ideal audience: </a:t>
            </a:r>
          </a:p>
          <a:p>
            <a:pPr lvl="2">
              <a:spcBef>
                <a:spcPts val="0"/>
              </a:spcBef>
              <a:spcAft>
                <a:spcPts val="600"/>
              </a:spcAft>
            </a:pPr>
            <a:r>
              <a:rPr lang="en-US" sz="1600">
                <a:solidFill>
                  <a:schemeClr val="tx1"/>
                </a:solidFill>
              </a:rPr>
              <a:t>Audience</a:t>
            </a:r>
          </a:p>
          <a:p>
            <a:pPr lvl="2">
              <a:spcBef>
                <a:spcPts val="0"/>
              </a:spcBef>
              <a:spcAft>
                <a:spcPts val="600"/>
              </a:spcAft>
            </a:pPr>
            <a:r>
              <a:rPr lang="en-US" sz="1600">
                <a:solidFill>
                  <a:schemeClr val="tx1"/>
                </a:solidFill>
              </a:rPr>
              <a:t>Messaging framework </a:t>
            </a:r>
          </a:p>
          <a:p>
            <a:pPr lvl="2">
              <a:spcBef>
                <a:spcPts val="0"/>
              </a:spcBef>
              <a:spcAft>
                <a:spcPts val="600"/>
              </a:spcAft>
            </a:pPr>
            <a:r>
              <a:rPr lang="en-US" sz="1600">
                <a:solidFill>
                  <a:schemeClr val="tx1"/>
                </a:solidFill>
              </a:rPr>
              <a:t>Campaign copy blocks</a:t>
            </a:r>
          </a:p>
          <a:p>
            <a:pPr>
              <a:spcBef>
                <a:spcPts val="0"/>
              </a:spcBef>
              <a:spcAft>
                <a:spcPts val="600"/>
              </a:spcAft>
            </a:pPr>
            <a:r>
              <a:rPr lang="en-US" sz="2000">
                <a:solidFill>
                  <a:schemeClr val="accent1"/>
                </a:solidFill>
                <a:latin typeface="+mj-lt"/>
              </a:rPr>
              <a:t>Build your campaign: </a:t>
            </a:r>
          </a:p>
          <a:p>
            <a:pPr lvl="2">
              <a:spcBef>
                <a:spcPts val="0"/>
              </a:spcBef>
              <a:spcAft>
                <a:spcPts val="600"/>
              </a:spcAft>
            </a:pPr>
            <a:r>
              <a:rPr lang="en-US" sz="1600">
                <a:solidFill>
                  <a:schemeClr val="tx1"/>
                </a:solidFill>
              </a:rPr>
              <a:t>Campaign journey</a:t>
            </a:r>
          </a:p>
          <a:p>
            <a:pPr lvl="2">
              <a:spcBef>
                <a:spcPts val="0"/>
              </a:spcBef>
              <a:spcAft>
                <a:spcPts val="600"/>
              </a:spcAft>
            </a:pPr>
            <a:r>
              <a:rPr lang="en-US" sz="1600">
                <a:solidFill>
                  <a:schemeClr val="tx1"/>
                </a:solidFill>
              </a:rPr>
              <a:t>PMC asset library</a:t>
            </a:r>
          </a:p>
          <a:p>
            <a:pPr>
              <a:spcBef>
                <a:spcPts val="0"/>
              </a:spcBef>
              <a:spcAft>
                <a:spcPts val="600"/>
              </a:spcAft>
            </a:pPr>
            <a:r>
              <a:rPr lang="en-US" sz="2000">
                <a:solidFill>
                  <a:schemeClr val="accent1"/>
                </a:solidFill>
                <a:latin typeface="+mj-lt"/>
                <a:cs typeface="Segoe UI"/>
              </a:rPr>
              <a:t>Activate, track, and close sales: </a:t>
            </a:r>
          </a:p>
          <a:p>
            <a:pPr lvl="2">
              <a:spcBef>
                <a:spcPts val="0"/>
              </a:spcBef>
              <a:spcAft>
                <a:spcPts val="600"/>
              </a:spcAft>
            </a:pPr>
            <a:r>
              <a:rPr lang="en-US" sz="1600">
                <a:solidFill>
                  <a:schemeClr val="tx1"/>
                </a:solidFill>
              </a:rPr>
              <a:t>Checklists and guidance </a:t>
            </a:r>
          </a:p>
        </p:txBody>
      </p:sp>
    </p:spTree>
    <p:extLst>
      <p:ext uri="{BB962C8B-B14F-4D97-AF65-F5344CB8AC3E}">
        <p14:creationId xmlns:p14="http://schemas.microsoft.com/office/powerpoint/2010/main" val="95030466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88D4912-1958-817F-6C85-7E3FDD6F770A}"/>
              </a:ext>
              <a:ext uri="{C183D7F6-B498-43B3-948B-1728B52AA6E4}">
                <adec:decorative xmlns:adec="http://schemas.microsoft.com/office/drawing/2017/decorative" val="1"/>
              </a:ext>
            </a:extLst>
          </p:cNvPr>
          <p:cNvSpPr/>
          <p:nvPr/>
        </p:nvSpPr>
        <p:spPr bwMode="auto">
          <a:xfrm>
            <a:off x="4699322" y="0"/>
            <a:ext cx="7492678" cy="6858000"/>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3" name="Title 2">
            <a:extLst>
              <a:ext uri="{FF2B5EF4-FFF2-40B4-BE49-F238E27FC236}">
                <a16:creationId xmlns:a16="http://schemas.microsoft.com/office/drawing/2014/main" id="{98715425-62CE-A693-1A3B-E1B10B2FDC15}"/>
              </a:ext>
            </a:extLst>
          </p:cNvPr>
          <p:cNvSpPr txBox="1">
            <a:spLocks noGrp="1"/>
          </p:cNvSpPr>
          <p:nvPr>
            <p:ph type="title" idx="4294967295"/>
          </p:nvPr>
        </p:nvSpPr>
        <p:spPr>
          <a:xfrm>
            <a:off x="571500" y="513577"/>
            <a:ext cx="3653618"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600" b="0" kern="1200" cap="none" spc="-50" baseline="0">
                <a:ln w="3175">
                  <a:noFill/>
                </a:ln>
                <a:solidFill>
                  <a:schemeClr val="accent3"/>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kumimoji="0" lang="en-US" sz="2000" b="0" i="0" u="none" strike="noStrike" kern="1200" cap="none" spc="-50" normalizeH="0" baseline="0" noProof="0" dirty="0">
                <a:ln w="3175">
                  <a:noFill/>
                </a:ln>
                <a:solidFill>
                  <a:srgbClr val="0078D4"/>
                </a:solidFill>
                <a:effectLst/>
                <a:uLnTx/>
                <a:uFillTx/>
                <a:latin typeface="+mj-lt"/>
                <a:ea typeface="+mj-lt"/>
                <a:cs typeface="+mj-lt"/>
              </a:rPr>
              <a:t>Launch a security solutions campaign to drive awareness, generate leads, and initiate sales engagement opportunities.</a:t>
            </a:r>
          </a:p>
        </p:txBody>
      </p:sp>
      <p:sp>
        <p:nvSpPr>
          <p:cNvPr id="15" name="Text Placeholder 4">
            <a:extLst>
              <a:ext uri="{FF2B5EF4-FFF2-40B4-BE49-F238E27FC236}">
                <a16:creationId xmlns:a16="http://schemas.microsoft.com/office/drawing/2014/main" id="{E2C998F5-725C-1DAE-873A-C5A047A37715}"/>
              </a:ext>
            </a:extLst>
          </p:cNvPr>
          <p:cNvSpPr txBox="1">
            <a:spLocks/>
          </p:cNvSpPr>
          <p:nvPr/>
        </p:nvSpPr>
        <p:spPr>
          <a:xfrm>
            <a:off x="571501" y="2287112"/>
            <a:ext cx="3556322" cy="3273999"/>
          </a:xfrm>
          <a:prstGeom prst="rect">
            <a:avLst/>
          </a:prstGeom>
        </p:spPr>
        <p:txBody>
          <a:bodyPr lIns="0" tIns="45720" rIns="91440" bIns="45720" anchor="t"/>
          <a:lstStyle>
            <a:lvl1pPr marL="0" marR="0" indent="0" algn="l" defTabSz="932742" rtl="0" eaLnBrk="1" fontAlgn="auto" latinLnBrk="0" hangingPunct="1">
              <a:lnSpc>
                <a:spcPct val="100000"/>
              </a:lnSpc>
              <a:spcBef>
                <a:spcPct val="20000"/>
              </a:spcBef>
              <a:spcAft>
                <a:spcPts val="0"/>
              </a:spcAft>
              <a:buClrTx/>
              <a:buSzPct val="90000"/>
              <a:buFont typeface="Wingdings" panose="05000000000000000000" pitchFamily="2" charset="2"/>
              <a:buNone/>
              <a:tabLst/>
              <a:defRPr sz="2800" kern="1200" spc="0" baseline="0">
                <a:solidFill>
                  <a:schemeClr val="bg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1200"/>
              </a:spcAft>
            </a:pPr>
            <a:r>
              <a:rPr lang="en-US" sz="1400">
                <a:solidFill>
                  <a:schemeClr val="tx1"/>
                </a:solidFill>
                <a:cs typeface="Segoe UI"/>
              </a:rPr>
              <a:t>Upgrade your customer’s security with an AI-powered unified platform. The Defend Against Cybersecurity Threats campaign drives top-of-the-funnel leads​, builds customer intent​, and provides </a:t>
            </a:r>
            <a:br>
              <a:rPr lang="en-US" sz="1400">
                <a:solidFill>
                  <a:schemeClr val="tx1"/>
                </a:solidFill>
                <a:cs typeface="Segoe UI"/>
              </a:rPr>
            </a:br>
            <a:r>
              <a:rPr lang="en-US" sz="1400">
                <a:solidFill>
                  <a:schemeClr val="tx1"/>
                </a:solidFill>
                <a:cs typeface="Segoe UI"/>
              </a:rPr>
              <a:t>mitigation recommendations. </a:t>
            </a:r>
          </a:p>
          <a:p>
            <a:pPr>
              <a:spcBef>
                <a:spcPts val="0"/>
              </a:spcBef>
              <a:spcAft>
                <a:spcPts val="1200"/>
              </a:spcAft>
            </a:pPr>
            <a:r>
              <a:rPr lang="en-US" sz="1400">
                <a:solidFill>
                  <a:schemeClr val="tx1"/>
                </a:solidFill>
                <a:cs typeface="Segoe UI"/>
              </a:rPr>
              <a:t>Use this guide and associated materials to create your own sales and marketing campaign that highlights the benefits of Microsoft security solutions and your services as a trusted Microsoft advisor.</a:t>
            </a:r>
          </a:p>
          <a:p>
            <a:pPr>
              <a:spcBef>
                <a:spcPts val="0"/>
              </a:spcBef>
              <a:spcAft>
                <a:spcPts val="1200"/>
              </a:spcAft>
            </a:pPr>
            <a:r>
              <a:rPr lang="en-US" sz="1400">
                <a:solidFill>
                  <a:schemeClr val="tx1"/>
                </a:solidFill>
                <a:cs typeface="Segoe UI"/>
              </a:rPr>
              <a:t>This campaign is aligned with the FY24 Threat Protection XDR and SIEM </a:t>
            </a:r>
            <a:br>
              <a:rPr lang="en-US" sz="1400">
                <a:solidFill>
                  <a:schemeClr val="tx1"/>
                </a:solidFill>
                <a:cs typeface="Segoe UI"/>
              </a:rPr>
            </a:br>
            <a:r>
              <a:rPr lang="en-US" sz="1400">
                <a:solidFill>
                  <a:schemeClr val="tx1"/>
                </a:solidFill>
                <a:cs typeface="Segoe UI"/>
              </a:rPr>
              <a:t>solution play.</a:t>
            </a:r>
          </a:p>
        </p:txBody>
      </p:sp>
      <p:sp>
        <p:nvSpPr>
          <p:cNvPr id="2" name="Title 2">
            <a:extLst>
              <a:ext uri="{FF2B5EF4-FFF2-40B4-BE49-F238E27FC236}">
                <a16:creationId xmlns:a16="http://schemas.microsoft.com/office/drawing/2014/main" id="{7FDF59B5-36E4-1256-E9A9-6175EEE2813F}"/>
              </a:ext>
            </a:extLst>
          </p:cNvPr>
          <p:cNvSpPr txBox="1">
            <a:spLocks/>
          </p:cNvSpPr>
          <p:nvPr/>
        </p:nvSpPr>
        <p:spPr>
          <a:xfrm>
            <a:off x="5348678" y="601325"/>
            <a:ext cx="6629029" cy="769441"/>
          </a:xfrm>
          <a:prstGeom prst="rect">
            <a:avLst/>
          </a:prstGeom>
        </p:spPr>
        <p:txBody>
          <a:bodyPr vert="horz" wrap="square" lIns="0" tIns="0" rIns="0" bIns="0" rtlCol="0" anchor="t">
            <a:spAutoFit/>
          </a:bodyPr>
          <a:lstStyle>
            <a:lvl1pPr algn="l" defTabSz="932742" rtl="0" eaLnBrk="1" latinLnBrk="0" hangingPunct="1">
              <a:lnSpc>
                <a:spcPct val="100000"/>
              </a:lnSpc>
              <a:spcBef>
                <a:spcPct val="0"/>
              </a:spcBef>
              <a:buNone/>
              <a:defRPr lang="en-US" sz="3200" b="0" kern="1200" cap="none" spc="-50" baseline="0" dirty="0" smtClean="0">
                <a:ln w="3175">
                  <a:noFill/>
                </a:ln>
                <a:solidFill>
                  <a:schemeClr val="tx2"/>
                </a:solidFill>
                <a:effectLst/>
                <a:latin typeface="+mj-lt"/>
                <a:ea typeface="+mn-ea"/>
                <a:cs typeface="Segoe UI" pitchFamily="34" charset="0"/>
              </a:defRPr>
            </a:lvl1pPr>
          </a:lstStyle>
          <a:p>
            <a:r>
              <a:rPr lang="en-US" sz="3000">
                <a:solidFill>
                  <a:schemeClr val="tx1"/>
                </a:solidFill>
                <a:cs typeface="Segoe UI"/>
              </a:rPr>
              <a:t>Defend Against Cybersecurity Threats</a:t>
            </a:r>
            <a:br>
              <a:rPr lang="en-US">
                <a:solidFill>
                  <a:schemeClr val="tx1"/>
                </a:solidFill>
              </a:rPr>
            </a:br>
            <a:r>
              <a:rPr lang="en-US" sz="2000">
                <a:solidFill>
                  <a:schemeClr val="accent1"/>
                </a:solidFill>
                <a:cs typeface="Segoe UI"/>
              </a:rPr>
              <a:t>Campaign-in-a-Box</a:t>
            </a:r>
          </a:p>
        </p:txBody>
      </p:sp>
      <p:sp>
        <p:nvSpPr>
          <p:cNvPr id="17" name="Text Placeholder 13">
            <a:extLst>
              <a:ext uri="{FF2B5EF4-FFF2-40B4-BE49-F238E27FC236}">
                <a16:creationId xmlns:a16="http://schemas.microsoft.com/office/drawing/2014/main" id="{97B899E8-8596-8F68-6DEC-733EC72A8BEC}"/>
              </a:ext>
            </a:extLst>
          </p:cNvPr>
          <p:cNvSpPr>
            <a:spLocks noGrp="1"/>
          </p:cNvSpPr>
          <p:nvPr>
            <p:ph type="body" sz="quarter" idx="4294967295"/>
          </p:nvPr>
        </p:nvSpPr>
        <p:spPr>
          <a:xfrm>
            <a:off x="5348678" y="1744683"/>
            <a:ext cx="6271822" cy="3816429"/>
          </a:xfrm>
        </p:spPr>
        <p:txBody>
          <a:bodyPr vert="horz" wrap="square" lIns="0" tIns="0" rIns="0" bIns="0" rtlCol="0" anchor="t">
            <a:spAutoFit/>
          </a:bodyPr>
          <a:lstStyle/>
          <a:p>
            <a:pPr marL="0" indent="0">
              <a:spcBef>
                <a:spcPts val="0"/>
              </a:spcBef>
              <a:spcAft>
                <a:spcPts val="2400"/>
              </a:spcAft>
              <a:buNone/>
            </a:pPr>
            <a:r>
              <a:rPr lang="en-US" sz="1800" dirty="0">
                <a:solidFill>
                  <a:schemeClr val="tx1"/>
                </a:solidFill>
                <a:latin typeface="+mj-lt"/>
                <a:cs typeface="Segoe UI"/>
              </a:rPr>
              <a:t>The Microsoft unified security operations platform offers comprehensive threat protection, </a:t>
            </a:r>
            <a:r>
              <a:rPr lang="en-US" sz="1800" dirty="0">
                <a:solidFill>
                  <a:schemeClr val="tx1"/>
                </a:solidFill>
                <a:cs typeface="Segoe UI"/>
              </a:rPr>
              <a:t>delivering prevention, detection, investigation, and response across a customers’ entire multiple-platform, </a:t>
            </a:r>
            <a:r>
              <a:rPr lang="en-US" sz="1800" dirty="0" err="1">
                <a:solidFill>
                  <a:schemeClr val="tx1"/>
                </a:solidFill>
                <a:cs typeface="Segoe UI"/>
              </a:rPr>
              <a:t>multicloud</a:t>
            </a:r>
            <a:r>
              <a:rPr lang="en-US" sz="1800" dirty="0">
                <a:solidFill>
                  <a:schemeClr val="tx1"/>
                </a:solidFill>
                <a:cs typeface="Segoe UI"/>
              </a:rPr>
              <a:t> digital estate. This enables them to supercharge their security with an AI-powered solution​.</a:t>
            </a:r>
          </a:p>
          <a:p>
            <a:pPr marL="342900" indent="-342900">
              <a:spcBef>
                <a:spcPts val="0"/>
              </a:spcBef>
              <a:spcAft>
                <a:spcPts val="1200"/>
              </a:spcAft>
              <a:buFont typeface="Arial" panose="020B0604020202020204" pitchFamily="34" charset="0"/>
              <a:buChar char="•"/>
            </a:pPr>
            <a:r>
              <a:rPr lang="en-US" sz="1800" dirty="0">
                <a:solidFill>
                  <a:schemeClr val="tx1"/>
                </a:solidFill>
                <a:cs typeface="Segoe UI"/>
              </a:rPr>
              <a:t>Give customers visibility across their entire organization.​</a:t>
            </a:r>
          </a:p>
          <a:p>
            <a:pPr marL="342900" indent="-342900">
              <a:spcBef>
                <a:spcPts val="0"/>
              </a:spcBef>
              <a:spcAft>
                <a:spcPts val="1200"/>
              </a:spcAft>
              <a:buFont typeface="Arial" panose="020B0604020202020204" pitchFamily="34" charset="0"/>
              <a:buChar char="•"/>
            </a:pPr>
            <a:r>
              <a:rPr lang="en-US" sz="1800" dirty="0">
                <a:solidFill>
                  <a:schemeClr val="tx1"/>
                </a:solidFill>
                <a:cs typeface="Segoe UI"/>
              </a:rPr>
              <a:t>Secure end users and infrastructure.​</a:t>
            </a:r>
          </a:p>
          <a:p>
            <a:pPr marL="342900" indent="-342900">
              <a:spcBef>
                <a:spcPts val="0"/>
              </a:spcBef>
              <a:spcAft>
                <a:spcPts val="1200"/>
              </a:spcAft>
              <a:buFont typeface="Arial" panose="020B0604020202020204" pitchFamily="34" charset="0"/>
              <a:buChar char="•"/>
            </a:pPr>
            <a:r>
              <a:rPr lang="en-US" sz="1800" dirty="0">
                <a:solidFill>
                  <a:schemeClr val="tx1"/>
                </a:solidFill>
                <a:cs typeface="Segoe UI"/>
              </a:rPr>
              <a:t>Reduce time to investigate threats by 65 percent.</a:t>
            </a:r>
            <a:r>
              <a:rPr lang="en-US" sz="1800" baseline="30000" dirty="0">
                <a:solidFill>
                  <a:schemeClr val="tx1"/>
                </a:solidFill>
                <a:cs typeface="Segoe UI"/>
              </a:rPr>
              <a:t>1</a:t>
            </a:r>
            <a:endParaRPr lang="en-US" sz="1800" dirty="0">
              <a:solidFill>
                <a:schemeClr val="tx1"/>
              </a:solidFill>
              <a:cs typeface="Segoe UI"/>
            </a:endParaRPr>
          </a:p>
          <a:p>
            <a:pPr marL="342900" indent="-342900">
              <a:spcBef>
                <a:spcPts val="0"/>
              </a:spcBef>
              <a:spcAft>
                <a:spcPts val="1200"/>
              </a:spcAft>
              <a:buFont typeface="Arial" panose="020B0604020202020204" pitchFamily="34" charset="0"/>
              <a:buChar char="•"/>
            </a:pPr>
            <a:r>
              <a:rPr lang="en-US" sz="1800" dirty="0">
                <a:solidFill>
                  <a:schemeClr val="tx1"/>
                </a:solidFill>
                <a:cs typeface="Segoe UI"/>
              </a:rPr>
              <a:t>Save 60% when investing in Microsoft end-to-end security.</a:t>
            </a:r>
            <a:r>
              <a:rPr lang="en-US" sz="1800" baseline="30000" dirty="0">
                <a:solidFill>
                  <a:schemeClr val="tx1"/>
                </a:solidFill>
                <a:cs typeface="Segoe UI"/>
              </a:rPr>
              <a:t>3</a:t>
            </a:r>
            <a:endParaRPr lang="en-US" sz="800" dirty="0">
              <a:solidFill>
                <a:schemeClr val="tx1"/>
              </a:solidFill>
              <a:cs typeface="Segoe UI"/>
            </a:endParaRPr>
          </a:p>
        </p:txBody>
      </p:sp>
      <p:sp>
        <p:nvSpPr>
          <p:cNvPr id="18" name="TextBox 17">
            <a:extLst>
              <a:ext uri="{FF2B5EF4-FFF2-40B4-BE49-F238E27FC236}">
                <a16:creationId xmlns:a16="http://schemas.microsoft.com/office/drawing/2014/main" id="{C0641395-CA70-DEFD-DFA7-2C9E7D219952}"/>
              </a:ext>
            </a:extLst>
          </p:cNvPr>
          <p:cNvSpPr txBox="1"/>
          <p:nvPr/>
        </p:nvSpPr>
        <p:spPr>
          <a:xfrm>
            <a:off x="5348677" y="5788184"/>
            <a:ext cx="6271821" cy="451406"/>
          </a:xfrm>
          <a:prstGeom prst="rect">
            <a:avLst/>
          </a:prstGeom>
          <a:noFill/>
        </p:spPr>
        <p:txBody>
          <a:bodyPr wrap="square" lIns="0" tIns="0" rIns="0" bIns="0" rtlCol="0" anchor="t">
            <a:spAutoFit/>
          </a:bodyPr>
          <a:lstStyle/>
          <a:p>
            <a:pPr algn="l"/>
            <a:endParaRPr lang="en-US" sz="800" baseline="30000" dirty="0"/>
          </a:p>
          <a:p>
            <a:pPr algn="l"/>
            <a:r>
              <a:rPr lang="en-US" sz="800" baseline="30000" dirty="0"/>
              <a:t>1</a:t>
            </a:r>
            <a:r>
              <a:rPr lang="en-US" sz="800" dirty="0">
                <a:hlinkClick r:id="rId3"/>
              </a:rPr>
              <a:t>Microsoft research</a:t>
            </a:r>
            <a:endParaRPr lang="en-US" sz="800" baseline="30000" dirty="0"/>
          </a:p>
          <a:p>
            <a:pPr algn="l"/>
            <a:r>
              <a:rPr lang="en-US" sz="800" baseline="30000" dirty="0"/>
              <a:t>2</a:t>
            </a:r>
            <a:r>
              <a:rPr lang="en-US" sz="800" dirty="0"/>
              <a:t>Based on the USD12 per user Microsoft 365 E5 Security add-on to Microsoft 365 E3 compared to the USD30 average per user multiple-vendor security solution.</a:t>
            </a:r>
            <a:endParaRPr lang="en-US" sz="800" dirty="0">
              <a:cs typeface="Segoe UI"/>
            </a:endParaRPr>
          </a:p>
        </p:txBody>
      </p:sp>
    </p:spTree>
    <p:extLst>
      <p:ext uri="{BB962C8B-B14F-4D97-AF65-F5344CB8AC3E}">
        <p14:creationId xmlns:p14="http://schemas.microsoft.com/office/powerpoint/2010/main" val="357278838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Curved Connector 28">
            <a:extLst>
              <a:ext uri="{FF2B5EF4-FFF2-40B4-BE49-F238E27FC236}">
                <a16:creationId xmlns:a16="http://schemas.microsoft.com/office/drawing/2014/main" id="{22361501-5070-C226-044A-C25410808F07}"/>
              </a:ext>
              <a:ext uri="{C183D7F6-B498-43B3-948B-1728B52AA6E4}">
                <adec:decorative xmlns:adec="http://schemas.microsoft.com/office/drawing/2017/decorative" val="1"/>
              </a:ext>
            </a:extLst>
          </p:cNvPr>
          <p:cNvCxnSpPr>
            <a:cxnSpLocks/>
            <a:endCxn id="26" idx="2"/>
          </p:cNvCxnSpPr>
          <p:nvPr/>
        </p:nvCxnSpPr>
        <p:spPr>
          <a:xfrm flipV="1">
            <a:off x="8663406" y="2729349"/>
            <a:ext cx="1411788" cy="515067"/>
          </a:xfrm>
          <a:prstGeom prst="curvedConnector2">
            <a:avLst/>
          </a:prstGeom>
          <a:ln w="25400">
            <a:gradFill>
              <a:gsLst>
                <a:gs pos="0">
                  <a:srgbClr val="29395B"/>
                </a:gs>
                <a:gs pos="100000">
                  <a:srgbClr val="E7EFFF"/>
                </a:gs>
              </a:gsLst>
              <a:lin ang="2700000" scaled="0"/>
            </a:gradFill>
            <a:headEnd type="none" w="lg" len="med"/>
            <a:tailEnd type="triangle"/>
          </a:ln>
        </p:spPr>
        <p:style>
          <a:lnRef idx="1">
            <a:schemeClr val="accent1"/>
          </a:lnRef>
          <a:fillRef idx="0">
            <a:schemeClr val="accent1"/>
          </a:fillRef>
          <a:effectRef idx="0">
            <a:schemeClr val="accent1"/>
          </a:effectRef>
          <a:fontRef idx="minor">
            <a:schemeClr val="tx1"/>
          </a:fontRef>
        </p:style>
      </p:cxnSp>
      <p:cxnSp>
        <p:nvCxnSpPr>
          <p:cNvPr id="10" name="Curved Connector 28">
            <a:extLst>
              <a:ext uri="{FF2B5EF4-FFF2-40B4-BE49-F238E27FC236}">
                <a16:creationId xmlns:a16="http://schemas.microsoft.com/office/drawing/2014/main" id="{D53C69E1-51C3-1429-2A5E-E1122F227B7B}"/>
              </a:ext>
              <a:ext uri="{C183D7F6-B498-43B3-948B-1728B52AA6E4}">
                <adec:decorative xmlns:adec="http://schemas.microsoft.com/office/drawing/2017/decorative" val="1"/>
              </a:ext>
            </a:extLst>
          </p:cNvPr>
          <p:cNvCxnSpPr>
            <a:cxnSpLocks/>
          </p:cNvCxnSpPr>
          <p:nvPr/>
        </p:nvCxnSpPr>
        <p:spPr>
          <a:xfrm>
            <a:off x="8663406" y="3382047"/>
            <a:ext cx="1411788" cy="515067"/>
          </a:xfrm>
          <a:prstGeom prst="curvedConnector2">
            <a:avLst/>
          </a:prstGeom>
          <a:ln w="25400">
            <a:gradFill>
              <a:gsLst>
                <a:gs pos="0">
                  <a:srgbClr val="002060"/>
                </a:gs>
                <a:gs pos="100000">
                  <a:srgbClr val="E7EFFF"/>
                </a:gs>
              </a:gsLst>
              <a:lin ang="2700000" scaled="0"/>
            </a:gra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AA03A58-8F02-754C-AD45-8136295694EC}"/>
              </a:ext>
            </a:extLst>
          </p:cNvPr>
          <p:cNvSpPr>
            <a:spLocks noGrp="1"/>
          </p:cNvSpPr>
          <p:nvPr>
            <p:ph type="title"/>
          </p:nvPr>
        </p:nvSpPr>
        <p:spPr>
          <a:xfrm>
            <a:off x="588263" y="457200"/>
            <a:ext cx="11018520" cy="492443"/>
          </a:xfrm>
        </p:spPr>
        <p:txBody>
          <a:bodyPr/>
          <a:lstStyle/>
          <a:p>
            <a:r>
              <a:rPr lang="en-US">
                <a:solidFill>
                  <a:schemeClr val="tx1"/>
                </a:solidFill>
                <a:cs typeface="Segoe UI"/>
              </a:rPr>
              <a:t>Demand generation campaign overview</a:t>
            </a:r>
          </a:p>
        </p:txBody>
      </p:sp>
      <p:sp>
        <p:nvSpPr>
          <p:cNvPr id="4" name="TextBox 3">
            <a:extLst>
              <a:ext uri="{FF2B5EF4-FFF2-40B4-BE49-F238E27FC236}">
                <a16:creationId xmlns:a16="http://schemas.microsoft.com/office/drawing/2014/main" id="{E98E2877-920C-7915-1E8A-759B6ADE189D}"/>
              </a:ext>
            </a:extLst>
          </p:cNvPr>
          <p:cNvSpPr txBox="1"/>
          <p:nvPr/>
        </p:nvSpPr>
        <p:spPr>
          <a:xfrm>
            <a:off x="584199" y="1436688"/>
            <a:ext cx="4710099" cy="861774"/>
          </a:xfrm>
          <a:prstGeom prst="rect">
            <a:avLst/>
          </a:prstGeom>
          <a:noFill/>
        </p:spPr>
        <p:txBody>
          <a:bodyPr wrap="square" lIns="0" tIns="0" rIns="0" bIns="0" rtlCol="0" anchor="t">
            <a:spAutoFit/>
          </a:bodyPr>
          <a:lstStyle/>
          <a:p>
            <a:r>
              <a:rPr lang="en-US" sz="1400"/>
              <a:t>Build a pipeline of qualified prospects and drive interest for your service or solution. Take advantage of targeting and message guidance, campaign journey, asset templates, activation checklist, and timeline to generate new leads. </a:t>
            </a:r>
          </a:p>
        </p:txBody>
      </p:sp>
      <p:sp>
        <p:nvSpPr>
          <p:cNvPr id="5" name="TextBox 4">
            <a:extLst>
              <a:ext uri="{FF2B5EF4-FFF2-40B4-BE49-F238E27FC236}">
                <a16:creationId xmlns:a16="http://schemas.microsoft.com/office/drawing/2014/main" id="{A0D5B203-2539-9645-B159-329345F67A01}"/>
              </a:ext>
            </a:extLst>
          </p:cNvPr>
          <p:cNvSpPr txBox="1"/>
          <p:nvPr/>
        </p:nvSpPr>
        <p:spPr>
          <a:xfrm>
            <a:off x="824985" y="4452389"/>
            <a:ext cx="1780673" cy="309958"/>
          </a:xfrm>
          <a:prstGeom prst="rect">
            <a:avLst/>
          </a:prstGeom>
          <a:solidFill>
            <a:srgbClr val="0078D4"/>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Target</a:t>
            </a:r>
          </a:p>
        </p:txBody>
      </p:sp>
      <p:sp>
        <p:nvSpPr>
          <p:cNvPr id="19" name="TextBox 18">
            <a:extLst>
              <a:ext uri="{FF2B5EF4-FFF2-40B4-BE49-F238E27FC236}">
                <a16:creationId xmlns:a16="http://schemas.microsoft.com/office/drawing/2014/main" id="{0465F5B4-F20C-4841-8DBF-8F134BE149C0}"/>
              </a:ext>
            </a:extLst>
          </p:cNvPr>
          <p:cNvSpPr txBox="1"/>
          <p:nvPr/>
        </p:nvSpPr>
        <p:spPr>
          <a:xfrm>
            <a:off x="824985" y="4762349"/>
            <a:ext cx="1780674" cy="1071292"/>
          </a:xfrm>
          <a:prstGeom prst="rect">
            <a:avLst/>
          </a:prstGeom>
          <a:solidFill>
            <a:schemeClr val="bg2"/>
          </a:solidFill>
        </p:spPr>
        <p:txBody>
          <a:bodyPr wrap="square" lIns="90000" tIns="46800" rIns="90000" bIns="46800" rtlCol="0" anchor="t">
            <a:noAutofit/>
          </a:bodyPr>
          <a:lstStyle/>
          <a:p>
            <a:pPr defTabSz="914367">
              <a:defRPr/>
            </a:pPr>
            <a:r>
              <a:rPr lang="en-US" sz="1200">
                <a:solidFill>
                  <a:srgbClr val="000000"/>
                </a:solidFill>
              </a:rPr>
              <a:t>Build your pipeline by identifying high-value target accounts and combine with </a:t>
            </a:r>
            <a:br>
              <a:rPr lang="en-US" sz="1200">
                <a:solidFill>
                  <a:srgbClr val="000000"/>
                </a:solidFill>
              </a:rPr>
            </a:br>
            <a:r>
              <a:rPr lang="en-US" sz="1200">
                <a:solidFill>
                  <a:srgbClr val="000000"/>
                </a:solidFill>
              </a:rPr>
              <a:t>priority prospects. </a:t>
            </a:r>
          </a:p>
        </p:txBody>
      </p:sp>
      <p:cxnSp>
        <p:nvCxnSpPr>
          <p:cNvPr id="20" name="Elbow Connector 19">
            <a:extLst>
              <a:ext uri="{FF2B5EF4-FFF2-40B4-BE49-F238E27FC236}">
                <a16:creationId xmlns:a16="http://schemas.microsoft.com/office/drawing/2014/main" id="{0A63AB03-2992-8375-024B-1AEC41E52412}"/>
              </a:ext>
              <a:ext uri="{C183D7F6-B498-43B3-948B-1728B52AA6E4}">
                <adec:decorative xmlns:adec="http://schemas.microsoft.com/office/drawing/2017/decorative" val="1"/>
              </a:ext>
            </a:extLst>
          </p:cNvPr>
          <p:cNvCxnSpPr>
            <a:cxnSpLocks/>
            <a:stCxn id="5" idx="3"/>
            <a:endCxn id="34" idx="1"/>
          </p:cNvCxnSpPr>
          <p:nvPr/>
        </p:nvCxnSpPr>
        <p:spPr>
          <a:xfrm flipV="1">
            <a:off x="2605658" y="4002038"/>
            <a:ext cx="341323" cy="605330"/>
          </a:xfrm>
          <a:prstGeom prst="bentConnector3">
            <a:avLst/>
          </a:prstGeom>
          <a:ln w="25400">
            <a:gradFill>
              <a:gsLst>
                <a:gs pos="0">
                  <a:srgbClr val="0078D4"/>
                </a:gs>
                <a:gs pos="100000">
                  <a:srgbClr val="405990"/>
                </a:gs>
              </a:gsLst>
              <a:lin ang="5400000" scaled="1"/>
            </a:gra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9064EAA-223F-7540-8C43-86099A823A94}"/>
              </a:ext>
            </a:extLst>
          </p:cNvPr>
          <p:cNvSpPr txBox="1"/>
          <p:nvPr/>
        </p:nvSpPr>
        <p:spPr>
          <a:xfrm>
            <a:off x="9277475" y="1867575"/>
            <a:ext cx="1595438" cy="861774"/>
          </a:xfrm>
          <a:prstGeom prst="rect">
            <a:avLst/>
          </a:prstGeom>
          <a:solidFill>
            <a:srgbClr val="E7EFFF"/>
          </a:solidFill>
        </p:spPr>
        <p:txBody>
          <a:bodyPr wrap="square" lIns="90000" tIns="46800" rIns="90000" bIns="468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cs typeface="Arial" panose="020B0604020202020204" pitchFamily="34" charset="0"/>
              </a:rPr>
              <a:t>Share pipeline opportunity progression via Partner Center</a:t>
            </a:r>
          </a:p>
        </p:txBody>
      </p:sp>
      <p:sp>
        <p:nvSpPr>
          <p:cNvPr id="34" name="TextBox 33">
            <a:extLst>
              <a:ext uri="{FF2B5EF4-FFF2-40B4-BE49-F238E27FC236}">
                <a16:creationId xmlns:a16="http://schemas.microsoft.com/office/drawing/2014/main" id="{A3ED8875-1E15-9249-A974-DAAEF6C0E126}"/>
              </a:ext>
            </a:extLst>
          </p:cNvPr>
          <p:cNvSpPr txBox="1"/>
          <p:nvPr/>
        </p:nvSpPr>
        <p:spPr>
          <a:xfrm>
            <a:off x="2946981" y="3847059"/>
            <a:ext cx="1679052" cy="309958"/>
          </a:xfrm>
          <a:prstGeom prst="rect">
            <a:avLst/>
          </a:prstGeom>
          <a:solidFill>
            <a:srgbClr val="405990"/>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Build</a:t>
            </a:r>
          </a:p>
        </p:txBody>
      </p:sp>
      <p:sp>
        <p:nvSpPr>
          <p:cNvPr id="23" name="TextBox 22">
            <a:extLst>
              <a:ext uri="{FF2B5EF4-FFF2-40B4-BE49-F238E27FC236}">
                <a16:creationId xmlns:a16="http://schemas.microsoft.com/office/drawing/2014/main" id="{F99993B3-A3E7-2747-A435-387CD48F3366}"/>
              </a:ext>
            </a:extLst>
          </p:cNvPr>
          <p:cNvSpPr txBox="1"/>
          <p:nvPr/>
        </p:nvSpPr>
        <p:spPr>
          <a:xfrm>
            <a:off x="2946979" y="4157018"/>
            <a:ext cx="1679053" cy="1393617"/>
          </a:xfrm>
          <a:prstGeom prst="rect">
            <a:avLst/>
          </a:prstGeom>
          <a:solidFill>
            <a:schemeClr val="bg2"/>
          </a:solidFill>
        </p:spPr>
        <p:txBody>
          <a:bodyPr wrap="square" lIns="90000" tIns="46800" rIns="90000" bIns="46800" rtlCol="0" anchor="t">
            <a:no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ea typeface="+mn-ea"/>
                <a:cs typeface="+mn-cs"/>
              </a:rPr>
              <a:t>Customize </a:t>
            </a:r>
            <a:br>
              <a:rPr kumimoji="0" lang="en-US" sz="1200" b="0" i="0" u="none" strike="noStrike" kern="1200" cap="none" spc="0" normalizeH="0" baseline="0" noProof="0">
                <a:ln>
                  <a:noFill/>
                </a:ln>
                <a:solidFill>
                  <a:srgbClr val="000000"/>
                </a:solidFill>
                <a:effectLst/>
                <a:uLnTx/>
                <a:uFillTx/>
                <a:ea typeface="+mn-ea"/>
                <a:cs typeface="+mn-cs"/>
              </a:rPr>
            </a:br>
            <a:r>
              <a:rPr kumimoji="0" lang="en-US" sz="1200" b="0" i="0" u="none" strike="noStrike" kern="1200" cap="none" spc="0" normalizeH="0" baseline="0" noProof="0">
                <a:ln>
                  <a:noFill/>
                </a:ln>
                <a:solidFill>
                  <a:srgbClr val="000000"/>
                </a:solidFill>
                <a:effectLst/>
                <a:uLnTx/>
                <a:uFillTx/>
                <a:ea typeface="+mn-ea"/>
                <a:cs typeface="+mn-cs"/>
              </a:rPr>
              <a:t>provided marketing assets with your solution value prop and business messaging for a co-branded campaign.</a:t>
            </a:r>
          </a:p>
        </p:txBody>
      </p:sp>
      <p:cxnSp>
        <p:nvCxnSpPr>
          <p:cNvPr id="22" name="Elbow Connector 21">
            <a:extLst>
              <a:ext uri="{FF2B5EF4-FFF2-40B4-BE49-F238E27FC236}">
                <a16:creationId xmlns:a16="http://schemas.microsoft.com/office/drawing/2014/main" id="{55BA8318-9189-85BA-A1EF-68070B1866DC}"/>
              </a:ext>
              <a:ext uri="{C183D7F6-B498-43B3-948B-1728B52AA6E4}">
                <adec:decorative xmlns:adec="http://schemas.microsoft.com/office/drawing/2017/decorative" val="1"/>
              </a:ext>
            </a:extLst>
          </p:cNvPr>
          <p:cNvCxnSpPr>
            <a:cxnSpLocks/>
            <a:stCxn id="34" idx="3"/>
            <a:endCxn id="35" idx="1"/>
          </p:cNvCxnSpPr>
          <p:nvPr/>
        </p:nvCxnSpPr>
        <p:spPr>
          <a:xfrm flipV="1">
            <a:off x="4626033" y="3396710"/>
            <a:ext cx="349262" cy="605328"/>
          </a:xfrm>
          <a:prstGeom prst="bentConnector3">
            <a:avLst/>
          </a:prstGeom>
          <a:ln w="25400">
            <a:gradFill>
              <a:gsLst>
                <a:gs pos="0">
                  <a:srgbClr val="29395B"/>
                </a:gs>
                <a:gs pos="100000">
                  <a:srgbClr val="2A446F"/>
                </a:gs>
              </a:gsLst>
              <a:lin ang="5400000" scaled="1"/>
            </a:gra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D1806E68-33F4-F643-854C-6A1F6167703D}"/>
              </a:ext>
            </a:extLst>
          </p:cNvPr>
          <p:cNvSpPr txBox="1"/>
          <p:nvPr/>
        </p:nvSpPr>
        <p:spPr>
          <a:xfrm>
            <a:off x="4975295" y="3241731"/>
            <a:ext cx="1780672" cy="309958"/>
          </a:xfrm>
          <a:prstGeom prst="rect">
            <a:avLst/>
          </a:prstGeom>
          <a:solidFill>
            <a:srgbClr val="29395B"/>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Execute</a:t>
            </a:r>
          </a:p>
        </p:txBody>
      </p:sp>
      <p:sp>
        <p:nvSpPr>
          <p:cNvPr id="24" name="TextBox 23">
            <a:extLst>
              <a:ext uri="{FF2B5EF4-FFF2-40B4-BE49-F238E27FC236}">
                <a16:creationId xmlns:a16="http://schemas.microsoft.com/office/drawing/2014/main" id="{0C0EB670-58F7-E648-BE3A-EB22B824217A}"/>
              </a:ext>
            </a:extLst>
          </p:cNvPr>
          <p:cNvSpPr txBox="1"/>
          <p:nvPr/>
        </p:nvSpPr>
        <p:spPr>
          <a:xfrm>
            <a:off x="4967356" y="3551690"/>
            <a:ext cx="1780673" cy="943268"/>
          </a:xfrm>
          <a:prstGeom prst="rect">
            <a:avLst/>
          </a:prstGeom>
          <a:solidFill>
            <a:schemeClr val="bg2"/>
          </a:solidFill>
        </p:spPr>
        <p:txBody>
          <a:bodyPr wrap="square" lIns="90000" tIns="46800" rIns="90000" bIns="46800" rtlCol="0" anchor="t">
            <a:noAutofit/>
          </a:bodyPr>
          <a:lstStyle/>
          <a:p>
            <a:pPr lvl="0" defTabSz="932472" fontAlgn="base">
              <a:lnSpc>
                <a:spcPct val="90000"/>
              </a:lnSpc>
              <a:spcBef>
                <a:spcPct val="0"/>
              </a:spcBef>
              <a:spcAft>
                <a:spcPct val="0"/>
              </a:spcAft>
              <a:defRPr/>
            </a:pPr>
            <a:r>
              <a:rPr lang="en-US" sz="1200">
                <a:solidFill>
                  <a:schemeClr val="tx1"/>
                </a:solidFill>
              </a:rPr>
              <a:t>Promote your solution and generate demand with step-by-step full-funnel campaign execution guidance. </a:t>
            </a:r>
          </a:p>
        </p:txBody>
      </p:sp>
      <p:cxnSp>
        <p:nvCxnSpPr>
          <p:cNvPr id="57" name="Elbow Connector 56">
            <a:extLst>
              <a:ext uri="{FF2B5EF4-FFF2-40B4-BE49-F238E27FC236}">
                <a16:creationId xmlns:a16="http://schemas.microsoft.com/office/drawing/2014/main" id="{A6EE6B04-FDE7-9A70-CA18-E3C156B0090A}"/>
              </a:ext>
              <a:ext uri="{C183D7F6-B498-43B3-948B-1728B52AA6E4}">
                <adec:decorative xmlns:adec="http://schemas.microsoft.com/office/drawing/2017/decorative" val="1"/>
              </a:ext>
            </a:extLst>
          </p:cNvPr>
          <p:cNvCxnSpPr>
            <a:cxnSpLocks/>
            <a:stCxn id="35" idx="3"/>
            <a:endCxn id="36" idx="1"/>
          </p:cNvCxnSpPr>
          <p:nvPr/>
        </p:nvCxnSpPr>
        <p:spPr>
          <a:xfrm flipV="1">
            <a:off x="6755967" y="2791382"/>
            <a:ext cx="314036" cy="605328"/>
          </a:xfrm>
          <a:prstGeom prst="bentConnector3">
            <a:avLst/>
          </a:prstGeom>
          <a:ln w="25400">
            <a:gradFill>
              <a:gsLst>
                <a:gs pos="0">
                  <a:srgbClr val="29395B"/>
                </a:gs>
                <a:gs pos="100000">
                  <a:srgbClr val="002060"/>
                </a:gs>
              </a:gsLst>
              <a:lin ang="5400000" scaled="1"/>
            </a:gradFill>
            <a:headEnd type="none" w="lg" len="med"/>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AECDB55-09FA-574A-A7EA-19327F856A11}"/>
              </a:ext>
            </a:extLst>
          </p:cNvPr>
          <p:cNvSpPr txBox="1"/>
          <p:nvPr/>
        </p:nvSpPr>
        <p:spPr>
          <a:xfrm>
            <a:off x="7070003" y="2636403"/>
            <a:ext cx="1780671" cy="309958"/>
          </a:xfrm>
          <a:prstGeom prst="rect">
            <a:avLst/>
          </a:prstGeom>
          <a:solidFill>
            <a:srgbClr val="002060"/>
          </a:solidFill>
        </p:spPr>
        <p:txBody>
          <a:bodyPr wrap="square" lIns="90000" tIns="46800" rIns="90000" bIns="46800" rtlCol="0" anchor="b">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Segoe UI Semibold"/>
                <a:ea typeface="+mn-ea"/>
                <a:cs typeface="+mn-cs"/>
              </a:rPr>
              <a:t>Connect</a:t>
            </a:r>
          </a:p>
        </p:txBody>
      </p:sp>
      <p:sp>
        <p:nvSpPr>
          <p:cNvPr id="25" name="TextBox 24">
            <a:extLst>
              <a:ext uri="{FF2B5EF4-FFF2-40B4-BE49-F238E27FC236}">
                <a16:creationId xmlns:a16="http://schemas.microsoft.com/office/drawing/2014/main" id="{D29DE629-D73D-B544-8F72-5C01D81B0383}"/>
              </a:ext>
            </a:extLst>
          </p:cNvPr>
          <p:cNvSpPr txBox="1"/>
          <p:nvPr/>
        </p:nvSpPr>
        <p:spPr>
          <a:xfrm>
            <a:off x="7067968" y="2946362"/>
            <a:ext cx="1780672" cy="780686"/>
          </a:xfrm>
          <a:prstGeom prst="rect">
            <a:avLst/>
          </a:prstGeom>
          <a:solidFill>
            <a:schemeClr val="bg2"/>
          </a:solidFill>
        </p:spPr>
        <p:txBody>
          <a:bodyPr wrap="square" lIns="90000" tIns="46800" rIns="90000" bIns="46800" rtlCol="0" anchor="t">
            <a:no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200" b="0" i="0" u="none" strike="noStrike" kern="0" cap="none" spc="0" normalizeH="0" baseline="0" noProof="0">
                <a:ln>
                  <a:noFill/>
                </a:ln>
                <a:solidFill>
                  <a:srgbClr val="000000"/>
                </a:solidFill>
                <a:effectLst/>
                <a:uLnTx/>
                <a:uFillTx/>
                <a:cs typeface="Arial" panose="020B0604020202020204" pitchFamily="34" charset="0"/>
              </a:rPr>
              <a:t>Follow-up with qualified leads in 1:1 conversations to secure interest and conversion.</a:t>
            </a:r>
          </a:p>
        </p:txBody>
      </p:sp>
      <p:sp>
        <p:nvSpPr>
          <p:cNvPr id="9" name="TextBox 8">
            <a:extLst>
              <a:ext uri="{FF2B5EF4-FFF2-40B4-BE49-F238E27FC236}">
                <a16:creationId xmlns:a16="http://schemas.microsoft.com/office/drawing/2014/main" id="{05026337-E385-EF0F-E9A0-BF15F960247E}"/>
              </a:ext>
            </a:extLst>
          </p:cNvPr>
          <p:cNvSpPr txBox="1"/>
          <p:nvPr/>
        </p:nvSpPr>
        <p:spPr>
          <a:xfrm>
            <a:off x="9277475" y="3910925"/>
            <a:ext cx="1595438" cy="515067"/>
          </a:xfrm>
          <a:prstGeom prst="rect">
            <a:avLst/>
          </a:prstGeom>
          <a:solidFill>
            <a:srgbClr val="E7EFFF"/>
          </a:solidFill>
        </p:spPr>
        <p:txBody>
          <a:bodyPr wrap="square" lIns="90000" tIns="46800" rIns="90000" bIns="46800" rtlCol="0" anchor="ctr">
            <a:no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0" cap="none" spc="0" normalizeH="0" baseline="0" noProof="0">
                <a:ln>
                  <a:noFill/>
                </a:ln>
                <a:effectLst/>
                <a:uLnTx/>
                <a:uFillTx/>
                <a:cs typeface="Arial" panose="020B0604020202020204" pitchFamily="34" charset="0"/>
              </a:rPr>
              <a:t>Qualify customers for 1:1 engagement</a:t>
            </a:r>
          </a:p>
        </p:txBody>
      </p:sp>
    </p:spTree>
    <p:extLst>
      <p:ext uri="{BB962C8B-B14F-4D97-AF65-F5344CB8AC3E}">
        <p14:creationId xmlns:p14="http://schemas.microsoft.com/office/powerpoint/2010/main" val="1991347499"/>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E7F1BA2-3AB7-7664-D71F-43317A63010E}"/>
              </a:ext>
              <a:ext uri="{C183D7F6-B498-43B3-948B-1728B52AA6E4}">
                <adec:decorative xmlns:adec="http://schemas.microsoft.com/office/drawing/2017/decorative" val="1"/>
              </a:ext>
            </a:extLst>
          </p:cNvPr>
          <p:cNvSpPr/>
          <p:nvPr/>
        </p:nvSpPr>
        <p:spPr bwMode="auto">
          <a:xfrm>
            <a:off x="0" y="1269017"/>
            <a:ext cx="12192000" cy="5588984"/>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defTabSz="932472" fontAlgn="base">
              <a:spcBef>
                <a:spcPct val="0"/>
              </a:spcBef>
              <a:spcAft>
                <a:spcPct val="0"/>
              </a:spcAft>
            </a:pPr>
            <a:endParaRPr lang="en-US">
              <a:solidFill>
                <a:schemeClr val="tx1"/>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1A7DCEAA-DFE8-CF5C-9D63-D3EF429E4870}"/>
              </a:ext>
            </a:extLst>
          </p:cNvPr>
          <p:cNvSpPr>
            <a:spLocks noGrp="1"/>
          </p:cNvSpPr>
          <p:nvPr>
            <p:ph type="title"/>
          </p:nvPr>
        </p:nvSpPr>
        <p:spPr>
          <a:xfrm>
            <a:off x="588263" y="457200"/>
            <a:ext cx="11018520" cy="492443"/>
          </a:xfrm>
        </p:spPr>
        <p:txBody>
          <a:bodyPr/>
          <a:lstStyle/>
          <a:p>
            <a:r>
              <a:rPr lang="en-US" dirty="0">
                <a:solidFill>
                  <a:schemeClr val="tx1"/>
                </a:solidFill>
                <a:cs typeface="Segoe UI"/>
              </a:rPr>
              <a:t>Priority audiences </a:t>
            </a:r>
          </a:p>
        </p:txBody>
      </p:sp>
      <p:sp>
        <p:nvSpPr>
          <p:cNvPr id="13" name="Text Placeholder 12">
            <a:extLst>
              <a:ext uri="{FF2B5EF4-FFF2-40B4-BE49-F238E27FC236}">
                <a16:creationId xmlns:a16="http://schemas.microsoft.com/office/drawing/2014/main" id="{FE93A3B6-A9BA-AD13-808D-C84342AEAA58}"/>
              </a:ext>
            </a:extLst>
          </p:cNvPr>
          <p:cNvSpPr txBox="1">
            <a:spLocks/>
          </p:cNvSpPr>
          <p:nvPr/>
        </p:nvSpPr>
        <p:spPr>
          <a:xfrm>
            <a:off x="588263" y="3259785"/>
            <a:ext cx="3477325" cy="3141015"/>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a:solidFill>
                  <a:schemeClr val="accent1"/>
                </a:solidFill>
                <a:latin typeface="+mj-lt"/>
                <a:cs typeface="Segoe UI"/>
              </a:rPr>
              <a:t>CISO, CIO (BDM)</a:t>
            </a:r>
          </a:p>
          <a:p>
            <a:pPr marL="0" indent="0" defTabSz="932742">
              <a:lnSpc>
                <a:spcPct val="100000"/>
              </a:lnSpc>
              <a:spcBef>
                <a:spcPct val="20000"/>
              </a:spcBef>
              <a:spcAft>
                <a:spcPts val="200"/>
              </a:spcAft>
              <a:buSzPct val="90000"/>
              <a:buNone/>
              <a:defRPr/>
            </a:pPr>
            <a:r>
              <a:rPr lang="en-US" sz="1400">
                <a:latin typeface="+mj-lt"/>
                <a:cs typeface="Segoe UI"/>
              </a:rPr>
              <a:t>Cares about:</a:t>
            </a:r>
          </a:p>
          <a:p>
            <a:pPr defTabSz="932742">
              <a:spcAft>
                <a:spcPts val="600"/>
              </a:spcAft>
            </a:pPr>
            <a:r>
              <a:rPr lang="en-US" sz="1100">
                <a:ea typeface="+mn-lt"/>
                <a:cs typeface="+mn-lt"/>
              </a:rPr>
              <a:t>A company’s entire security strategy and its complexities: protecting against a data breach, meeting industry data compliance regulations, establishing and refining employee management while developing protocols to reduce human error</a:t>
            </a:r>
            <a:endParaRPr lang="en-US" sz="1100"/>
          </a:p>
          <a:p>
            <a:pPr defTabSz="932742">
              <a:spcAft>
                <a:spcPts val="200"/>
              </a:spcAft>
              <a:buSzPct val="90000"/>
            </a:pPr>
            <a:r>
              <a:rPr lang="en-US" sz="1400">
                <a:latin typeface="+mj-lt"/>
                <a:cs typeface="Segoe UI"/>
              </a:rPr>
              <a:t>Pain points:</a:t>
            </a:r>
          </a:p>
          <a:p>
            <a:pPr marL="171450" indent="-171450" defTabSz="932742">
              <a:spcAft>
                <a:spcPts val="200"/>
              </a:spcAft>
              <a:buSzPct val="90000"/>
              <a:buFont typeface="Arial" panose="020B0604020202020204" pitchFamily="34" charset="0"/>
              <a:buChar char="•"/>
            </a:pPr>
            <a:r>
              <a:rPr lang="en-US" sz="1100">
                <a:cs typeface="Segoe UI"/>
              </a:rPr>
              <a:t>Making sure the corporation has the best security technology, without compromising on cost</a:t>
            </a:r>
          </a:p>
          <a:p>
            <a:pPr marL="171450" indent="-171450" defTabSz="932742">
              <a:spcAft>
                <a:spcPts val="200"/>
              </a:spcAft>
              <a:buSzPct val="90000"/>
              <a:buFont typeface="Arial" panose="020B0604020202020204" pitchFamily="34" charset="0"/>
              <a:buChar char="•"/>
            </a:pPr>
            <a:r>
              <a:rPr lang="en-US" sz="1100">
                <a:cs typeface="Segoe UI"/>
              </a:rPr>
              <a:t>Ensuring employees can safely work from anywhere, while keeping corporate information safe</a:t>
            </a:r>
          </a:p>
          <a:p>
            <a:pPr marL="171450" indent="-171450" defTabSz="932742">
              <a:spcAft>
                <a:spcPts val="200"/>
              </a:spcAft>
              <a:buSzPct val="90000"/>
              <a:buFont typeface="Arial" panose="020B0604020202020204" pitchFamily="34" charset="0"/>
              <a:buChar char="•"/>
            </a:pPr>
            <a:r>
              <a:rPr lang="en-US" sz="1100">
                <a:cs typeface="Segoe UI"/>
              </a:rPr>
              <a:t>The rise of AI, and how it affects employees </a:t>
            </a:r>
            <a:br>
              <a:rPr lang="en-US" sz="1100">
                <a:cs typeface="Segoe UI"/>
              </a:rPr>
            </a:br>
            <a:r>
              <a:rPr lang="en-US" sz="1100">
                <a:cs typeface="Segoe UI"/>
              </a:rPr>
              <a:t>and security</a:t>
            </a:r>
          </a:p>
          <a:p>
            <a:pPr marL="171450" indent="-171450" defTabSz="932742">
              <a:spcAft>
                <a:spcPts val="200"/>
              </a:spcAft>
              <a:buSzPct val="90000"/>
              <a:buFont typeface="Arial" panose="020B0604020202020204" pitchFamily="34" charset="0"/>
              <a:buChar char="•"/>
            </a:pPr>
            <a:endParaRPr lang="en-US" sz="1100">
              <a:highlight>
                <a:srgbClr val="FFFF00"/>
              </a:highlight>
              <a:cs typeface="Segoe UI" panose="020B0502040204020203" pitchFamily="34" charset="0"/>
            </a:endParaRPr>
          </a:p>
        </p:txBody>
      </p:sp>
      <p:sp>
        <p:nvSpPr>
          <p:cNvPr id="17" name="Text Placeholder 12">
            <a:extLst>
              <a:ext uri="{FF2B5EF4-FFF2-40B4-BE49-F238E27FC236}">
                <a16:creationId xmlns:a16="http://schemas.microsoft.com/office/drawing/2014/main" id="{4FCAC500-C7EF-BFBE-01F0-B95CB47D015A}"/>
              </a:ext>
            </a:extLst>
          </p:cNvPr>
          <p:cNvSpPr txBox="1">
            <a:spLocks/>
          </p:cNvSpPr>
          <p:nvPr/>
        </p:nvSpPr>
        <p:spPr>
          <a:xfrm>
            <a:off x="4356100" y="3259785"/>
            <a:ext cx="3481388" cy="2801381"/>
          </a:xfrm>
          <a:prstGeom prst="rect">
            <a:avLst/>
          </a:prstGeom>
        </p:spPr>
        <p:txBody>
          <a:bodyPr vert="horz" lIns="0" tIns="0" rIns="0" bIns="0" rtlCol="0" anchor="t">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a:solidFill>
                  <a:schemeClr val="accent1"/>
                </a:solidFill>
                <a:latin typeface="+mj-lt"/>
                <a:cs typeface="Segoe UI"/>
              </a:rPr>
              <a:t>Security operations manager (influencer)</a:t>
            </a:r>
          </a:p>
          <a:p>
            <a:pPr marL="0" indent="0" defTabSz="932742">
              <a:lnSpc>
                <a:spcPct val="100000"/>
              </a:lnSpc>
              <a:spcBef>
                <a:spcPct val="20000"/>
              </a:spcBef>
              <a:spcAft>
                <a:spcPts val="200"/>
              </a:spcAft>
              <a:buSzPct val="90000"/>
              <a:buNone/>
              <a:defRPr/>
            </a:pPr>
            <a:r>
              <a:rPr lang="en-US" sz="1400">
                <a:latin typeface="+mj-lt"/>
                <a:cs typeface="Segoe UI"/>
              </a:rPr>
              <a:t>Cares about:</a:t>
            </a:r>
          </a:p>
          <a:p>
            <a:pPr defTabSz="932742">
              <a:spcAft>
                <a:spcPts val="600"/>
              </a:spcAft>
              <a:buSzPct val="90000"/>
            </a:pPr>
            <a:r>
              <a:rPr lang="en-US" sz="1100">
                <a:cs typeface="Segoe UI"/>
              </a:rPr>
              <a:t>Overseeing the security operations team; responsible for organization-wide security, data loss prevention, cybercrime complexity, endpoint management, and overall digital transformation.</a:t>
            </a:r>
          </a:p>
          <a:p>
            <a:pPr defTabSz="932742">
              <a:lnSpc>
                <a:spcPct val="100000"/>
              </a:lnSpc>
              <a:spcBef>
                <a:spcPct val="20000"/>
              </a:spcBef>
              <a:spcAft>
                <a:spcPts val="600"/>
              </a:spcAft>
              <a:buSzPct val="90000"/>
            </a:pPr>
            <a:r>
              <a:rPr lang="en-US" sz="1400">
                <a:latin typeface="+mj-lt"/>
                <a:cs typeface="Segoe UI"/>
              </a:rPr>
              <a:t>Pain points:</a:t>
            </a:r>
          </a:p>
          <a:p>
            <a:pPr marL="171450" indent="-171450" defTabSz="932742">
              <a:spcAft>
                <a:spcPts val="200"/>
              </a:spcAft>
              <a:buSzPct val="90000"/>
              <a:buFont typeface="Arial" panose="020B0604020202020204" pitchFamily="34" charset="0"/>
              <a:buChar char="•"/>
            </a:pPr>
            <a:r>
              <a:rPr lang="en-US" sz="1100">
                <a:cs typeface="Segoe UI"/>
              </a:rPr>
              <a:t>Identity, threat, and information protection</a:t>
            </a:r>
          </a:p>
          <a:p>
            <a:pPr marL="171450" indent="-171450" defTabSz="932742">
              <a:spcAft>
                <a:spcPts val="200"/>
              </a:spcAft>
              <a:buSzPct val="90000"/>
              <a:buFont typeface="Arial" panose="020B0604020202020204" pitchFamily="34" charset="0"/>
              <a:buChar char="•"/>
            </a:pPr>
            <a:r>
              <a:rPr lang="en-US" sz="1100">
                <a:cs typeface="Segoe UI"/>
              </a:rPr>
              <a:t>Ransomware and business email compromise </a:t>
            </a:r>
            <a:br>
              <a:rPr lang="en-US" sz="1100">
                <a:cs typeface="Segoe UI"/>
              </a:rPr>
            </a:br>
            <a:r>
              <a:rPr lang="en-US" sz="1100">
                <a:cs typeface="Segoe UI"/>
              </a:rPr>
              <a:t>(BEC) attacks</a:t>
            </a:r>
          </a:p>
          <a:p>
            <a:pPr marL="171450" indent="-171450" defTabSz="932742">
              <a:spcAft>
                <a:spcPts val="200"/>
              </a:spcAft>
              <a:buSzPct val="90000"/>
              <a:buFont typeface="Arial" panose="020B0604020202020204" pitchFamily="34" charset="0"/>
              <a:buChar char="•"/>
            </a:pPr>
            <a:r>
              <a:rPr lang="en-US" sz="1100">
                <a:cs typeface="Segoe UI"/>
              </a:rPr>
              <a:t>Security: Endpoint and cyberthreats increasing gaps</a:t>
            </a:r>
          </a:p>
          <a:p>
            <a:pPr marL="171450" marR="0" lvl="0" indent="-171450" defTabSz="932742" fontAlgn="auto">
              <a:lnSpc>
                <a:spcPct val="100000"/>
              </a:lnSpc>
              <a:spcBef>
                <a:spcPts val="0"/>
              </a:spcBef>
              <a:spcAft>
                <a:spcPts val="200"/>
              </a:spcAft>
              <a:buClrTx/>
              <a:buSzPct val="90000"/>
              <a:buFont typeface="Arial" panose="020B0604020202020204" pitchFamily="34" charset="0"/>
              <a:buChar char="•"/>
              <a:tabLst/>
              <a:defRPr/>
            </a:pPr>
            <a:r>
              <a:rPr lang="en-US" sz="1100">
                <a:cs typeface="Segoe UI"/>
              </a:rPr>
              <a:t>Lack of budgetary and security analyst resources</a:t>
            </a:r>
          </a:p>
          <a:p>
            <a:pPr marL="171450" marR="0" lvl="0" indent="-171450" defTabSz="932742" fontAlgn="auto">
              <a:lnSpc>
                <a:spcPct val="100000"/>
              </a:lnSpc>
              <a:spcBef>
                <a:spcPts val="0"/>
              </a:spcBef>
              <a:spcAft>
                <a:spcPts val="200"/>
              </a:spcAft>
              <a:buClrTx/>
              <a:buSzPct val="90000"/>
              <a:buFont typeface="Arial" panose="020B0604020202020204" pitchFamily="34" charset="0"/>
              <a:buChar char="•"/>
              <a:tabLst/>
              <a:defRPr/>
            </a:pPr>
            <a:r>
              <a:rPr lang="en-US" sz="1100">
                <a:cs typeface="Segoe UI"/>
              </a:rPr>
              <a:t>Expanding scope and scale of attacks</a:t>
            </a:r>
          </a:p>
        </p:txBody>
      </p:sp>
      <p:sp>
        <p:nvSpPr>
          <p:cNvPr id="16" name="Text Placeholder 12">
            <a:extLst>
              <a:ext uri="{FF2B5EF4-FFF2-40B4-BE49-F238E27FC236}">
                <a16:creationId xmlns:a16="http://schemas.microsoft.com/office/drawing/2014/main" id="{8F050DE3-298E-5CD8-F3C6-7B02909BBE10}"/>
              </a:ext>
            </a:extLst>
          </p:cNvPr>
          <p:cNvSpPr txBox="1">
            <a:spLocks/>
          </p:cNvSpPr>
          <p:nvPr/>
        </p:nvSpPr>
        <p:spPr>
          <a:xfrm>
            <a:off x="8142404" y="3259785"/>
            <a:ext cx="3478096" cy="2865528"/>
          </a:xfrm>
          <a:prstGeom prst="rect">
            <a:avLst/>
          </a:prstGeom>
        </p:spPr>
        <p:txBody>
          <a:bodyPr vert="horz" lIns="0" tIns="0" rIns="0" bIns="0" rtlCol="0" anchor="t">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nSpc>
                <a:spcPct val="100000"/>
              </a:lnSpc>
              <a:spcBef>
                <a:spcPts val="0"/>
              </a:spcBef>
              <a:spcAft>
                <a:spcPts val="600"/>
              </a:spcAft>
              <a:buNone/>
              <a:defRPr/>
            </a:pPr>
            <a:r>
              <a:rPr lang="en-US">
                <a:solidFill>
                  <a:schemeClr val="accent1"/>
                </a:solidFill>
                <a:latin typeface="+mj-lt"/>
                <a:cs typeface="Segoe UI"/>
              </a:rPr>
              <a:t>Security architect (influencer)</a:t>
            </a:r>
          </a:p>
          <a:p>
            <a:pPr marL="0" indent="0" defTabSz="932742">
              <a:lnSpc>
                <a:spcPct val="100000"/>
              </a:lnSpc>
              <a:spcBef>
                <a:spcPct val="20000"/>
              </a:spcBef>
              <a:spcAft>
                <a:spcPts val="200"/>
              </a:spcAft>
              <a:buSzPct val="90000"/>
              <a:buNone/>
              <a:defRPr/>
            </a:pPr>
            <a:r>
              <a:rPr lang="en-US" sz="1400">
                <a:latin typeface="+mj-lt"/>
                <a:cs typeface="Segoe UI"/>
              </a:rPr>
              <a:t>Cares about:</a:t>
            </a:r>
          </a:p>
          <a:p>
            <a:pPr defTabSz="932742">
              <a:spcAft>
                <a:spcPts val="600"/>
              </a:spcAft>
              <a:buSzPct val="90000"/>
            </a:pPr>
            <a:r>
              <a:rPr lang="en-US" sz="1100">
                <a:cs typeface="Segoe UI"/>
              </a:rPr>
              <a:t>Planning, designing, building and testing security solutions and capabilities. Responsible for identifying areas of strength and weakness</a:t>
            </a:r>
          </a:p>
          <a:p>
            <a:pPr indent="0" defTabSz="932742">
              <a:lnSpc>
                <a:spcPct val="100000"/>
              </a:lnSpc>
              <a:spcBef>
                <a:spcPct val="20000"/>
              </a:spcBef>
              <a:spcAft>
                <a:spcPts val="600"/>
              </a:spcAft>
              <a:buSzPct val="90000"/>
              <a:buNone/>
            </a:pPr>
            <a:r>
              <a:rPr lang="en-US" sz="1400">
                <a:latin typeface="+mj-lt"/>
                <a:cs typeface="Segoe UI"/>
              </a:rPr>
              <a:t>Pain points:</a:t>
            </a:r>
          </a:p>
          <a:p>
            <a:pPr marL="171450" indent="-171450" defTabSz="932742">
              <a:spcAft>
                <a:spcPts val="200"/>
              </a:spcAft>
              <a:buSzPct val="90000"/>
              <a:buFont typeface="Arial" panose="020B0604020202020204" pitchFamily="34" charset="0"/>
              <a:buChar char="•"/>
            </a:pPr>
            <a:r>
              <a:rPr lang="en-US" sz="1100">
                <a:cs typeface="Segoe UI"/>
              </a:rPr>
              <a:t>Tool fragmentation/security</a:t>
            </a:r>
          </a:p>
          <a:p>
            <a:pPr marL="171450" indent="-171450" defTabSz="932742">
              <a:spcAft>
                <a:spcPts val="200"/>
              </a:spcAft>
              <a:buSzPct val="90000"/>
              <a:buFont typeface="Arial" panose="020B0604020202020204" pitchFamily="34" charset="0"/>
              <a:buChar char="•"/>
            </a:pPr>
            <a:r>
              <a:rPr lang="en-US" sz="1100">
                <a:cs typeface="Segoe UI"/>
              </a:rPr>
              <a:t>Lack of governance and compliance</a:t>
            </a:r>
          </a:p>
          <a:p>
            <a:pPr marL="171450" indent="-171450" defTabSz="932742">
              <a:spcAft>
                <a:spcPts val="200"/>
              </a:spcAft>
              <a:buSzPct val="90000"/>
              <a:buFont typeface="Arial" panose="020B0604020202020204" pitchFamily="34" charset="0"/>
              <a:buChar char="•"/>
            </a:pPr>
            <a:r>
              <a:rPr lang="en-US" sz="1100">
                <a:cs typeface="Segoe UI"/>
              </a:rPr>
              <a:t>Securing user access with rise of remote work</a:t>
            </a:r>
          </a:p>
          <a:p>
            <a:pPr marL="171450" indent="-171450" defTabSz="932742">
              <a:spcAft>
                <a:spcPts val="200"/>
              </a:spcAft>
              <a:buSzPct val="90000"/>
              <a:buFont typeface="Arial" panose="020B0604020202020204" pitchFamily="34" charset="0"/>
              <a:buChar char="•"/>
            </a:pPr>
            <a:r>
              <a:rPr lang="en-US" sz="1100">
                <a:cs typeface="Segoe UI"/>
              </a:rPr>
              <a:t>Operational visibility</a:t>
            </a:r>
          </a:p>
        </p:txBody>
      </p:sp>
      <p:pic>
        <p:nvPicPr>
          <p:cNvPr id="14" name="Picture 13">
            <a:extLst>
              <a:ext uri="{FF2B5EF4-FFF2-40B4-BE49-F238E27FC236}">
                <a16:creationId xmlns:a16="http://schemas.microsoft.com/office/drawing/2014/main" id="{D12EB811-AF4E-F839-7CF6-37063580FC3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a:ext>
            </a:extLst>
          </a:blip>
          <a:srcRect t="29500" b="21435"/>
          <a:stretch/>
        </p:blipFill>
        <p:spPr>
          <a:xfrm>
            <a:off x="563523" y="1786808"/>
            <a:ext cx="3502065" cy="1145894"/>
          </a:xfrm>
          <a:prstGeom prst="rect">
            <a:avLst/>
          </a:prstGeom>
        </p:spPr>
      </p:pic>
      <p:pic>
        <p:nvPicPr>
          <p:cNvPr id="15" name="Picture 14">
            <a:extLst>
              <a:ext uri="{FF2B5EF4-FFF2-40B4-BE49-F238E27FC236}">
                <a16:creationId xmlns:a16="http://schemas.microsoft.com/office/drawing/2014/main" id="{2521E318-7D0C-F862-FA54-01DAC0EF2FFA}"/>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Lst>
          </a:blip>
          <a:srcRect t="7296" b="43624"/>
          <a:stretch/>
        </p:blipFill>
        <p:spPr>
          <a:xfrm>
            <a:off x="4348444" y="1786808"/>
            <a:ext cx="3502065" cy="1145894"/>
          </a:xfrm>
          <a:prstGeom prst="rect">
            <a:avLst/>
          </a:prstGeom>
        </p:spPr>
      </p:pic>
      <p:pic>
        <p:nvPicPr>
          <p:cNvPr id="18" name="Picture 17">
            <a:extLst>
              <a:ext uri="{FF2B5EF4-FFF2-40B4-BE49-F238E27FC236}">
                <a16:creationId xmlns:a16="http://schemas.microsoft.com/office/drawing/2014/main" id="{507F00E8-4E33-276F-C3D3-097453A8A690}"/>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a:ext>
            </a:extLst>
          </a:blip>
          <a:srcRect t="25460" b="25460"/>
          <a:stretch/>
        </p:blipFill>
        <p:spPr>
          <a:xfrm>
            <a:off x="8125314" y="1786808"/>
            <a:ext cx="3502065" cy="1145894"/>
          </a:xfrm>
          <a:prstGeom prst="rect">
            <a:avLst/>
          </a:prstGeom>
        </p:spPr>
      </p:pic>
    </p:spTree>
    <p:extLst>
      <p:ext uri="{BB962C8B-B14F-4D97-AF65-F5344CB8AC3E}">
        <p14:creationId xmlns:p14="http://schemas.microsoft.com/office/powerpoint/2010/main" val="907818415"/>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0E41D49C-97D5-1138-E906-21529ABD6DFC}"/>
              </a:ext>
              <a:ext uri="{C183D7F6-B498-43B3-948B-1728B52AA6E4}">
                <adec:decorative xmlns:adec="http://schemas.microsoft.com/office/drawing/2017/decorative" val="1"/>
              </a:ext>
            </a:extLst>
          </p:cNvPr>
          <p:cNvGrpSpPr/>
          <p:nvPr/>
        </p:nvGrpSpPr>
        <p:grpSpPr>
          <a:xfrm>
            <a:off x="147031" y="168673"/>
            <a:ext cx="11697796" cy="6195067"/>
            <a:chOff x="147031" y="168673"/>
            <a:chExt cx="11697796" cy="6195067"/>
          </a:xfrm>
        </p:grpSpPr>
        <p:sp>
          <p:nvSpPr>
            <p:cNvPr id="20" name="Oval 19">
              <a:extLst>
                <a:ext uri="{FF2B5EF4-FFF2-40B4-BE49-F238E27FC236}">
                  <a16:creationId xmlns:a16="http://schemas.microsoft.com/office/drawing/2014/main" id="{F9E3FAAE-4E44-B777-612F-D3FF4C656AFE}"/>
                </a:ext>
                <a:ext uri="{C183D7F6-B498-43B3-948B-1728B52AA6E4}">
                  <adec:decorative xmlns:adec="http://schemas.microsoft.com/office/drawing/2017/decorative" val="1"/>
                </a:ext>
              </a:extLst>
            </p:cNvPr>
            <p:cNvSpPr/>
            <p:nvPr/>
          </p:nvSpPr>
          <p:spPr bwMode="auto">
            <a:xfrm>
              <a:off x="147031" y="168673"/>
              <a:ext cx="6195067" cy="6195067"/>
            </a:xfrm>
            <a:prstGeom prst="ellipse">
              <a:avLst/>
            </a:prstGeom>
            <a:noFill/>
            <a:ln w="50800">
              <a:gradFill>
                <a:gsLst>
                  <a:gs pos="2000">
                    <a:schemeClr val="accent1">
                      <a:lumMod val="60000"/>
                      <a:lumOff val="40000"/>
                    </a:schemeClr>
                  </a:gs>
                  <a:gs pos="97059">
                    <a:srgbClr val="29395B"/>
                  </a:gs>
                  <a:gs pos="46000">
                    <a:srgbClr val="405990"/>
                  </a:gs>
                </a:gsLst>
                <a:lin ang="540000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38CF48CD-7F4F-52C3-7C5F-3D421A0CF29D}"/>
                </a:ext>
                <a:ext uri="{C183D7F6-B498-43B3-948B-1728B52AA6E4}">
                  <adec:decorative xmlns:adec="http://schemas.microsoft.com/office/drawing/2017/decorative" val="1"/>
                </a:ext>
              </a:extLst>
            </p:cNvPr>
            <p:cNvCxnSpPr>
              <a:cxnSpLocks/>
            </p:cNvCxnSpPr>
            <p:nvPr/>
          </p:nvCxnSpPr>
          <p:spPr>
            <a:xfrm flipH="1">
              <a:off x="6372185" y="3274896"/>
              <a:ext cx="1282593" cy="0"/>
            </a:xfrm>
            <a:prstGeom prst="line">
              <a:avLst/>
            </a:prstGeom>
            <a:ln w="50800">
              <a:solidFill>
                <a:srgbClr val="40599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2" name="Round Same Side Corner Rectangle 67">
              <a:extLst>
                <a:ext uri="{FF2B5EF4-FFF2-40B4-BE49-F238E27FC236}">
                  <a16:creationId xmlns:a16="http://schemas.microsoft.com/office/drawing/2014/main" id="{513E8D2B-C746-917D-15DC-6D346895C6F9}"/>
                </a:ext>
                <a:ext uri="{C183D7F6-B498-43B3-948B-1728B52AA6E4}">
                  <adec:decorative xmlns:adec="http://schemas.microsoft.com/office/drawing/2017/decorative" val="1"/>
                </a:ext>
              </a:extLst>
            </p:cNvPr>
            <p:cNvSpPr/>
            <p:nvPr/>
          </p:nvSpPr>
          <p:spPr bwMode="auto">
            <a:xfrm rot="16200000">
              <a:off x="8573335" y="917804"/>
              <a:ext cx="1828800" cy="4714185"/>
            </a:xfrm>
            <a:prstGeom prst="round2SameRect">
              <a:avLst>
                <a:gd name="adj1" fmla="val 50000"/>
                <a:gd name="adj2" fmla="val 0"/>
              </a:avLst>
            </a:prstGeom>
            <a:solidFill>
              <a:schemeClr val="bg1"/>
            </a:solidFill>
            <a:ln>
              <a:noFill/>
              <a:headEnd type="none" w="med" len="med"/>
              <a:tailEnd type="none" w="med" len="med"/>
            </a:ln>
            <a:effectLst>
              <a:outerShdw blurRad="286259" dist="92806" dir="3180000" algn="r" rotWithShape="0">
                <a:prstClr val="black">
                  <a:alpha val="16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cxnSp>
          <p:nvCxnSpPr>
            <p:cNvPr id="26" name="Straight Connector 25">
              <a:extLst>
                <a:ext uri="{FF2B5EF4-FFF2-40B4-BE49-F238E27FC236}">
                  <a16:creationId xmlns:a16="http://schemas.microsoft.com/office/drawing/2014/main" id="{56D9602E-2593-568A-83FE-477B9A93433C}"/>
                </a:ext>
                <a:ext uri="{C183D7F6-B498-43B3-948B-1728B52AA6E4}">
                  <adec:decorative xmlns:adec="http://schemas.microsoft.com/office/drawing/2017/decorative" val="1"/>
                </a:ext>
              </a:extLst>
            </p:cNvPr>
            <p:cNvCxnSpPr>
              <a:cxnSpLocks/>
            </p:cNvCxnSpPr>
            <p:nvPr/>
          </p:nvCxnSpPr>
          <p:spPr>
            <a:xfrm flipH="1">
              <a:off x="5067126" y="1282235"/>
              <a:ext cx="1282593" cy="0"/>
            </a:xfrm>
            <a:prstGeom prst="line">
              <a:avLst/>
            </a:prstGeom>
            <a:ln w="50800">
              <a:solidFill>
                <a:schemeClr val="accent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Round Same Side Corner Rectangle 65">
              <a:extLst>
                <a:ext uri="{FF2B5EF4-FFF2-40B4-BE49-F238E27FC236}">
                  <a16:creationId xmlns:a16="http://schemas.microsoft.com/office/drawing/2014/main" id="{B50383E3-AC7F-E3CE-CE78-BC8A722DEF8E}"/>
                </a:ext>
                <a:ext uri="{C183D7F6-B498-43B3-948B-1728B52AA6E4}">
                  <adec:decorative xmlns:adec="http://schemas.microsoft.com/office/drawing/2017/decorative" val="1"/>
                </a:ext>
              </a:extLst>
            </p:cNvPr>
            <p:cNvSpPr/>
            <p:nvPr/>
          </p:nvSpPr>
          <p:spPr bwMode="auto">
            <a:xfrm rot="16200000">
              <a:off x="7803643" y="-1332745"/>
              <a:ext cx="1828800" cy="5079140"/>
            </a:xfrm>
            <a:prstGeom prst="round2SameRect">
              <a:avLst>
                <a:gd name="adj1" fmla="val 50000"/>
                <a:gd name="adj2" fmla="val 0"/>
              </a:avLst>
            </a:prstGeom>
            <a:solidFill>
              <a:schemeClr val="bg1"/>
            </a:solidFill>
            <a:ln>
              <a:noFill/>
              <a:headEnd type="none" w="med" len="med"/>
              <a:tailEnd type="none" w="med" len="med"/>
            </a:ln>
            <a:effectLst>
              <a:outerShdw blurRad="286259" dist="92806" dir="3180000" algn="r" rotWithShape="0">
                <a:prstClr val="black">
                  <a:alpha val="16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sp>
          <p:nvSpPr>
            <p:cNvPr id="28" name="Oval 27">
              <a:extLst>
                <a:ext uri="{FF2B5EF4-FFF2-40B4-BE49-F238E27FC236}">
                  <a16:creationId xmlns:a16="http://schemas.microsoft.com/office/drawing/2014/main" id="{26E38088-6FCF-6157-EA48-FF9460BA1497}"/>
                </a:ext>
                <a:ext uri="{C183D7F6-B498-43B3-948B-1728B52AA6E4}">
                  <adec:decorative xmlns:adec="http://schemas.microsoft.com/office/drawing/2017/decorative" val="1"/>
                </a:ext>
              </a:extLst>
            </p:cNvPr>
            <p:cNvSpPr/>
            <p:nvPr/>
          </p:nvSpPr>
          <p:spPr bwMode="auto">
            <a:xfrm>
              <a:off x="4848212" y="843829"/>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sp>
          <p:nvSpPr>
            <p:cNvPr id="30" name="Oval 29">
              <a:extLst>
                <a:ext uri="{FF2B5EF4-FFF2-40B4-BE49-F238E27FC236}">
                  <a16:creationId xmlns:a16="http://schemas.microsoft.com/office/drawing/2014/main" id="{19703062-79C6-7D9F-827F-A6B70FEA7DBB}"/>
                </a:ext>
                <a:ext uri="{C183D7F6-B498-43B3-948B-1728B52AA6E4}">
                  <adec:decorative xmlns:adec="http://schemas.microsoft.com/office/drawing/2017/decorative" val="1"/>
                </a:ext>
              </a:extLst>
            </p:cNvPr>
            <p:cNvSpPr/>
            <p:nvPr/>
          </p:nvSpPr>
          <p:spPr bwMode="auto">
            <a:xfrm>
              <a:off x="5921478" y="2847049"/>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cxnSp>
          <p:nvCxnSpPr>
            <p:cNvPr id="31" name="Straight Connector 30">
              <a:extLst>
                <a:ext uri="{FF2B5EF4-FFF2-40B4-BE49-F238E27FC236}">
                  <a16:creationId xmlns:a16="http://schemas.microsoft.com/office/drawing/2014/main" id="{7328886C-AF0B-745B-BAAE-FFDD5FDCF254}"/>
                </a:ext>
                <a:ext uri="{C183D7F6-B498-43B3-948B-1728B52AA6E4}">
                  <adec:decorative xmlns:adec="http://schemas.microsoft.com/office/drawing/2017/decorative" val="1"/>
                </a:ext>
              </a:extLst>
            </p:cNvPr>
            <p:cNvCxnSpPr>
              <a:cxnSpLocks/>
            </p:cNvCxnSpPr>
            <p:nvPr/>
          </p:nvCxnSpPr>
          <p:spPr>
            <a:xfrm flipH="1">
              <a:off x="5616967" y="5332876"/>
              <a:ext cx="1282593" cy="0"/>
            </a:xfrm>
            <a:prstGeom prst="line">
              <a:avLst/>
            </a:prstGeom>
            <a:ln w="50800">
              <a:solidFill>
                <a:schemeClr val="tx2"/>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8" name="Round Same Side Corner Rectangle 67">
              <a:extLst>
                <a:ext uri="{FF2B5EF4-FFF2-40B4-BE49-F238E27FC236}">
                  <a16:creationId xmlns:a16="http://schemas.microsoft.com/office/drawing/2014/main" id="{4DC50E34-FD29-6313-95C8-2413E450E5D0}"/>
                </a:ext>
                <a:ext uri="{C183D7F6-B498-43B3-948B-1728B52AA6E4}">
                  <adec:decorative xmlns:adec="http://schemas.microsoft.com/office/drawing/2017/decorative" val="1"/>
                </a:ext>
              </a:extLst>
            </p:cNvPr>
            <p:cNvSpPr/>
            <p:nvPr/>
          </p:nvSpPr>
          <p:spPr bwMode="auto">
            <a:xfrm rot="16200000">
              <a:off x="7803644" y="2804208"/>
              <a:ext cx="1828800" cy="5079139"/>
            </a:xfrm>
            <a:prstGeom prst="round2SameRect">
              <a:avLst>
                <a:gd name="adj1" fmla="val 50000"/>
                <a:gd name="adj2" fmla="val 0"/>
              </a:avLst>
            </a:prstGeom>
            <a:solidFill>
              <a:schemeClr val="bg1"/>
            </a:solidFill>
            <a:ln>
              <a:noFill/>
              <a:headEnd type="none" w="med" len="med"/>
              <a:tailEnd type="none" w="med" len="med"/>
            </a:ln>
            <a:effectLst>
              <a:outerShdw blurRad="286259" dist="92806" dir="3180000" algn="r" rotWithShape="0">
                <a:prstClr val="black">
                  <a:alpha val="16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sp>
          <p:nvSpPr>
            <p:cNvPr id="39" name="Oval 38">
              <a:extLst>
                <a:ext uri="{FF2B5EF4-FFF2-40B4-BE49-F238E27FC236}">
                  <a16:creationId xmlns:a16="http://schemas.microsoft.com/office/drawing/2014/main" id="{9C2191E2-B2B8-28BB-1EBB-0B939F6FC44E}"/>
                </a:ext>
                <a:ext uri="{C183D7F6-B498-43B3-948B-1728B52AA6E4}">
                  <adec:decorative xmlns:adec="http://schemas.microsoft.com/office/drawing/2017/decorative" val="1"/>
                </a:ext>
              </a:extLst>
            </p:cNvPr>
            <p:cNvSpPr/>
            <p:nvPr/>
          </p:nvSpPr>
          <p:spPr bwMode="auto">
            <a:xfrm>
              <a:off x="4848212" y="4900249"/>
              <a:ext cx="855695" cy="855695"/>
            </a:xfrm>
            <a:prstGeom prst="ellipse">
              <a:avLst/>
            </a:prstGeom>
            <a:solidFill>
              <a:schemeClr val="bg1"/>
            </a:solidFill>
            <a:ln>
              <a:no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latin typeface="+mj-lt"/>
                <a:ea typeface="Segoe UI" pitchFamily="34" charset="0"/>
                <a:cs typeface="Segoe UI" pitchFamily="34" charset="0"/>
              </a:endParaRPr>
            </a:p>
          </p:txBody>
        </p:sp>
      </p:grpSp>
      <p:sp>
        <p:nvSpPr>
          <p:cNvPr id="121" name="Rectangle 120">
            <a:extLst>
              <a:ext uri="{FF2B5EF4-FFF2-40B4-BE49-F238E27FC236}">
                <a16:creationId xmlns:a16="http://schemas.microsoft.com/office/drawing/2014/main" id="{E997A815-9048-26C9-2125-EEA8B9A144AA}"/>
              </a:ext>
              <a:ext uri="{C183D7F6-B498-43B3-948B-1728B52AA6E4}">
                <adec:decorative xmlns:adec="http://schemas.microsoft.com/office/drawing/2017/decorative" val="1"/>
              </a:ext>
            </a:extLst>
          </p:cNvPr>
          <p:cNvSpPr/>
          <p:nvPr/>
        </p:nvSpPr>
        <p:spPr bwMode="auto">
          <a:xfrm>
            <a:off x="7815" y="12034"/>
            <a:ext cx="4356100" cy="68459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123" name="Title 1">
            <a:extLst>
              <a:ext uri="{FF2B5EF4-FFF2-40B4-BE49-F238E27FC236}">
                <a16:creationId xmlns:a16="http://schemas.microsoft.com/office/drawing/2014/main" id="{99770EF5-7071-3F9A-93B7-F903BD00A5CE}"/>
              </a:ext>
            </a:extLst>
          </p:cNvPr>
          <p:cNvSpPr>
            <a:spLocks noGrp="1"/>
          </p:cNvSpPr>
          <p:nvPr>
            <p:ph type="title"/>
          </p:nvPr>
        </p:nvSpPr>
        <p:spPr/>
        <p:txBody>
          <a:bodyPr/>
          <a:lstStyle/>
          <a:p>
            <a:r>
              <a:rPr lang="en-US" sz="3200" dirty="0">
                <a:solidFill>
                  <a:srgbClr val="0078D4"/>
                </a:solidFill>
                <a:cs typeface="Segoe UI"/>
              </a:rPr>
              <a:t>Messaging framework</a:t>
            </a:r>
            <a:endParaRPr lang="en-US" sz="3200" dirty="0">
              <a:solidFill>
                <a:srgbClr val="0078D4"/>
              </a:solidFill>
            </a:endParaRPr>
          </a:p>
        </p:txBody>
      </p:sp>
      <p:sp>
        <p:nvSpPr>
          <p:cNvPr id="125" name="Text Placeholder 2">
            <a:extLst>
              <a:ext uri="{FF2B5EF4-FFF2-40B4-BE49-F238E27FC236}">
                <a16:creationId xmlns:a16="http://schemas.microsoft.com/office/drawing/2014/main" id="{B9B2C94D-AD54-8234-BE2A-C5A2DB676164}"/>
              </a:ext>
            </a:extLst>
          </p:cNvPr>
          <p:cNvSpPr>
            <a:spLocks noGrp="1"/>
          </p:cNvSpPr>
          <p:nvPr>
            <p:ph type="body" sz="quarter" idx="11"/>
          </p:nvPr>
        </p:nvSpPr>
        <p:spPr>
          <a:xfrm>
            <a:off x="584199" y="1652455"/>
            <a:ext cx="2963979" cy="778821"/>
          </a:xfrm>
        </p:spPr>
        <p:txBody>
          <a:bodyPr/>
          <a:lstStyle/>
          <a:p>
            <a:r>
              <a:rPr lang="en-US" dirty="0">
                <a:solidFill>
                  <a:schemeClr val="tx1"/>
                </a:solidFill>
                <a:cs typeface="Arial" panose="020B0604020202020204" pitchFamily="34" charset="0"/>
              </a:rPr>
              <a:t>Defend Against Cybersecurity Threats</a:t>
            </a:r>
          </a:p>
        </p:txBody>
      </p:sp>
      <p:sp>
        <p:nvSpPr>
          <p:cNvPr id="127" name="Text Placeholder 2">
            <a:extLst>
              <a:ext uri="{FF2B5EF4-FFF2-40B4-BE49-F238E27FC236}">
                <a16:creationId xmlns:a16="http://schemas.microsoft.com/office/drawing/2014/main" id="{86D7DE60-C036-2546-F671-9CF21A6EB2A5}"/>
              </a:ext>
            </a:extLst>
          </p:cNvPr>
          <p:cNvSpPr txBox="1">
            <a:spLocks/>
          </p:cNvSpPr>
          <p:nvPr/>
        </p:nvSpPr>
        <p:spPr>
          <a:xfrm>
            <a:off x="571501" y="3340097"/>
            <a:ext cx="3224256" cy="2656894"/>
          </a:xfrm>
          <a:prstGeom prst="rect">
            <a:avLst/>
          </a:prstGeom>
        </p:spPr>
        <p:txBody>
          <a:bodyPr vert="horz" wrap="square" lIns="0" tIns="0" rIns="0" bIns="0" rtlCol="0" anchor="t">
            <a:noAutofit/>
          </a:bodyPr>
          <a:lstStyle>
            <a:lvl1pPr marL="0" marR="0" indent="0" algn="l" defTabSz="932742" rtl="0" eaLnBrk="1" fontAlgn="auto" latinLnBrk="0" hangingPunct="1">
              <a:lnSpc>
                <a:spcPct val="100000"/>
              </a:lnSpc>
              <a:spcBef>
                <a:spcPct val="20000"/>
              </a:spcBef>
              <a:spcAft>
                <a:spcPts val="600"/>
              </a:spcAft>
              <a:buClrTx/>
              <a:buSzPct val="90000"/>
              <a:buFont typeface="Wingdings" panose="05000000000000000000" pitchFamily="2" charset="2"/>
              <a:buNone/>
              <a:tabLst/>
              <a:defRPr sz="2000" kern="1200" spc="0" baseline="0">
                <a:solidFill>
                  <a:schemeClr val="bg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300"/>
              </a:spcAft>
            </a:pPr>
            <a:r>
              <a:rPr lang="en-US" dirty="0">
                <a:solidFill>
                  <a:srgbClr val="0078D4"/>
                </a:solidFill>
                <a:latin typeface="+mj-lt"/>
                <a:cs typeface="Segoe UI"/>
              </a:rPr>
              <a:t>Key customer outcomes</a:t>
            </a:r>
            <a:endParaRPr lang="en-US" sz="2400" dirty="0">
              <a:latin typeface="+mj-lt"/>
            </a:endParaRPr>
          </a:p>
          <a:p>
            <a:pPr marL="173355" indent="-173355" defTabSz="914400">
              <a:spcBef>
                <a:spcPts val="0"/>
              </a:spcBef>
              <a:buSzTx/>
              <a:buFont typeface="Arial" panose="020B0604020202020204" pitchFamily="34" charset="0"/>
              <a:buChar char="•"/>
              <a:defRPr/>
            </a:pPr>
            <a:r>
              <a:rPr lang="en-US" sz="1600" dirty="0">
                <a:solidFill>
                  <a:schemeClr val="tx1"/>
                </a:solidFill>
                <a:ea typeface="+mn-lt"/>
                <a:cs typeface="+mn-lt"/>
              </a:rPr>
              <a:t>An integrated SIEM and </a:t>
            </a:r>
            <a:br>
              <a:rPr lang="en-US" sz="1600" dirty="0">
                <a:solidFill>
                  <a:schemeClr val="tx1"/>
                </a:solidFill>
                <a:ea typeface="+mn-lt"/>
                <a:cs typeface="+mn-lt"/>
              </a:rPr>
            </a:br>
            <a:r>
              <a:rPr lang="en-US" sz="1600" dirty="0">
                <a:solidFill>
                  <a:schemeClr val="tx1"/>
                </a:solidFill>
                <a:ea typeface="+mn-lt"/>
                <a:cs typeface="+mn-lt"/>
              </a:rPr>
              <a:t>XDR solution</a:t>
            </a:r>
            <a:endParaRPr lang="en-US" dirty="0">
              <a:solidFill>
                <a:schemeClr val="tx1"/>
              </a:solidFill>
            </a:endParaRPr>
          </a:p>
          <a:p>
            <a:pPr marL="173355" indent="-173355" defTabSz="914400">
              <a:spcBef>
                <a:spcPts val="0"/>
              </a:spcBef>
              <a:buSzTx/>
              <a:buFont typeface="Arial" panose="020B0604020202020204" pitchFamily="34" charset="0"/>
              <a:buChar char="•"/>
              <a:defRPr/>
            </a:pPr>
            <a:r>
              <a:rPr lang="en-US" sz="1600" dirty="0">
                <a:solidFill>
                  <a:srgbClr val="000000"/>
                </a:solidFill>
                <a:ea typeface="+mn-lt"/>
                <a:cs typeface="+mn-lt"/>
              </a:rPr>
              <a:t>Best-in-class threat prevention, detection, and response across </a:t>
            </a:r>
            <a:r>
              <a:rPr kumimoji="0" lang="en-US" sz="1600" b="0" i="0" u="none" strike="noStrike" kern="1200" cap="none" spc="0" normalizeH="0" baseline="0" noProof="0" dirty="0">
                <a:ln>
                  <a:noFill/>
                </a:ln>
                <a:solidFill>
                  <a:srgbClr val="000000"/>
                </a:solidFill>
                <a:effectLst/>
                <a:uLnTx/>
                <a:uFillTx/>
                <a:ea typeface="+mn-lt"/>
                <a:cs typeface="+mn-lt"/>
              </a:rPr>
              <a:t>the entire </a:t>
            </a:r>
            <a:r>
              <a:rPr lang="en-US" sz="1600" dirty="0">
                <a:solidFill>
                  <a:srgbClr val="000000"/>
                </a:solidFill>
                <a:ea typeface="+mn-lt"/>
                <a:cs typeface="+mn-lt"/>
              </a:rPr>
              <a:t>kill chain</a:t>
            </a:r>
            <a:endParaRPr lang="en-US" dirty="0">
              <a:ea typeface="+mn-ea"/>
              <a:cs typeface="+mn-cs"/>
            </a:endParaRPr>
          </a:p>
          <a:p>
            <a:pPr marL="173355" indent="-173355" defTabSz="914400">
              <a:spcBef>
                <a:spcPts val="0"/>
              </a:spcBef>
              <a:buSzTx/>
              <a:buFont typeface="Arial" panose="020B0604020202020204" pitchFamily="34" charset="0"/>
              <a:buChar char="•"/>
              <a:defRPr/>
            </a:pPr>
            <a:r>
              <a:rPr lang="en-US" sz="1600" dirty="0">
                <a:solidFill>
                  <a:srgbClr val="000000"/>
                </a:solidFill>
                <a:ea typeface="+mn-lt"/>
                <a:cs typeface="+mn-lt"/>
              </a:rPr>
              <a:t>An end-to-end experience for detecting, investigating, responding to, and protecting against cyberthreats</a:t>
            </a:r>
          </a:p>
        </p:txBody>
      </p:sp>
      <p:sp>
        <p:nvSpPr>
          <p:cNvPr id="57" name="TextBox 56">
            <a:extLst>
              <a:ext uri="{FF2B5EF4-FFF2-40B4-BE49-F238E27FC236}">
                <a16:creationId xmlns:a16="http://schemas.microsoft.com/office/drawing/2014/main" id="{EEAC6748-8323-D574-20E8-7DF139A2CA34}"/>
              </a:ext>
            </a:extLst>
          </p:cNvPr>
          <p:cNvSpPr txBox="1"/>
          <p:nvPr/>
        </p:nvSpPr>
        <p:spPr>
          <a:xfrm>
            <a:off x="6635918" y="903761"/>
            <a:ext cx="1840059" cy="693876"/>
          </a:xfrm>
          <a:prstGeom prst="rect">
            <a:avLst/>
          </a:prstGeom>
          <a:noFill/>
        </p:spPr>
        <p:txBody>
          <a:bodyPr wrap="square" lIns="0" tIns="0" rIns="0" bIns="0" anchor="ctr" anchorCtr="0">
            <a:noAutofit/>
          </a:bodyPr>
          <a:lstStyle/>
          <a:p>
            <a:r>
              <a:rPr lang="en-US" sz="1300" b="1" dirty="0">
                <a:solidFill>
                  <a:schemeClr val="accent3"/>
                </a:solidFill>
                <a:latin typeface="+mj-lt"/>
              </a:rPr>
              <a:t>Prevent breaches across your multiple-platform, </a:t>
            </a:r>
            <a:r>
              <a:rPr lang="en-US" sz="1300" b="1" dirty="0" err="1">
                <a:solidFill>
                  <a:schemeClr val="accent3"/>
                </a:solidFill>
                <a:latin typeface="+mj-lt"/>
              </a:rPr>
              <a:t>multicloud</a:t>
            </a:r>
            <a:r>
              <a:rPr lang="en-US" sz="1300" b="1" dirty="0">
                <a:solidFill>
                  <a:schemeClr val="accent3"/>
                </a:solidFill>
                <a:latin typeface="+mj-lt"/>
              </a:rPr>
              <a:t> environment </a:t>
            </a:r>
          </a:p>
        </p:txBody>
      </p:sp>
      <p:sp>
        <p:nvSpPr>
          <p:cNvPr id="59" name="TextBox 58">
            <a:extLst>
              <a:ext uri="{FF2B5EF4-FFF2-40B4-BE49-F238E27FC236}">
                <a16:creationId xmlns:a16="http://schemas.microsoft.com/office/drawing/2014/main" id="{60814286-DDD5-8711-326F-CE73B3D807EA}"/>
              </a:ext>
            </a:extLst>
          </p:cNvPr>
          <p:cNvSpPr txBox="1"/>
          <p:nvPr/>
        </p:nvSpPr>
        <p:spPr>
          <a:xfrm>
            <a:off x="8745569" y="865979"/>
            <a:ext cx="2353161" cy="769441"/>
          </a:xfrm>
          <a:prstGeom prst="rect">
            <a:avLst/>
          </a:prstGeom>
          <a:noFill/>
        </p:spPr>
        <p:txBody>
          <a:bodyPr wrap="square" lIns="0" tIns="0" rIns="0" bIns="0" rtlCol="0" anchor="t">
            <a:spAutoFit/>
          </a:bodyPr>
          <a:lstStyle/>
          <a:p>
            <a:pPr marL="171450" indent="-171450" algn="l" rtl="0" fontAlgn="base">
              <a:buFont typeface="Arial" panose="020B0604020202020204" pitchFamily="34" charset="0"/>
              <a:buChar char="•"/>
            </a:pPr>
            <a:r>
              <a:rPr lang="en-US" sz="1000" b="0" i="0">
                <a:solidFill>
                  <a:srgbClr val="000000"/>
                </a:solidFill>
                <a:effectLst/>
              </a:rPr>
              <a:t>Continuously </a:t>
            </a:r>
            <a:r>
              <a:rPr lang="en-US" sz="1000">
                <a:solidFill>
                  <a:srgbClr val="000000"/>
                </a:solidFill>
              </a:rPr>
              <a:t>manage threat exposure.</a:t>
            </a:r>
          </a:p>
          <a:p>
            <a:pPr marL="171450" indent="-171450" algn="l" rtl="0" fontAlgn="base">
              <a:buFont typeface="Arial" panose="020B0604020202020204" pitchFamily="34" charset="0"/>
              <a:buChar char="•"/>
            </a:pPr>
            <a:r>
              <a:rPr lang="en-US" sz="1000">
                <a:solidFill>
                  <a:srgbClr val="000000"/>
                </a:solidFill>
              </a:rPr>
              <a:t>Monitor security controls and model potential attack paths.  </a:t>
            </a:r>
          </a:p>
          <a:p>
            <a:pPr marL="171450" indent="-171450" algn="l" rtl="0" fontAlgn="base">
              <a:buFont typeface="Arial" panose="020B0604020202020204" pitchFamily="34" charset="0"/>
              <a:buChar char="•"/>
            </a:pPr>
            <a:r>
              <a:rPr lang="en-US" sz="1000" b="0" i="0">
                <a:solidFill>
                  <a:srgbClr val="000000"/>
                </a:solidFill>
                <a:effectLst/>
              </a:rPr>
              <a:t>Prevent repeat attacks</a:t>
            </a:r>
            <a:r>
              <a:rPr lang="en-US" sz="1000">
                <a:solidFill>
                  <a:srgbClr val="000000"/>
                </a:solidFill>
              </a:rPr>
              <a:t>.</a:t>
            </a:r>
            <a:endParaRPr lang="en-US" sz="1000" b="0" i="0">
              <a:solidFill>
                <a:srgbClr val="000000"/>
              </a:solidFill>
              <a:effectLst/>
            </a:endParaRPr>
          </a:p>
          <a:p>
            <a:pPr marL="171450" indent="-171450" algn="l" rtl="0" fontAlgn="base">
              <a:buFont typeface="Arial" panose="020B0604020202020204" pitchFamily="34" charset="0"/>
              <a:buChar char="•"/>
            </a:pPr>
            <a:r>
              <a:rPr lang="en-US" sz="1000">
                <a:solidFill>
                  <a:srgbClr val="000000"/>
                </a:solidFill>
              </a:rPr>
              <a:t>Improve security posture.</a:t>
            </a:r>
            <a:endParaRPr lang="en-US" sz="2000"/>
          </a:p>
        </p:txBody>
      </p:sp>
      <p:sp>
        <p:nvSpPr>
          <p:cNvPr id="64" name="TextBox 63">
            <a:extLst>
              <a:ext uri="{FF2B5EF4-FFF2-40B4-BE49-F238E27FC236}">
                <a16:creationId xmlns:a16="http://schemas.microsoft.com/office/drawing/2014/main" id="{5C724F20-6BC5-B214-D04B-CF5BEF2627C2}"/>
              </a:ext>
            </a:extLst>
          </p:cNvPr>
          <p:cNvSpPr txBox="1"/>
          <p:nvPr/>
        </p:nvSpPr>
        <p:spPr>
          <a:xfrm>
            <a:off x="7567743" y="2927957"/>
            <a:ext cx="1177826" cy="693876"/>
          </a:xfrm>
          <a:prstGeom prst="rect">
            <a:avLst/>
          </a:prstGeom>
          <a:noFill/>
        </p:spPr>
        <p:txBody>
          <a:bodyPr wrap="square" lIns="0" tIns="0" rIns="0" bIns="0" anchor="ctr" anchorCtr="0">
            <a:noAutofit/>
          </a:bodyPr>
          <a:lstStyle/>
          <a:p>
            <a:r>
              <a:rPr lang="en-US" sz="1300" b="1" dirty="0">
                <a:solidFill>
                  <a:schemeClr val="accent1"/>
                </a:solidFill>
                <a:latin typeface="+mj-lt"/>
              </a:rPr>
              <a:t>Detect and defend against threats with near real-time protection</a:t>
            </a:r>
          </a:p>
        </p:txBody>
      </p:sp>
      <p:sp>
        <p:nvSpPr>
          <p:cNvPr id="74" name="TextBox 73">
            <a:extLst>
              <a:ext uri="{FF2B5EF4-FFF2-40B4-BE49-F238E27FC236}">
                <a16:creationId xmlns:a16="http://schemas.microsoft.com/office/drawing/2014/main" id="{47E0B6DE-739B-2CCC-5655-5F60895647A0}"/>
              </a:ext>
            </a:extLst>
          </p:cNvPr>
          <p:cNvSpPr txBox="1"/>
          <p:nvPr/>
        </p:nvSpPr>
        <p:spPr>
          <a:xfrm>
            <a:off x="8977430" y="2890175"/>
            <a:ext cx="2643069" cy="923330"/>
          </a:xfrm>
          <a:prstGeom prst="rect">
            <a:avLst/>
          </a:prstGeom>
          <a:noFill/>
        </p:spPr>
        <p:txBody>
          <a:bodyPr wrap="square" lIns="0" tIns="0" rIns="0" bIns="0" rtlCol="0" anchor="t">
            <a:spAutoFit/>
          </a:bodyPr>
          <a:lstStyle/>
          <a:p>
            <a:pPr marL="171450" indent="-171450" algn="l" rtl="0" fontAlgn="base">
              <a:buFont typeface="Arial" panose="020B0604020202020204" pitchFamily="34" charset="0"/>
              <a:buChar char="•"/>
            </a:pPr>
            <a:r>
              <a:rPr lang="en-US" sz="1000" b="0" i="0" dirty="0">
                <a:solidFill>
                  <a:srgbClr val="000000"/>
                </a:solidFill>
                <a:effectLst/>
              </a:rPr>
              <a:t>Automatically disrupt in-progress attacks</a:t>
            </a:r>
            <a:r>
              <a:rPr lang="en-US" sz="1000" dirty="0">
                <a:solidFill>
                  <a:srgbClr val="000000"/>
                </a:solidFill>
              </a:rPr>
              <a:t>.</a:t>
            </a:r>
            <a:endParaRPr lang="en-US" sz="1000" b="0" i="0" dirty="0">
              <a:solidFill>
                <a:srgbClr val="000000"/>
              </a:solidFill>
              <a:effectLst/>
              <a:cs typeface="Segoe UI Semibold"/>
            </a:endParaRPr>
          </a:p>
          <a:p>
            <a:pPr marL="171450" indent="-171450" algn="l" rtl="0" fontAlgn="base">
              <a:buFont typeface="Arial" panose="020B0604020202020204" pitchFamily="34" charset="0"/>
              <a:buChar char="•"/>
            </a:pPr>
            <a:r>
              <a:rPr lang="en-US" sz="1000" b="0" i="0" dirty="0">
                <a:solidFill>
                  <a:srgbClr val="000000"/>
                </a:solidFill>
                <a:effectLst/>
              </a:rPr>
              <a:t>Detect and defend across the entire </a:t>
            </a:r>
            <a:br>
              <a:rPr lang="en-US" sz="1000" b="0" i="0" dirty="0">
                <a:solidFill>
                  <a:srgbClr val="000000"/>
                </a:solidFill>
                <a:effectLst/>
              </a:rPr>
            </a:br>
            <a:r>
              <a:rPr lang="en-US" sz="1000" b="0" i="0" dirty="0">
                <a:solidFill>
                  <a:srgbClr val="000000"/>
                </a:solidFill>
                <a:effectLst/>
              </a:rPr>
              <a:t>kill chain</a:t>
            </a:r>
            <a:r>
              <a:rPr lang="en-US" sz="1000" dirty="0">
                <a:solidFill>
                  <a:srgbClr val="000000"/>
                </a:solidFill>
              </a:rPr>
              <a:t>.</a:t>
            </a:r>
            <a:endParaRPr lang="en-US" sz="1000" b="0" i="0" dirty="0">
              <a:solidFill>
                <a:srgbClr val="000000"/>
              </a:solidFill>
              <a:effectLst/>
            </a:endParaRPr>
          </a:p>
          <a:p>
            <a:pPr marL="171450" indent="-171450" algn="l" rtl="0" fontAlgn="base">
              <a:buFont typeface="Arial" panose="020B0604020202020204" pitchFamily="34" charset="0"/>
              <a:buChar char="•"/>
            </a:pPr>
            <a:r>
              <a:rPr lang="en-US" sz="1000" dirty="0">
                <a:solidFill>
                  <a:srgbClr val="000000"/>
                </a:solidFill>
              </a:rPr>
              <a:t>Get end-to-end visibility in one place.</a:t>
            </a:r>
          </a:p>
          <a:p>
            <a:pPr marL="171450" indent="-171450" algn="l" rtl="0" fontAlgn="base">
              <a:buFont typeface="Arial" panose="020B0604020202020204" pitchFamily="34" charset="0"/>
              <a:buChar char="•"/>
            </a:pPr>
            <a:r>
              <a:rPr lang="en-US" sz="1000" dirty="0">
                <a:solidFill>
                  <a:srgbClr val="000000"/>
                </a:solidFill>
              </a:rPr>
              <a:t>Deceive attackers and protect </a:t>
            </a:r>
            <a:r>
              <a:rPr lang="en-US" sz="1000">
                <a:solidFill>
                  <a:srgbClr val="000000"/>
                </a:solidFill>
              </a:rPr>
              <a:t>your critical assets.</a:t>
            </a:r>
            <a:endParaRPr lang="en-US" sz="1000" dirty="0">
              <a:solidFill>
                <a:srgbClr val="000000"/>
              </a:solidFill>
            </a:endParaRPr>
          </a:p>
        </p:txBody>
      </p:sp>
      <p:sp>
        <p:nvSpPr>
          <p:cNvPr id="77" name="TextBox 76">
            <a:extLst>
              <a:ext uri="{FF2B5EF4-FFF2-40B4-BE49-F238E27FC236}">
                <a16:creationId xmlns:a16="http://schemas.microsoft.com/office/drawing/2014/main" id="{A83B165D-CF21-DF02-EC55-671E9B0D648F}"/>
              </a:ext>
            </a:extLst>
          </p:cNvPr>
          <p:cNvSpPr txBox="1"/>
          <p:nvPr/>
        </p:nvSpPr>
        <p:spPr>
          <a:xfrm>
            <a:off x="6635919" y="4985938"/>
            <a:ext cx="1418417" cy="693876"/>
          </a:xfrm>
          <a:prstGeom prst="rect">
            <a:avLst/>
          </a:prstGeom>
          <a:noFill/>
        </p:spPr>
        <p:txBody>
          <a:bodyPr wrap="square" lIns="0" tIns="0" rIns="0" bIns="0" anchor="ctr" anchorCtr="0">
            <a:noAutofit/>
          </a:bodyPr>
          <a:lstStyle/>
          <a:p>
            <a:r>
              <a:rPr lang="en-US" sz="1300" b="1" dirty="0">
                <a:solidFill>
                  <a:schemeClr val="accent4"/>
                </a:solidFill>
                <a:latin typeface="+mj-lt"/>
              </a:rPr>
              <a:t>Rapidly remediate threats with generative AI </a:t>
            </a:r>
          </a:p>
        </p:txBody>
      </p:sp>
      <p:sp>
        <p:nvSpPr>
          <p:cNvPr id="79" name="TextBox 78">
            <a:extLst>
              <a:ext uri="{FF2B5EF4-FFF2-40B4-BE49-F238E27FC236}">
                <a16:creationId xmlns:a16="http://schemas.microsoft.com/office/drawing/2014/main" id="{8CFC5886-6C13-B94E-7FEC-4F9B2D6A17EC}"/>
              </a:ext>
            </a:extLst>
          </p:cNvPr>
          <p:cNvSpPr txBox="1"/>
          <p:nvPr/>
        </p:nvSpPr>
        <p:spPr>
          <a:xfrm>
            <a:off x="8239760" y="4948156"/>
            <a:ext cx="2740435" cy="769441"/>
          </a:xfrm>
          <a:prstGeom prst="rect">
            <a:avLst/>
          </a:prstGeom>
          <a:noFill/>
        </p:spPr>
        <p:txBody>
          <a:bodyPr wrap="square" lIns="0" tIns="0" rIns="0" bIns="0" rtlCol="0" anchor="t">
            <a:spAutoFit/>
          </a:bodyPr>
          <a:lstStyle/>
          <a:p>
            <a:pPr marL="171450" indent="-171450" algn="l" rtl="0" fontAlgn="base">
              <a:buFont typeface="Arial" panose="020B0604020202020204" pitchFamily="34" charset="0"/>
              <a:buChar char="•"/>
            </a:pPr>
            <a:r>
              <a:rPr lang="en-US" sz="1000" b="0" i="0">
                <a:solidFill>
                  <a:srgbClr val="000000"/>
                </a:solidFill>
                <a:effectLst/>
              </a:rPr>
              <a:t>Respond to incidents at the speed of generative AI</a:t>
            </a:r>
            <a:r>
              <a:rPr lang="en-US" sz="1000">
                <a:solidFill>
                  <a:srgbClr val="000000"/>
                </a:solidFill>
              </a:rPr>
              <a:t>.</a:t>
            </a:r>
            <a:endParaRPr lang="en-US" sz="1000" b="0" i="0">
              <a:solidFill>
                <a:srgbClr val="000000"/>
              </a:solidFill>
              <a:effectLst/>
              <a:cs typeface="Segoe UI Semibold"/>
            </a:endParaRPr>
          </a:p>
          <a:p>
            <a:pPr marL="171450" indent="-171450" fontAlgn="base">
              <a:buFont typeface="Arial" panose="020B0604020202020204" pitchFamily="34" charset="0"/>
              <a:buChar char="•"/>
            </a:pPr>
            <a:r>
              <a:rPr lang="en-US" sz="1000">
                <a:solidFill>
                  <a:srgbClr val="000000"/>
                </a:solidFill>
              </a:rPr>
              <a:t>Supercharge security operations </a:t>
            </a:r>
            <a:br>
              <a:rPr lang="en-US" sz="1000">
                <a:solidFill>
                  <a:srgbClr val="000000"/>
                </a:solidFill>
              </a:rPr>
            </a:br>
            <a:r>
              <a:rPr lang="en-US" sz="1000">
                <a:solidFill>
                  <a:srgbClr val="000000"/>
                </a:solidFill>
              </a:rPr>
              <a:t>center productivity.</a:t>
            </a:r>
          </a:p>
          <a:p>
            <a:pPr marL="171450" indent="-171450" algn="l" rtl="0" fontAlgn="base">
              <a:buFont typeface="Arial" panose="020B0604020202020204" pitchFamily="34" charset="0"/>
              <a:buChar char="•"/>
            </a:pPr>
            <a:r>
              <a:rPr lang="en-US" sz="1000">
                <a:solidFill>
                  <a:srgbClr val="000000"/>
                </a:solidFill>
              </a:rPr>
              <a:t>Report on security without any heavy lifting.</a:t>
            </a:r>
            <a:endParaRPr lang="en-US" sz="2000"/>
          </a:p>
        </p:txBody>
      </p:sp>
      <p:sp>
        <p:nvSpPr>
          <p:cNvPr id="8" name="Graphic 1">
            <a:extLst>
              <a:ext uri="{FF2B5EF4-FFF2-40B4-BE49-F238E27FC236}">
                <a16:creationId xmlns:a16="http://schemas.microsoft.com/office/drawing/2014/main" id="{3AC040A1-7E52-51DB-8212-2ABCF72121EA}"/>
              </a:ext>
              <a:ext uri="{C183D7F6-B498-43B3-948B-1728B52AA6E4}">
                <adec:decorative xmlns:adec="http://schemas.microsoft.com/office/drawing/2017/decorative" val="1"/>
              </a:ext>
            </a:extLst>
          </p:cNvPr>
          <p:cNvSpPr/>
          <p:nvPr/>
        </p:nvSpPr>
        <p:spPr>
          <a:xfrm>
            <a:off x="5041571" y="5050088"/>
            <a:ext cx="505391" cy="556015"/>
          </a:xfrm>
          <a:custGeom>
            <a:avLst/>
            <a:gdLst>
              <a:gd name="connsiteX0" fmla="*/ 276158 w 380933"/>
              <a:gd name="connsiteY0" fmla="*/ 157241 h 419090"/>
              <a:gd name="connsiteX1" fmla="*/ 276084 w 380933"/>
              <a:gd name="connsiteY1" fmla="*/ 159780 h 419090"/>
              <a:gd name="connsiteX2" fmla="*/ 273569 w 380933"/>
              <a:gd name="connsiteY2" fmla="*/ 157789 h 419090"/>
              <a:gd name="connsiteX3" fmla="*/ 256582 w 380933"/>
              <a:gd name="connsiteY3" fmla="*/ 152391 h 419090"/>
              <a:gd name="connsiteX4" fmla="*/ 247583 w 380933"/>
              <a:gd name="connsiteY4" fmla="*/ 153800 h 419090"/>
              <a:gd name="connsiteX5" fmla="*/ 247583 w 380933"/>
              <a:gd name="connsiteY5" fmla="*/ 71428 h 419090"/>
              <a:gd name="connsiteX6" fmla="*/ 233296 w 380933"/>
              <a:gd name="connsiteY6" fmla="*/ 57140 h 419090"/>
              <a:gd name="connsiteX7" fmla="*/ 71370 w 380933"/>
              <a:gd name="connsiteY7" fmla="*/ 57140 h 419090"/>
              <a:gd name="connsiteX8" fmla="*/ 57082 w 380933"/>
              <a:gd name="connsiteY8" fmla="*/ 71428 h 419090"/>
              <a:gd name="connsiteX9" fmla="*/ 57082 w 380933"/>
              <a:gd name="connsiteY9" fmla="*/ 157241 h 419090"/>
              <a:gd name="connsiteX10" fmla="*/ 71370 w 380933"/>
              <a:gd name="connsiteY10" fmla="*/ 171528 h 419090"/>
              <a:gd name="connsiteX11" fmla="*/ 229017 w 380933"/>
              <a:gd name="connsiteY11" fmla="*/ 171528 h 419090"/>
              <a:gd name="connsiteX12" fmla="*/ 228842 w 380933"/>
              <a:gd name="connsiteY12" fmla="*/ 172012 h 419090"/>
              <a:gd name="connsiteX13" fmla="*/ 228764 w 380933"/>
              <a:gd name="connsiteY13" fmla="*/ 172235 h 419090"/>
              <a:gd name="connsiteX14" fmla="*/ 220185 w 380933"/>
              <a:gd name="connsiteY14" fmla="*/ 198606 h 419090"/>
              <a:gd name="connsiteX15" fmla="*/ 220018 w 380933"/>
              <a:gd name="connsiteY15" fmla="*/ 199109 h 419090"/>
              <a:gd name="connsiteX16" fmla="*/ 219658 w 380933"/>
              <a:gd name="connsiteY16" fmla="*/ 200103 h 419090"/>
              <a:gd name="connsiteX17" fmla="*/ 71370 w 380933"/>
              <a:gd name="connsiteY17" fmla="*/ 200103 h 419090"/>
              <a:gd name="connsiteX18" fmla="*/ 28507 w 380933"/>
              <a:gd name="connsiteY18" fmla="*/ 157241 h 419090"/>
              <a:gd name="connsiteX19" fmla="*/ 28507 w 380933"/>
              <a:gd name="connsiteY19" fmla="*/ 71428 h 419090"/>
              <a:gd name="connsiteX20" fmla="*/ 71370 w 380933"/>
              <a:gd name="connsiteY20" fmla="*/ 28565 h 419090"/>
              <a:gd name="connsiteX21" fmla="*/ 138036 w 380933"/>
              <a:gd name="connsiteY21" fmla="*/ 28556 h 419090"/>
              <a:gd name="connsiteX22" fmla="*/ 138051 w 380933"/>
              <a:gd name="connsiteY22" fmla="*/ 14288 h 419090"/>
              <a:gd name="connsiteX23" fmla="*/ 150400 w 380933"/>
              <a:gd name="connsiteY23" fmla="*/ 130 h 419090"/>
              <a:gd name="connsiteX24" fmla="*/ 152339 w 380933"/>
              <a:gd name="connsiteY24" fmla="*/ 0 h 419090"/>
              <a:gd name="connsiteX25" fmla="*/ 166495 w 380933"/>
              <a:gd name="connsiteY25" fmla="*/ 12349 h 419090"/>
              <a:gd name="connsiteX26" fmla="*/ 166626 w 380933"/>
              <a:gd name="connsiteY26" fmla="*/ 14288 h 419090"/>
              <a:gd name="connsiteX27" fmla="*/ 166611 w 380933"/>
              <a:gd name="connsiteY27" fmla="*/ 28556 h 419090"/>
              <a:gd name="connsiteX28" fmla="*/ 233296 w 380933"/>
              <a:gd name="connsiteY28" fmla="*/ 28565 h 419090"/>
              <a:gd name="connsiteX29" fmla="*/ 276158 w 380933"/>
              <a:gd name="connsiteY29" fmla="*/ 71428 h 419090"/>
              <a:gd name="connsiteX30" fmla="*/ 276158 w 380933"/>
              <a:gd name="connsiteY30" fmla="*/ 157241 h 419090"/>
              <a:gd name="connsiteX31" fmla="*/ 172191 w 380933"/>
              <a:gd name="connsiteY31" fmla="*/ 229286 h 419090"/>
              <a:gd name="connsiteX32" fmla="*/ 174336 w 380933"/>
              <a:gd name="connsiteY32" fmla="*/ 228589 h 419090"/>
              <a:gd name="connsiteX33" fmla="*/ 42863 w 380933"/>
              <a:gd name="connsiteY33" fmla="*/ 228589 h 419090"/>
              <a:gd name="connsiteX34" fmla="*/ 0 w 380933"/>
              <a:gd name="connsiteY34" fmla="*/ 271451 h 419090"/>
              <a:gd name="connsiteX35" fmla="*/ 0 w 380933"/>
              <a:gd name="connsiteY35" fmla="*/ 288735 h 419090"/>
              <a:gd name="connsiteX36" fmla="*/ 24865 w 380933"/>
              <a:gd name="connsiteY36" fmla="*/ 342906 h 419090"/>
              <a:gd name="connsiteX37" fmla="*/ 152333 w 380933"/>
              <a:gd name="connsiteY37" fmla="*/ 381012 h 419090"/>
              <a:gd name="connsiteX38" fmla="*/ 251637 w 380933"/>
              <a:gd name="connsiteY38" fmla="*/ 361428 h 419090"/>
              <a:gd name="connsiteX39" fmla="*/ 240121 w 380933"/>
              <a:gd name="connsiteY39" fmla="*/ 356542 h 419090"/>
              <a:gd name="connsiteX40" fmla="*/ 229368 w 380933"/>
              <a:gd name="connsiteY40" fmla="*/ 342319 h 419090"/>
              <a:gd name="connsiteX41" fmla="*/ 229288 w 380933"/>
              <a:gd name="connsiteY41" fmla="*/ 342096 h 419090"/>
              <a:gd name="connsiteX42" fmla="*/ 228708 w 380933"/>
              <a:gd name="connsiteY42" fmla="*/ 340311 h 419090"/>
              <a:gd name="connsiteX43" fmla="*/ 152333 w 380933"/>
              <a:gd name="connsiteY43" fmla="*/ 352437 h 419090"/>
              <a:gd name="connsiteX44" fmla="*/ 43494 w 380933"/>
              <a:gd name="connsiteY44" fmla="*/ 321238 h 419090"/>
              <a:gd name="connsiteX45" fmla="*/ 28575 w 380933"/>
              <a:gd name="connsiteY45" fmla="*/ 288735 h 419090"/>
              <a:gd name="connsiteX46" fmla="*/ 28575 w 380933"/>
              <a:gd name="connsiteY46" fmla="*/ 271451 h 419090"/>
              <a:gd name="connsiteX47" fmla="*/ 42863 w 380933"/>
              <a:gd name="connsiteY47" fmla="*/ 257164 h 419090"/>
              <a:gd name="connsiteX48" fmla="*/ 152333 w 380933"/>
              <a:gd name="connsiteY48" fmla="*/ 257164 h 419090"/>
              <a:gd name="connsiteX49" fmla="*/ 152333 w 380933"/>
              <a:gd name="connsiteY49" fmla="*/ 257101 h 419090"/>
              <a:gd name="connsiteX50" fmla="*/ 157741 w 380933"/>
              <a:gd name="connsiteY50" fmla="*/ 240106 h 419090"/>
              <a:gd name="connsiteX51" fmla="*/ 171968 w 380933"/>
              <a:gd name="connsiteY51" fmla="*/ 229364 h 419090"/>
              <a:gd name="connsiteX52" fmla="*/ 172191 w 380933"/>
              <a:gd name="connsiteY52" fmla="*/ 229286 h 419090"/>
              <a:gd name="connsiteX53" fmla="*/ 133255 w 380933"/>
              <a:gd name="connsiteY53" fmla="*/ 109514 h 419090"/>
              <a:gd name="connsiteX54" fmla="*/ 109456 w 380933"/>
              <a:gd name="connsiteY54" fmla="*/ 85715 h 419090"/>
              <a:gd name="connsiteX55" fmla="*/ 85657 w 380933"/>
              <a:gd name="connsiteY55" fmla="*/ 109514 h 419090"/>
              <a:gd name="connsiteX56" fmla="*/ 109456 w 380933"/>
              <a:gd name="connsiteY56" fmla="*/ 133313 h 419090"/>
              <a:gd name="connsiteX57" fmla="*/ 133255 w 380933"/>
              <a:gd name="connsiteY57" fmla="*/ 109514 h 419090"/>
              <a:gd name="connsiteX58" fmla="*/ 195043 w 380933"/>
              <a:gd name="connsiteY58" fmla="*/ 85715 h 419090"/>
              <a:gd name="connsiteX59" fmla="*/ 218842 w 380933"/>
              <a:gd name="connsiteY59" fmla="*/ 109514 h 419090"/>
              <a:gd name="connsiteX60" fmla="*/ 195043 w 380933"/>
              <a:gd name="connsiteY60" fmla="*/ 133313 h 419090"/>
              <a:gd name="connsiteX61" fmla="*/ 171244 w 380933"/>
              <a:gd name="connsiteY61" fmla="*/ 109514 h 419090"/>
              <a:gd name="connsiteX62" fmla="*/ 195043 w 380933"/>
              <a:gd name="connsiteY62" fmla="*/ 85715 h 419090"/>
              <a:gd name="connsiteX63" fmla="*/ 230213 w 380933"/>
              <a:gd name="connsiteY63" fmla="*/ 293595 h 419090"/>
              <a:gd name="connsiteX64" fmla="*/ 225748 w 380933"/>
              <a:gd name="connsiteY64" fmla="*/ 288516 h 419090"/>
              <a:gd name="connsiteX65" fmla="*/ 204547 w 380933"/>
              <a:gd name="connsiteY65" fmla="*/ 275393 h 419090"/>
              <a:gd name="connsiteX66" fmla="*/ 178300 w 380933"/>
              <a:gd name="connsiteY66" fmla="*/ 266870 h 419090"/>
              <a:gd name="connsiteX67" fmla="*/ 173286 w 380933"/>
              <a:gd name="connsiteY67" fmla="*/ 263085 h 419090"/>
              <a:gd name="connsiteX68" fmla="*/ 171383 w 380933"/>
              <a:gd name="connsiteY68" fmla="*/ 257101 h 419090"/>
              <a:gd name="connsiteX69" fmla="*/ 173286 w 380933"/>
              <a:gd name="connsiteY69" fmla="*/ 251115 h 419090"/>
              <a:gd name="connsiteX70" fmla="*/ 178300 w 380933"/>
              <a:gd name="connsiteY70" fmla="*/ 247330 h 419090"/>
              <a:gd name="connsiteX71" fmla="*/ 204547 w 380933"/>
              <a:gd name="connsiteY71" fmla="*/ 238807 h 419090"/>
              <a:gd name="connsiteX72" fmla="*/ 225428 w 380933"/>
              <a:gd name="connsiteY72" fmla="*/ 225646 h 419090"/>
              <a:gd name="connsiteX73" fmla="*/ 238058 w 380933"/>
              <a:gd name="connsiteY73" fmla="*/ 205230 h 419090"/>
              <a:gd name="connsiteX74" fmla="*/ 238275 w 380933"/>
              <a:gd name="connsiteY74" fmla="*/ 204580 h 419090"/>
              <a:gd name="connsiteX75" fmla="*/ 246806 w 380933"/>
              <a:gd name="connsiteY75" fmla="*/ 178354 h 419090"/>
              <a:gd name="connsiteX76" fmla="*/ 250593 w 380933"/>
              <a:gd name="connsiteY76" fmla="*/ 173344 h 419090"/>
              <a:gd name="connsiteX77" fmla="*/ 256582 w 380933"/>
              <a:gd name="connsiteY77" fmla="*/ 171441 h 419090"/>
              <a:gd name="connsiteX78" fmla="*/ 262572 w 380933"/>
              <a:gd name="connsiteY78" fmla="*/ 173344 h 419090"/>
              <a:gd name="connsiteX79" fmla="*/ 266359 w 380933"/>
              <a:gd name="connsiteY79" fmla="*/ 178354 h 419090"/>
              <a:gd name="connsiteX80" fmla="*/ 274889 w 380933"/>
              <a:gd name="connsiteY80" fmla="*/ 204580 h 419090"/>
              <a:gd name="connsiteX81" fmla="*/ 287965 w 380933"/>
              <a:gd name="connsiteY81" fmla="*/ 225741 h 419090"/>
              <a:gd name="connsiteX82" fmla="*/ 309141 w 380933"/>
              <a:gd name="connsiteY82" fmla="*/ 238807 h 419090"/>
              <a:gd name="connsiteX83" fmla="*/ 335388 w 380933"/>
              <a:gd name="connsiteY83" fmla="*/ 247330 h 419090"/>
              <a:gd name="connsiteX84" fmla="*/ 335914 w 380933"/>
              <a:gd name="connsiteY84" fmla="*/ 247462 h 419090"/>
              <a:gd name="connsiteX85" fmla="*/ 340928 w 380933"/>
              <a:gd name="connsiteY85" fmla="*/ 251247 h 419090"/>
              <a:gd name="connsiteX86" fmla="*/ 342833 w 380933"/>
              <a:gd name="connsiteY86" fmla="*/ 257230 h 419090"/>
              <a:gd name="connsiteX87" fmla="*/ 340928 w 380933"/>
              <a:gd name="connsiteY87" fmla="*/ 263216 h 419090"/>
              <a:gd name="connsiteX88" fmla="*/ 335914 w 380933"/>
              <a:gd name="connsiteY88" fmla="*/ 267001 h 419090"/>
              <a:gd name="connsiteX89" fmla="*/ 309667 w 380933"/>
              <a:gd name="connsiteY89" fmla="*/ 275524 h 419090"/>
              <a:gd name="connsiteX90" fmla="*/ 288491 w 380933"/>
              <a:gd name="connsiteY90" fmla="*/ 288591 h 419090"/>
              <a:gd name="connsiteX91" fmla="*/ 275415 w 380933"/>
              <a:gd name="connsiteY91" fmla="*/ 309751 h 419090"/>
              <a:gd name="connsiteX92" fmla="*/ 266885 w 380933"/>
              <a:gd name="connsiteY92" fmla="*/ 335977 h 419090"/>
              <a:gd name="connsiteX93" fmla="*/ 266633 w 380933"/>
              <a:gd name="connsiteY93" fmla="*/ 336621 h 419090"/>
              <a:gd name="connsiteX94" fmla="*/ 263096 w 380933"/>
              <a:gd name="connsiteY94" fmla="*/ 340988 h 419090"/>
              <a:gd name="connsiteX95" fmla="*/ 257108 w 380933"/>
              <a:gd name="connsiteY95" fmla="*/ 342891 h 419090"/>
              <a:gd name="connsiteX96" fmla="*/ 251119 w 380933"/>
              <a:gd name="connsiteY96" fmla="*/ 340988 h 419090"/>
              <a:gd name="connsiteX97" fmla="*/ 247330 w 380933"/>
              <a:gd name="connsiteY97" fmla="*/ 335977 h 419090"/>
              <a:gd name="connsiteX98" fmla="*/ 238801 w 380933"/>
              <a:gd name="connsiteY98" fmla="*/ 309751 h 419090"/>
              <a:gd name="connsiteX99" fmla="*/ 230213 w 380933"/>
              <a:gd name="connsiteY99" fmla="*/ 293595 h 419090"/>
              <a:gd name="connsiteX100" fmla="*/ 376797 w 380933"/>
              <a:gd name="connsiteY100" fmla="*/ 366002 h 419090"/>
              <a:gd name="connsiteX101" fmla="*/ 362217 w 380933"/>
              <a:gd name="connsiteY101" fmla="*/ 361266 h 419090"/>
              <a:gd name="connsiteX102" fmla="*/ 350451 w 380933"/>
              <a:gd name="connsiteY102" fmla="*/ 354008 h 419090"/>
              <a:gd name="connsiteX103" fmla="*/ 343187 w 380933"/>
              <a:gd name="connsiteY103" fmla="*/ 342252 h 419090"/>
              <a:gd name="connsiteX104" fmla="*/ 338448 w 380933"/>
              <a:gd name="connsiteY104" fmla="*/ 327681 h 419090"/>
              <a:gd name="connsiteX105" fmla="*/ 336343 w 380933"/>
              <a:gd name="connsiteY105" fmla="*/ 324898 h 419090"/>
              <a:gd name="connsiteX106" fmla="*/ 333017 w 380933"/>
              <a:gd name="connsiteY106" fmla="*/ 323841 h 419090"/>
              <a:gd name="connsiteX107" fmla="*/ 329689 w 380933"/>
              <a:gd name="connsiteY107" fmla="*/ 324898 h 419090"/>
              <a:gd name="connsiteX108" fmla="*/ 327584 w 380933"/>
              <a:gd name="connsiteY108" fmla="*/ 327681 h 419090"/>
              <a:gd name="connsiteX109" fmla="*/ 322846 w 380933"/>
              <a:gd name="connsiteY109" fmla="*/ 342252 h 419090"/>
              <a:gd name="connsiteX110" fmla="*/ 315708 w 380933"/>
              <a:gd name="connsiteY110" fmla="*/ 353955 h 419090"/>
              <a:gd name="connsiteX111" fmla="*/ 304108 w 380933"/>
              <a:gd name="connsiteY111" fmla="*/ 361266 h 419090"/>
              <a:gd name="connsiteX112" fmla="*/ 289526 w 380933"/>
              <a:gd name="connsiteY112" fmla="*/ 366002 h 419090"/>
              <a:gd name="connsiteX113" fmla="*/ 286740 w 380933"/>
              <a:gd name="connsiteY113" fmla="*/ 368105 h 419090"/>
              <a:gd name="connsiteX114" fmla="*/ 285683 w 380933"/>
              <a:gd name="connsiteY114" fmla="*/ 371429 h 419090"/>
              <a:gd name="connsiteX115" fmla="*/ 286740 w 380933"/>
              <a:gd name="connsiteY115" fmla="*/ 374754 h 419090"/>
              <a:gd name="connsiteX116" fmla="*/ 289526 w 380933"/>
              <a:gd name="connsiteY116" fmla="*/ 376857 h 419090"/>
              <a:gd name="connsiteX117" fmla="*/ 304108 w 380933"/>
              <a:gd name="connsiteY117" fmla="*/ 381593 h 419090"/>
              <a:gd name="connsiteX118" fmla="*/ 315885 w 380933"/>
              <a:gd name="connsiteY118" fmla="*/ 388883 h 419090"/>
              <a:gd name="connsiteX119" fmla="*/ 323137 w 380933"/>
              <a:gd name="connsiteY119" fmla="*/ 400679 h 419090"/>
              <a:gd name="connsiteX120" fmla="*/ 327875 w 380933"/>
              <a:gd name="connsiteY120" fmla="*/ 415250 h 419090"/>
              <a:gd name="connsiteX121" fmla="*/ 329980 w 380933"/>
              <a:gd name="connsiteY121" fmla="*/ 418033 h 419090"/>
              <a:gd name="connsiteX122" fmla="*/ 333308 w 380933"/>
              <a:gd name="connsiteY122" fmla="*/ 419091 h 419090"/>
              <a:gd name="connsiteX123" fmla="*/ 336634 w 380933"/>
              <a:gd name="connsiteY123" fmla="*/ 418033 h 419090"/>
              <a:gd name="connsiteX124" fmla="*/ 338739 w 380933"/>
              <a:gd name="connsiteY124" fmla="*/ 415250 h 419090"/>
              <a:gd name="connsiteX125" fmla="*/ 343479 w 380933"/>
              <a:gd name="connsiteY125" fmla="*/ 400679 h 419090"/>
              <a:gd name="connsiteX126" fmla="*/ 350743 w 380933"/>
              <a:gd name="connsiteY126" fmla="*/ 388923 h 419090"/>
              <a:gd name="connsiteX127" fmla="*/ 362508 w 380933"/>
              <a:gd name="connsiteY127" fmla="*/ 381665 h 419090"/>
              <a:gd name="connsiteX128" fmla="*/ 377089 w 380933"/>
              <a:gd name="connsiteY128" fmla="*/ 376929 h 419090"/>
              <a:gd name="connsiteX129" fmla="*/ 379874 w 380933"/>
              <a:gd name="connsiteY129" fmla="*/ 374826 h 419090"/>
              <a:gd name="connsiteX130" fmla="*/ 380933 w 380933"/>
              <a:gd name="connsiteY130" fmla="*/ 371502 h 419090"/>
              <a:gd name="connsiteX131" fmla="*/ 379874 w 380933"/>
              <a:gd name="connsiteY131" fmla="*/ 368178 h 419090"/>
              <a:gd name="connsiteX132" fmla="*/ 377089 w 380933"/>
              <a:gd name="connsiteY132" fmla="*/ 366075 h 419090"/>
              <a:gd name="connsiteX133" fmla="*/ 376797 w 380933"/>
              <a:gd name="connsiteY133" fmla="*/ 366002 h 4190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380933" h="419090">
                <a:moveTo>
                  <a:pt x="276158" y="157241"/>
                </a:moveTo>
                <a:cubicBezTo>
                  <a:pt x="276158" y="158094"/>
                  <a:pt x="276133" y="158940"/>
                  <a:pt x="276084" y="159780"/>
                </a:cubicBezTo>
                <a:cubicBezTo>
                  <a:pt x="275286" y="159073"/>
                  <a:pt x="274446" y="158409"/>
                  <a:pt x="273569" y="157789"/>
                </a:cubicBezTo>
                <a:cubicBezTo>
                  <a:pt x="268601" y="154277"/>
                  <a:pt x="262665" y="152391"/>
                  <a:pt x="256582" y="152391"/>
                </a:cubicBezTo>
                <a:cubicBezTo>
                  <a:pt x="253510" y="152391"/>
                  <a:pt x="250475" y="152873"/>
                  <a:pt x="247583" y="153800"/>
                </a:cubicBezTo>
                <a:lnTo>
                  <a:pt x="247583" y="71428"/>
                </a:lnTo>
                <a:cubicBezTo>
                  <a:pt x="247583" y="63537"/>
                  <a:pt x="241186" y="57140"/>
                  <a:pt x="233296" y="57140"/>
                </a:cubicBezTo>
                <a:lnTo>
                  <a:pt x="71370" y="57140"/>
                </a:lnTo>
                <a:cubicBezTo>
                  <a:pt x="63479" y="57140"/>
                  <a:pt x="57082" y="63537"/>
                  <a:pt x="57082" y="71428"/>
                </a:cubicBezTo>
                <a:lnTo>
                  <a:pt x="57082" y="157241"/>
                </a:lnTo>
                <a:cubicBezTo>
                  <a:pt x="57082" y="165131"/>
                  <a:pt x="63479" y="171528"/>
                  <a:pt x="71370" y="171528"/>
                </a:cubicBezTo>
                <a:lnTo>
                  <a:pt x="229017" y="171528"/>
                </a:lnTo>
                <a:lnTo>
                  <a:pt x="228842" y="172012"/>
                </a:lnTo>
                <a:lnTo>
                  <a:pt x="228764" y="172235"/>
                </a:lnTo>
                <a:lnTo>
                  <a:pt x="220185" y="198606"/>
                </a:lnTo>
                <a:lnTo>
                  <a:pt x="220018" y="199109"/>
                </a:lnTo>
                <a:cubicBezTo>
                  <a:pt x="219904" y="199442"/>
                  <a:pt x="219783" y="199774"/>
                  <a:pt x="219658" y="200103"/>
                </a:cubicBezTo>
                <a:lnTo>
                  <a:pt x="71370" y="200103"/>
                </a:lnTo>
                <a:cubicBezTo>
                  <a:pt x="47698" y="200103"/>
                  <a:pt x="28507" y="180912"/>
                  <a:pt x="28507" y="157241"/>
                </a:cubicBezTo>
                <a:lnTo>
                  <a:pt x="28507" y="71428"/>
                </a:lnTo>
                <a:cubicBezTo>
                  <a:pt x="28507" y="47756"/>
                  <a:pt x="47698" y="28565"/>
                  <a:pt x="71370" y="28565"/>
                </a:cubicBezTo>
                <a:lnTo>
                  <a:pt x="138036" y="28556"/>
                </a:lnTo>
                <a:lnTo>
                  <a:pt x="138051" y="14288"/>
                </a:lnTo>
                <a:cubicBezTo>
                  <a:pt x="138051" y="7054"/>
                  <a:pt x="143425" y="1077"/>
                  <a:pt x="150400" y="130"/>
                </a:cubicBezTo>
                <a:lnTo>
                  <a:pt x="152339" y="0"/>
                </a:lnTo>
                <a:cubicBezTo>
                  <a:pt x="159572" y="0"/>
                  <a:pt x="165550" y="5375"/>
                  <a:pt x="166495" y="12349"/>
                </a:cubicBezTo>
                <a:lnTo>
                  <a:pt x="166626" y="14288"/>
                </a:lnTo>
                <a:lnTo>
                  <a:pt x="166611" y="28556"/>
                </a:lnTo>
                <a:lnTo>
                  <a:pt x="233296" y="28565"/>
                </a:lnTo>
                <a:cubicBezTo>
                  <a:pt x="256967" y="28565"/>
                  <a:pt x="276158" y="47756"/>
                  <a:pt x="276158" y="71428"/>
                </a:cubicBezTo>
                <a:lnTo>
                  <a:pt x="276158" y="157241"/>
                </a:lnTo>
                <a:close/>
                <a:moveTo>
                  <a:pt x="172191" y="229286"/>
                </a:moveTo>
                <a:lnTo>
                  <a:pt x="174336" y="228589"/>
                </a:lnTo>
                <a:lnTo>
                  <a:pt x="42863" y="228589"/>
                </a:lnTo>
                <a:cubicBezTo>
                  <a:pt x="19190" y="228589"/>
                  <a:pt x="0" y="247780"/>
                  <a:pt x="0" y="271451"/>
                </a:cubicBezTo>
                <a:lnTo>
                  <a:pt x="0" y="288735"/>
                </a:lnTo>
                <a:cubicBezTo>
                  <a:pt x="0" y="309553"/>
                  <a:pt x="9080" y="329335"/>
                  <a:pt x="24865" y="342906"/>
                </a:cubicBezTo>
                <a:cubicBezTo>
                  <a:pt x="54638" y="368503"/>
                  <a:pt x="97288" y="381012"/>
                  <a:pt x="152333" y="381012"/>
                </a:cubicBezTo>
                <a:cubicBezTo>
                  <a:pt x="191879" y="381012"/>
                  <a:pt x="225041" y="374554"/>
                  <a:pt x="251637" y="361428"/>
                </a:cubicBezTo>
                <a:cubicBezTo>
                  <a:pt x="247515" y="360647"/>
                  <a:pt x="243583" y="358990"/>
                  <a:pt x="240121" y="356542"/>
                </a:cubicBezTo>
                <a:cubicBezTo>
                  <a:pt x="235151" y="353029"/>
                  <a:pt x="231394" y="348061"/>
                  <a:pt x="229368" y="342319"/>
                </a:cubicBezTo>
                <a:lnTo>
                  <a:pt x="229288" y="342096"/>
                </a:lnTo>
                <a:lnTo>
                  <a:pt x="228708" y="340311"/>
                </a:lnTo>
                <a:cubicBezTo>
                  <a:pt x="208037" y="348349"/>
                  <a:pt x="182617" y="352437"/>
                  <a:pt x="152333" y="352437"/>
                </a:cubicBezTo>
                <a:cubicBezTo>
                  <a:pt x="103580" y="352437"/>
                  <a:pt x="67461" y="341843"/>
                  <a:pt x="43494" y="321238"/>
                </a:cubicBezTo>
                <a:cubicBezTo>
                  <a:pt x="34023" y="313095"/>
                  <a:pt x="28575" y="301226"/>
                  <a:pt x="28575" y="288735"/>
                </a:cubicBezTo>
                <a:lnTo>
                  <a:pt x="28575" y="271451"/>
                </a:lnTo>
                <a:cubicBezTo>
                  <a:pt x="28575" y="263561"/>
                  <a:pt x="34972" y="257164"/>
                  <a:pt x="42863" y="257164"/>
                </a:cubicBezTo>
                <a:lnTo>
                  <a:pt x="152333" y="257164"/>
                </a:lnTo>
                <a:lnTo>
                  <a:pt x="152333" y="257101"/>
                </a:lnTo>
                <a:cubicBezTo>
                  <a:pt x="152333" y="251011"/>
                  <a:pt x="154223" y="245075"/>
                  <a:pt x="157741" y="240106"/>
                </a:cubicBezTo>
                <a:cubicBezTo>
                  <a:pt x="161258" y="235140"/>
                  <a:pt x="166230" y="231387"/>
                  <a:pt x="171968" y="229364"/>
                </a:cubicBezTo>
                <a:lnTo>
                  <a:pt x="172191" y="229286"/>
                </a:lnTo>
                <a:close/>
                <a:moveTo>
                  <a:pt x="133255" y="109514"/>
                </a:moveTo>
                <a:cubicBezTo>
                  <a:pt x="133255" y="96371"/>
                  <a:pt x="122600" y="85715"/>
                  <a:pt x="109456" y="85715"/>
                </a:cubicBezTo>
                <a:cubicBezTo>
                  <a:pt x="96313" y="85715"/>
                  <a:pt x="85657" y="96371"/>
                  <a:pt x="85657" y="109514"/>
                </a:cubicBezTo>
                <a:cubicBezTo>
                  <a:pt x="85657" y="122658"/>
                  <a:pt x="96313" y="133313"/>
                  <a:pt x="109456" y="133313"/>
                </a:cubicBezTo>
                <a:cubicBezTo>
                  <a:pt x="122600" y="133313"/>
                  <a:pt x="133255" y="122658"/>
                  <a:pt x="133255" y="109514"/>
                </a:cubicBezTo>
                <a:close/>
                <a:moveTo>
                  <a:pt x="195043" y="85715"/>
                </a:moveTo>
                <a:cubicBezTo>
                  <a:pt x="208188" y="85715"/>
                  <a:pt x="218842" y="96371"/>
                  <a:pt x="218842" y="109514"/>
                </a:cubicBezTo>
                <a:cubicBezTo>
                  <a:pt x="218842" y="122658"/>
                  <a:pt x="208188" y="133313"/>
                  <a:pt x="195043" y="133313"/>
                </a:cubicBezTo>
                <a:cubicBezTo>
                  <a:pt x="181899" y="133313"/>
                  <a:pt x="171244" y="122658"/>
                  <a:pt x="171244" y="109514"/>
                </a:cubicBezTo>
                <a:cubicBezTo>
                  <a:pt x="171244" y="96371"/>
                  <a:pt x="181899" y="85715"/>
                  <a:pt x="195043" y="85715"/>
                </a:cubicBezTo>
                <a:close/>
                <a:moveTo>
                  <a:pt x="230213" y="293595"/>
                </a:moveTo>
                <a:cubicBezTo>
                  <a:pt x="228836" y="291816"/>
                  <a:pt x="227346" y="290118"/>
                  <a:pt x="225748" y="288516"/>
                </a:cubicBezTo>
                <a:cubicBezTo>
                  <a:pt x="219803" y="282552"/>
                  <a:pt x="212543" y="278058"/>
                  <a:pt x="204547" y="275393"/>
                </a:cubicBezTo>
                <a:lnTo>
                  <a:pt x="178300" y="266870"/>
                </a:lnTo>
                <a:cubicBezTo>
                  <a:pt x="176277" y="266157"/>
                  <a:pt x="174526" y="264833"/>
                  <a:pt x="173286" y="263085"/>
                </a:cubicBezTo>
                <a:cubicBezTo>
                  <a:pt x="172048" y="261334"/>
                  <a:pt x="171383" y="259244"/>
                  <a:pt x="171383" y="257101"/>
                </a:cubicBezTo>
                <a:cubicBezTo>
                  <a:pt x="171383" y="254956"/>
                  <a:pt x="172048" y="252866"/>
                  <a:pt x="173286" y="251115"/>
                </a:cubicBezTo>
                <a:cubicBezTo>
                  <a:pt x="174526" y="249367"/>
                  <a:pt x="176277" y="248045"/>
                  <a:pt x="178300" y="247330"/>
                </a:cubicBezTo>
                <a:lnTo>
                  <a:pt x="204547" y="238807"/>
                </a:lnTo>
                <a:cubicBezTo>
                  <a:pt x="212430" y="236087"/>
                  <a:pt x="219576" y="231583"/>
                  <a:pt x="225428" y="225646"/>
                </a:cubicBezTo>
                <a:cubicBezTo>
                  <a:pt x="231118" y="219870"/>
                  <a:pt x="235433" y="212892"/>
                  <a:pt x="238058" y="205230"/>
                </a:cubicBezTo>
                <a:lnTo>
                  <a:pt x="238275" y="204580"/>
                </a:lnTo>
                <a:lnTo>
                  <a:pt x="246806" y="178354"/>
                </a:lnTo>
                <a:cubicBezTo>
                  <a:pt x="247518" y="176333"/>
                  <a:pt x="248842" y="174582"/>
                  <a:pt x="250593" y="173344"/>
                </a:cubicBezTo>
                <a:cubicBezTo>
                  <a:pt x="252346" y="172106"/>
                  <a:pt x="254437" y="171441"/>
                  <a:pt x="256582" y="171441"/>
                </a:cubicBezTo>
                <a:cubicBezTo>
                  <a:pt x="258727" y="171441"/>
                  <a:pt x="260821" y="172106"/>
                  <a:pt x="262572" y="173344"/>
                </a:cubicBezTo>
                <a:cubicBezTo>
                  <a:pt x="264322" y="174582"/>
                  <a:pt x="265646" y="176333"/>
                  <a:pt x="266359" y="178354"/>
                </a:cubicBezTo>
                <a:lnTo>
                  <a:pt x="274889" y="204580"/>
                </a:lnTo>
                <a:cubicBezTo>
                  <a:pt x="277543" y="212554"/>
                  <a:pt x="282020" y="219799"/>
                  <a:pt x="287965" y="225741"/>
                </a:cubicBezTo>
                <a:cubicBezTo>
                  <a:pt x="293911" y="231682"/>
                  <a:pt x="301163" y="236155"/>
                  <a:pt x="309141" y="238807"/>
                </a:cubicBezTo>
                <a:lnTo>
                  <a:pt x="335388" y="247330"/>
                </a:lnTo>
                <a:lnTo>
                  <a:pt x="335914" y="247462"/>
                </a:lnTo>
                <a:cubicBezTo>
                  <a:pt x="337937" y="248174"/>
                  <a:pt x="339688" y="249498"/>
                  <a:pt x="340928" y="251247"/>
                </a:cubicBezTo>
                <a:cubicBezTo>
                  <a:pt x="342166" y="252998"/>
                  <a:pt x="342833" y="255087"/>
                  <a:pt x="342833" y="257230"/>
                </a:cubicBezTo>
                <a:cubicBezTo>
                  <a:pt x="342833" y="259375"/>
                  <a:pt x="342166" y="261465"/>
                  <a:pt x="340928" y="263216"/>
                </a:cubicBezTo>
                <a:cubicBezTo>
                  <a:pt x="339688" y="264965"/>
                  <a:pt x="337937" y="266287"/>
                  <a:pt x="335914" y="267001"/>
                </a:cubicBezTo>
                <a:lnTo>
                  <a:pt x="309667" y="275524"/>
                </a:lnTo>
                <a:cubicBezTo>
                  <a:pt x="301687" y="278176"/>
                  <a:pt x="294437" y="282649"/>
                  <a:pt x="288491" y="288591"/>
                </a:cubicBezTo>
                <a:cubicBezTo>
                  <a:pt x="282544" y="294532"/>
                  <a:pt x="278067" y="301777"/>
                  <a:pt x="275415" y="309751"/>
                </a:cubicBezTo>
                <a:lnTo>
                  <a:pt x="266885" y="335977"/>
                </a:lnTo>
                <a:cubicBezTo>
                  <a:pt x="266808" y="336197"/>
                  <a:pt x="266723" y="336410"/>
                  <a:pt x="266633" y="336621"/>
                </a:cubicBezTo>
                <a:cubicBezTo>
                  <a:pt x="265881" y="338370"/>
                  <a:pt x="264658" y="339883"/>
                  <a:pt x="263096" y="340988"/>
                </a:cubicBezTo>
                <a:cubicBezTo>
                  <a:pt x="261345" y="342226"/>
                  <a:pt x="259253" y="342891"/>
                  <a:pt x="257108" y="342891"/>
                </a:cubicBezTo>
                <a:cubicBezTo>
                  <a:pt x="254963" y="342891"/>
                  <a:pt x="252870" y="342226"/>
                  <a:pt x="251119" y="340988"/>
                </a:cubicBezTo>
                <a:cubicBezTo>
                  <a:pt x="249368" y="339749"/>
                  <a:pt x="248044" y="337999"/>
                  <a:pt x="247330" y="335977"/>
                </a:cubicBezTo>
                <a:lnTo>
                  <a:pt x="238801" y="309751"/>
                </a:lnTo>
                <a:cubicBezTo>
                  <a:pt x="236873" y="303901"/>
                  <a:pt x="233964" y="298439"/>
                  <a:pt x="230213" y="293595"/>
                </a:cubicBezTo>
                <a:close/>
                <a:moveTo>
                  <a:pt x="376797" y="366002"/>
                </a:moveTo>
                <a:lnTo>
                  <a:pt x="362217" y="361266"/>
                </a:lnTo>
                <a:cubicBezTo>
                  <a:pt x="357782" y="359794"/>
                  <a:pt x="353755" y="357308"/>
                  <a:pt x="350451" y="354008"/>
                </a:cubicBezTo>
                <a:cubicBezTo>
                  <a:pt x="347148" y="350707"/>
                  <a:pt x="344660" y="346682"/>
                  <a:pt x="343187" y="342252"/>
                </a:cubicBezTo>
                <a:lnTo>
                  <a:pt x="338448" y="327681"/>
                </a:lnTo>
                <a:cubicBezTo>
                  <a:pt x="338052" y="326559"/>
                  <a:pt x="337316" y="325586"/>
                  <a:pt x="336343" y="324898"/>
                </a:cubicBezTo>
                <a:cubicBezTo>
                  <a:pt x="335369" y="324210"/>
                  <a:pt x="334207" y="323841"/>
                  <a:pt x="333017" y="323841"/>
                </a:cubicBezTo>
                <a:cubicBezTo>
                  <a:pt x="331824" y="323841"/>
                  <a:pt x="330662" y="324210"/>
                  <a:pt x="329689" y="324898"/>
                </a:cubicBezTo>
                <a:cubicBezTo>
                  <a:pt x="328715" y="325586"/>
                  <a:pt x="327980" y="326559"/>
                  <a:pt x="327584" y="327681"/>
                </a:cubicBezTo>
                <a:lnTo>
                  <a:pt x="322846" y="342252"/>
                </a:lnTo>
                <a:cubicBezTo>
                  <a:pt x="321400" y="346651"/>
                  <a:pt x="318958" y="350655"/>
                  <a:pt x="315708" y="353955"/>
                </a:cubicBezTo>
                <a:cubicBezTo>
                  <a:pt x="312456" y="357252"/>
                  <a:pt x="308486" y="359756"/>
                  <a:pt x="304108" y="361266"/>
                </a:cubicBezTo>
                <a:lnTo>
                  <a:pt x="289526" y="366002"/>
                </a:lnTo>
                <a:cubicBezTo>
                  <a:pt x="288402" y="366398"/>
                  <a:pt x="287428" y="367132"/>
                  <a:pt x="286740" y="368105"/>
                </a:cubicBezTo>
                <a:cubicBezTo>
                  <a:pt x="286053" y="369077"/>
                  <a:pt x="285683" y="370239"/>
                  <a:pt x="285683" y="371429"/>
                </a:cubicBezTo>
                <a:cubicBezTo>
                  <a:pt x="285683" y="372620"/>
                  <a:pt x="286053" y="373782"/>
                  <a:pt x="286740" y="374754"/>
                </a:cubicBezTo>
                <a:cubicBezTo>
                  <a:pt x="287428" y="375725"/>
                  <a:pt x="288402" y="376461"/>
                  <a:pt x="289526" y="376857"/>
                </a:cubicBezTo>
                <a:lnTo>
                  <a:pt x="304108" y="381593"/>
                </a:lnTo>
                <a:cubicBezTo>
                  <a:pt x="308549" y="383073"/>
                  <a:pt x="312582" y="385568"/>
                  <a:pt x="315885" y="388883"/>
                </a:cubicBezTo>
                <a:cubicBezTo>
                  <a:pt x="319190" y="392196"/>
                  <a:pt x="321672" y="396236"/>
                  <a:pt x="323137" y="400679"/>
                </a:cubicBezTo>
                <a:lnTo>
                  <a:pt x="327875" y="415250"/>
                </a:lnTo>
                <a:cubicBezTo>
                  <a:pt x="328273" y="416372"/>
                  <a:pt x="329009" y="417346"/>
                  <a:pt x="329980" y="418033"/>
                </a:cubicBezTo>
                <a:cubicBezTo>
                  <a:pt x="330954" y="418721"/>
                  <a:pt x="332116" y="419091"/>
                  <a:pt x="333308" y="419091"/>
                </a:cubicBezTo>
                <a:cubicBezTo>
                  <a:pt x="334499" y="419091"/>
                  <a:pt x="335661" y="418721"/>
                  <a:pt x="336634" y="418033"/>
                </a:cubicBezTo>
                <a:cubicBezTo>
                  <a:pt x="337608" y="417346"/>
                  <a:pt x="338343" y="416372"/>
                  <a:pt x="338739" y="415250"/>
                </a:cubicBezTo>
                <a:lnTo>
                  <a:pt x="343479" y="400679"/>
                </a:lnTo>
                <a:cubicBezTo>
                  <a:pt x="344952" y="396250"/>
                  <a:pt x="347439" y="392224"/>
                  <a:pt x="350743" y="388923"/>
                </a:cubicBezTo>
                <a:cubicBezTo>
                  <a:pt x="354046" y="385624"/>
                  <a:pt x="358075" y="383138"/>
                  <a:pt x="362508" y="381665"/>
                </a:cubicBezTo>
                <a:lnTo>
                  <a:pt x="377089" y="376929"/>
                </a:lnTo>
                <a:cubicBezTo>
                  <a:pt x="378213" y="376533"/>
                  <a:pt x="379186" y="375800"/>
                  <a:pt x="379874" y="374826"/>
                </a:cubicBezTo>
                <a:cubicBezTo>
                  <a:pt x="380564" y="373855"/>
                  <a:pt x="380933" y="372692"/>
                  <a:pt x="380933" y="371502"/>
                </a:cubicBezTo>
                <a:cubicBezTo>
                  <a:pt x="380933" y="370311"/>
                  <a:pt x="380564" y="369149"/>
                  <a:pt x="379874" y="368178"/>
                </a:cubicBezTo>
                <a:cubicBezTo>
                  <a:pt x="379186" y="367206"/>
                  <a:pt x="378213" y="366471"/>
                  <a:pt x="377089" y="366075"/>
                </a:cubicBezTo>
                <a:lnTo>
                  <a:pt x="376797" y="366002"/>
                </a:lnTo>
                <a:close/>
              </a:path>
            </a:pathLst>
          </a:custGeom>
          <a:solidFill>
            <a:schemeClr val="accent4"/>
          </a:solidFill>
          <a:ln w="19050" cap="flat">
            <a:noFill/>
            <a:prstDash val="solid"/>
            <a:miter/>
          </a:ln>
        </p:spPr>
        <p:txBody>
          <a:bodyPr rtlCol="0" anchor="ctr"/>
          <a:lstStyle/>
          <a:p>
            <a:endParaRPr lang="en-US">
              <a:solidFill>
                <a:schemeClr val="accent4"/>
              </a:solidFill>
            </a:endParaRPr>
          </a:p>
        </p:txBody>
      </p:sp>
      <p:sp>
        <p:nvSpPr>
          <p:cNvPr id="7" name="Graphic 3">
            <a:extLst>
              <a:ext uri="{FF2B5EF4-FFF2-40B4-BE49-F238E27FC236}">
                <a16:creationId xmlns:a16="http://schemas.microsoft.com/office/drawing/2014/main" id="{740ED95E-8B83-B161-3969-230314324BCC}"/>
              </a:ext>
              <a:ext uri="{C183D7F6-B498-43B3-948B-1728B52AA6E4}">
                <adec:decorative xmlns:adec="http://schemas.microsoft.com/office/drawing/2017/decorative" val="1"/>
              </a:ext>
            </a:extLst>
          </p:cNvPr>
          <p:cNvSpPr/>
          <p:nvPr/>
        </p:nvSpPr>
        <p:spPr>
          <a:xfrm>
            <a:off x="6114632" y="3037361"/>
            <a:ext cx="454932" cy="505480"/>
          </a:xfrm>
          <a:custGeom>
            <a:avLst/>
            <a:gdLst>
              <a:gd name="connsiteX0" fmla="*/ 262067 w 342900"/>
              <a:gd name="connsiteY0" fmla="*/ 139120 h 381000"/>
              <a:gd name="connsiteX1" fmla="*/ 262945 w 342900"/>
              <a:gd name="connsiteY1" fmla="*/ 118933 h 381000"/>
              <a:gd name="connsiteX2" fmla="*/ 242758 w 342900"/>
              <a:gd name="connsiteY2" fmla="*/ 118056 h 381000"/>
              <a:gd name="connsiteX3" fmla="*/ 138543 w 342900"/>
              <a:gd name="connsiteY3" fmla="*/ 213587 h 381000"/>
              <a:gd name="connsiteX4" fmla="*/ 100590 w 342900"/>
              <a:gd name="connsiteY4" fmla="*/ 175635 h 381000"/>
              <a:gd name="connsiteX5" fmla="*/ 80385 w 342900"/>
              <a:gd name="connsiteY5" fmla="*/ 175635 h 381000"/>
              <a:gd name="connsiteX6" fmla="*/ 80385 w 342900"/>
              <a:gd name="connsiteY6" fmla="*/ 195840 h 381000"/>
              <a:gd name="connsiteX7" fmla="*/ 128010 w 342900"/>
              <a:gd name="connsiteY7" fmla="*/ 243465 h 381000"/>
              <a:gd name="connsiteX8" fmla="*/ 147767 w 342900"/>
              <a:gd name="connsiteY8" fmla="*/ 243895 h 381000"/>
              <a:gd name="connsiteX9" fmla="*/ 262067 w 342900"/>
              <a:gd name="connsiteY9" fmla="*/ 139120 h 381000"/>
              <a:gd name="connsiteX10" fmla="*/ 328613 w 342900"/>
              <a:gd name="connsiteY10" fmla="*/ 57150 h 381000"/>
              <a:gd name="connsiteX11" fmla="*/ 180023 w 342900"/>
              <a:gd name="connsiteY11" fmla="*/ 2858 h 381000"/>
              <a:gd name="connsiteX12" fmla="*/ 162878 w 342900"/>
              <a:gd name="connsiteY12" fmla="*/ 2858 h 381000"/>
              <a:gd name="connsiteX13" fmla="*/ 14288 w 342900"/>
              <a:gd name="connsiteY13" fmla="*/ 57150 h 381000"/>
              <a:gd name="connsiteX14" fmla="*/ 0 w 342900"/>
              <a:gd name="connsiteY14" fmla="*/ 71438 h 381000"/>
              <a:gd name="connsiteX15" fmla="*/ 0 w 342900"/>
              <a:gd name="connsiteY15" fmla="*/ 171450 h 381000"/>
              <a:gd name="connsiteX16" fmla="*/ 166213 w 342900"/>
              <a:gd name="connsiteY16" fmla="*/ 380006 h 381000"/>
              <a:gd name="connsiteX17" fmla="*/ 176687 w 342900"/>
              <a:gd name="connsiteY17" fmla="*/ 380006 h 381000"/>
              <a:gd name="connsiteX18" fmla="*/ 342900 w 342900"/>
              <a:gd name="connsiteY18" fmla="*/ 171450 h 381000"/>
              <a:gd name="connsiteX19" fmla="*/ 342900 w 342900"/>
              <a:gd name="connsiteY19" fmla="*/ 71438 h 381000"/>
              <a:gd name="connsiteX20" fmla="*/ 328613 w 342900"/>
              <a:gd name="connsiteY20" fmla="*/ 57150 h 381000"/>
              <a:gd name="connsiteX21" fmla="*/ 28575 w 342900"/>
              <a:gd name="connsiteY21" fmla="*/ 85305 h 381000"/>
              <a:gd name="connsiteX22" fmla="*/ 171450 w 342900"/>
              <a:gd name="connsiteY22" fmla="*/ 31962 h 381000"/>
              <a:gd name="connsiteX23" fmla="*/ 314325 w 342900"/>
              <a:gd name="connsiteY23" fmla="*/ 85305 h 381000"/>
              <a:gd name="connsiteX24" fmla="*/ 314325 w 342900"/>
              <a:gd name="connsiteY24" fmla="*/ 171450 h 381000"/>
              <a:gd name="connsiteX25" fmla="*/ 171450 w 342900"/>
              <a:gd name="connsiteY25" fmla="*/ 351318 h 381000"/>
              <a:gd name="connsiteX26" fmla="*/ 28575 w 342900"/>
              <a:gd name="connsiteY26" fmla="*/ 171450 h 381000"/>
              <a:gd name="connsiteX27" fmla="*/ 28575 w 342900"/>
              <a:gd name="connsiteY27" fmla="*/ 85305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42900" h="381000">
                <a:moveTo>
                  <a:pt x="262067" y="139120"/>
                </a:moveTo>
                <a:cubicBezTo>
                  <a:pt x="267883" y="133788"/>
                  <a:pt x="268277" y="124750"/>
                  <a:pt x="262945" y="118933"/>
                </a:cubicBezTo>
                <a:cubicBezTo>
                  <a:pt x="257613" y="113116"/>
                  <a:pt x="248574" y="112724"/>
                  <a:pt x="242758" y="118056"/>
                </a:cubicBezTo>
                <a:lnTo>
                  <a:pt x="138543" y="213587"/>
                </a:lnTo>
                <a:lnTo>
                  <a:pt x="100590" y="175635"/>
                </a:lnTo>
                <a:cubicBezTo>
                  <a:pt x="95011" y="170056"/>
                  <a:pt x="85964" y="170056"/>
                  <a:pt x="80385" y="175635"/>
                </a:cubicBezTo>
                <a:cubicBezTo>
                  <a:pt x="74805" y="181215"/>
                  <a:pt x="74805" y="190260"/>
                  <a:pt x="80385" y="195840"/>
                </a:cubicBezTo>
                <a:lnTo>
                  <a:pt x="128010" y="243465"/>
                </a:lnTo>
                <a:cubicBezTo>
                  <a:pt x="133419" y="248875"/>
                  <a:pt x="142128" y="249064"/>
                  <a:pt x="147767" y="243895"/>
                </a:cubicBezTo>
                <a:lnTo>
                  <a:pt x="262067" y="139120"/>
                </a:lnTo>
                <a:close/>
                <a:moveTo>
                  <a:pt x="328613" y="57150"/>
                </a:moveTo>
                <a:cubicBezTo>
                  <a:pt x="277875" y="57150"/>
                  <a:pt x="228448" y="39177"/>
                  <a:pt x="180023" y="2858"/>
                </a:cubicBezTo>
                <a:cubicBezTo>
                  <a:pt x="174942" y="-953"/>
                  <a:pt x="167958" y="-953"/>
                  <a:pt x="162878" y="2858"/>
                </a:cubicBezTo>
                <a:cubicBezTo>
                  <a:pt x="114452" y="39177"/>
                  <a:pt x="65025" y="57150"/>
                  <a:pt x="14288" y="57150"/>
                </a:cubicBezTo>
                <a:cubicBezTo>
                  <a:pt x="6397" y="57150"/>
                  <a:pt x="0" y="63547"/>
                  <a:pt x="0" y="71438"/>
                </a:cubicBezTo>
                <a:lnTo>
                  <a:pt x="0" y="171450"/>
                </a:lnTo>
                <a:cubicBezTo>
                  <a:pt x="0" y="266723"/>
                  <a:pt x="56342" y="336722"/>
                  <a:pt x="166213" y="380006"/>
                </a:cubicBezTo>
                <a:cubicBezTo>
                  <a:pt x="169579" y="381331"/>
                  <a:pt x="173321" y="381331"/>
                  <a:pt x="176687" y="380006"/>
                </a:cubicBezTo>
                <a:cubicBezTo>
                  <a:pt x="286558" y="336722"/>
                  <a:pt x="342900" y="266723"/>
                  <a:pt x="342900" y="171450"/>
                </a:cubicBezTo>
                <a:lnTo>
                  <a:pt x="342900" y="71438"/>
                </a:lnTo>
                <a:cubicBezTo>
                  <a:pt x="342900" y="63547"/>
                  <a:pt x="336503" y="57150"/>
                  <a:pt x="328613" y="57150"/>
                </a:cubicBezTo>
                <a:close/>
                <a:moveTo>
                  <a:pt x="28575" y="85305"/>
                </a:moveTo>
                <a:cubicBezTo>
                  <a:pt x="77674" y="82407"/>
                  <a:pt x="125365" y="64547"/>
                  <a:pt x="171450" y="31962"/>
                </a:cubicBezTo>
                <a:cubicBezTo>
                  <a:pt x="217536" y="64547"/>
                  <a:pt x="265227" y="82407"/>
                  <a:pt x="314325" y="85305"/>
                </a:cubicBezTo>
                <a:lnTo>
                  <a:pt x="314325" y="171450"/>
                </a:lnTo>
                <a:cubicBezTo>
                  <a:pt x="314325" y="252519"/>
                  <a:pt x="267588" y="312018"/>
                  <a:pt x="171450" y="351318"/>
                </a:cubicBezTo>
                <a:cubicBezTo>
                  <a:pt x="75312" y="312018"/>
                  <a:pt x="28575" y="252519"/>
                  <a:pt x="28575" y="171450"/>
                </a:cubicBezTo>
                <a:lnTo>
                  <a:pt x="28575" y="85305"/>
                </a:lnTo>
                <a:close/>
              </a:path>
            </a:pathLst>
          </a:custGeom>
          <a:solidFill>
            <a:schemeClr val="accent1"/>
          </a:solidFill>
          <a:ln w="19050" cap="flat">
            <a:noFill/>
            <a:prstDash val="solid"/>
            <a:miter/>
          </a:ln>
        </p:spPr>
        <p:txBody>
          <a:bodyPr rtlCol="0" anchor="ctr"/>
          <a:lstStyle/>
          <a:p>
            <a:endParaRPr lang="en-US">
              <a:solidFill>
                <a:schemeClr val="accent1"/>
              </a:solidFill>
            </a:endParaRPr>
          </a:p>
        </p:txBody>
      </p:sp>
      <p:sp>
        <p:nvSpPr>
          <p:cNvPr id="6" name="Graphic 4">
            <a:extLst>
              <a:ext uri="{FF2B5EF4-FFF2-40B4-BE49-F238E27FC236}">
                <a16:creationId xmlns:a16="http://schemas.microsoft.com/office/drawing/2014/main" id="{7A35C5B6-F21B-8BAD-965E-FEEDB097F702}"/>
              </a:ext>
              <a:ext uri="{C183D7F6-B498-43B3-948B-1728B52AA6E4}">
                <adec:decorative xmlns:adec="http://schemas.microsoft.com/office/drawing/2017/decorative" val="1"/>
              </a:ext>
            </a:extLst>
          </p:cNvPr>
          <p:cNvSpPr/>
          <p:nvPr/>
        </p:nvSpPr>
        <p:spPr>
          <a:xfrm>
            <a:off x="5019870" y="1042132"/>
            <a:ext cx="505480" cy="480206"/>
          </a:xfrm>
          <a:custGeom>
            <a:avLst/>
            <a:gdLst>
              <a:gd name="connsiteX0" fmla="*/ 190500 w 381000"/>
              <a:gd name="connsiteY0" fmla="*/ 28575 h 361950"/>
              <a:gd name="connsiteX1" fmla="*/ 104871 w 381000"/>
              <a:gd name="connsiteY1" fmla="*/ 110207 h 361950"/>
              <a:gd name="connsiteX2" fmla="*/ 90599 w 381000"/>
              <a:gd name="connsiteY2" fmla="*/ 123825 h 361950"/>
              <a:gd name="connsiteX3" fmla="*/ 85725 w 381000"/>
              <a:gd name="connsiteY3" fmla="*/ 123825 h 361950"/>
              <a:gd name="connsiteX4" fmla="*/ 28575 w 381000"/>
              <a:gd name="connsiteY4" fmla="*/ 180975 h 361950"/>
              <a:gd name="connsiteX5" fmla="*/ 85725 w 381000"/>
              <a:gd name="connsiteY5" fmla="*/ 238125 h 361950"/>
              <a:gd name="connsiteX6" fmla="*/ 153855 w 381000"/>
              <a:gd name="connsiteY6" fmla="*/ 238125 h 361950"/>
              <a:gd name="connsiteX7" fmla="*/ 152400 w 381000"/>
              <a:gd name="connsiteY7" fmla="*/ 257175 h 361950"/>
              <a:gd name="connsiteX8" fmla="*/ 152760 w 381000"/>
              <a:gd name="connsiteY8" fmla="*/ 266700 h 361950"/>
              <a:gd name="connsiteX9" fmla="*/ 85725 w 381000"/>
              <a:gd name="connsiteY9" fmla="*/ 266700 h 361950"/>
              <a:gd name="connsiteX10" fmla="*/ 0 w 381000"/>
              <a:gd name="connsiteY10" fmla="*/ 180975 h 361950"/>
              <a:gd name="connsiteX11" fmla="*/ 77720 w 381000"/>
              <a:gd name="connsiteY11" fmla="*/ 95619 h 361950"/>
              <a:gd name="connsiteX12" fmla="*/ 190500 w 381000"/>
              <a:gd name="connsiteY12" fmla="*/ 0 h 361950"/>
              <a:gd name="connsiteX13" fmla="*/ 303280 w 381000"/>
              <a:gd name="connsiteY13" fmla="*/ 95619 h 361950"/>
              <a:gd name="connsiteX14" fmla="*/ 381000 w 381000"/>
              <a:gd name="connsiteY14" fmla="*/ 180975 h 361950"/>
              <a:gd name="connsiteX15" fmla="*/ 380493 w 381000"/>
              <a:gd name="connsiteY15" fmla="*/ 190357 h 361950"/>
              <a:gd name="connsiteX16" fmla="*/ 346194 w 381000"/>
              <a:gd name="connsiteY16" fmla="*/ 155000 h 361950"/>
              <a:gd name="connsiteX17" fmla="*/ 295275 w 381000"/>
              <a:gd name="connsiteY17" fmla="*/ 123825 h 361950"/>
              <a:gd name="connsiteX18" fmla="*/ 290402 w 381000"/>
              <a:gd name="connsiteY18" fmla="*/ 123825 h 361950"/>
              <a:gd name="connsiteX19" fmla="*/ 276130 w 381000"/>
              <a:gd name="connsiteY19" fmla="*/ 110207 h 361950"/>
              <a:gd name="connsiteX20" fmla="*/ 190500 w 381000"/>
              <a:gd name="connsiteY20" fmla="*/ 28575 h 361950"/>
              <a:gd name="connsiteX21" fmla="*/ 381000 w 381000"/>
              <a:gd name="connsiteY21" fmla="*/ 257175 h 361950"/>
              <a:gd name="connsiteX22" fmla="*/ 276225 w 381000"/>
              <a:gd name="connsiteY22" fmla="*/ 361950 h 361950"/>
              <a:gd name="connsiteX23" fmla="*/ 171450 w 381000"/>
              <a:gd name="connsiteY23" fmla="*/ 257175 h 361950"/>
              <a:gd name="connsiteX24" fmla="*/ 276225 w 381000"/>
              <a:gd name="connsiteY24" fmla="*/ 152400 h 361950"/>
              <a:gd name="connsiteX25" fmla="*/ 381000 w 381000"/>
              <a:gd name="connsiteY25" fmla="*/ 257175 h 361950"/>
              <a:gd name="connsiteX26" fmla="*/ 340111 w 381000"/>
              <a:gd name="connsiteY26" fmla="*/ 212339 h 361950"/>
              <a:gd name="connsiteX27" fmla="*/ 326639 w 381000"/>
              <a:gd name="connsiteY27" fmla="*/ 212339 h 361950"/>
              <a:gd name="connsiteX28" fmla="*/ 257175 w 381000"/>
              <a:gd name="connsiteY28" fmla="*/ 281805 h 361950"/>
              <a:gd name="connsiteX29" fmla="*/ 225811 w 381000"/>
              <a:gd name="connsiteY29" fmla="*/ 250439 h 361950"/>
              <a:gd name="connsiteX30" fmla="*/ 212339 w 381000"/>
              <a:gd name="connsiteY30" fmla="*/ 250439 h 361950"/>
              <a:gd name="connsiteX31" fmla="*/ 212339 w 381000"/>
              <a:gd name="connsiteY31" fmla="*/ 263911 h 361950"/>
              <a:gd name="connsiteX32" fmla="*/ 250439 w 381000"/>
              <a:gd name="connsiteY32" fmla="*/ 302011 h 361950"/>
              <a:gd name="connsiteX33" fmla="*/ 263911 w 381000"/>
              <a:gd name="connsiteY33" fmla="*/ 302011 h 361950"/>
              <a:gd name="connsiteX34" fmla="*/ 340111 w 381000"/>
              <a:gd name="connsiteY34" fmla="*/ 225811 h 361950"/>
              <a:gd name="connsiteX35" fmla="*/ 340111 w 381000"/>
              <a:gd name="connsiteY35" fmla="*/ 212339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1000" h="361950">
                <a:moveTo>
                  <a:pt x="190500" y="28575"/>
                </a:moveTo>
                <a:cubicBezTo>
                  <a:pt x="144528" y="28575"/>
                  <a:pt x="107001" y="64769"/>
                  <a:pt x="104871" y="110207"/>
                </a:cubicBezTo>
                <a:cubicBezTo>
                  <a:pt x="104513" y="117829"/>
                  <a:pt x="98230" y="123825"/>
                  <a:pt x="90599" y="123825"/>
                </a:cubicBezTo>
                <a:lnTo>
                  <a:pt x="85725" y="123825"/>
                </a:lnTo>
                <a:cubicBezTo>
                  <a:pt x="54162" y="123825"/>
                  <a:pt x="28575" y="149411"/>
                  <a:pt x="28575" y="180975"/>
                </a:cubicBezTo>
                <a:cubicBezTo>
                  <a:pt x="28575" y="212539"/>
                  <a:pt x="54162" y="238125"/>
                  <a:pt x="85725" y="238125"/>
                </a:cubicBezTo>
                <a:lnTo>
                  <a:pt x="153855" y="238125"/>
                </a:lnTo>
                <a:cubicBezTo>
                  <a:pt x="152897" y="244335"/>
                  <a:pt x="152400" y="250696"/>
                  <a:pt x="152400" y="257175"/>
                </a:cubicBezTo>
                <a:cubicBezTo>
                  <a:pt x="152400" y="260379"/>
                  <a:pt x="152522" y="263557"/>
                  <a:pt x="152760" y="266700"/>
                </a:cubicBezTo>
                <a:lnTo>
                  <a:pt x="85725" y="266700"/>
                </a:lnTo>
                <a:cubicBezTo>
                  <a:pt x="38380" y="266700"/>
                  <a:pt x="0" y="228320"/>
                  <a:pt x="0" y="180975"/>
                </a:cubicBezTo>
                <a:cubicBezTo>
                  <a:pt x="0" y="136329"/>
                  <a:pt x="34129" y="99655"/>
                  <a:pt x="77720" y="95619"/>
                </a:cubicBezTo>
                <a:cubicBezTo>
                  <a:pt x="86641" y="41374"/>
                  <a:pt x="133735" y="0"/>
                  <a:pt x="190500" y="0"/>
                </a:cubicBezTo>
                <a:cubicBezTo>
                  <a:pt x="247265" y="0"/>
                  <a:pt x="294359" y="41375"/>
                  <a:pt x="303280" y="95619"/>
                </a:cubicBezTo>
                <a:cubicBezTo>
                  <a:pt x="346872" y="99655"/>
                  <a:pt x="381000" y="136329"/>
                  <a:pt x="381000" y="180975"/>
                </a:cubicBezTo>
                <a:cubicBezTo>
                  <a:pt x="381000" y="184145"/>
                  <a:pt x="380829" y="187275"/>
                  <a:pt x="380493" y="190357"/>
                </a:cubicBezTo>
                <a:cubicBezTo>
                  <a:pt x="371534" y="176405"/>
                  <a:pt x="359851" y="164369"/>
                  <a:pt x="346194" y="155000"/>
                </a:cubicBezTo>
                <a:cubicBezTo>
                  <a:pt x="336735" y="136493"/>
                  <a:pt x="317485" y="123825"/>
                  <a:pt x="295275" y="123825"/>
                </a:cubicBezTo>
                <a:lnTo>
                  <a:pt x="290402" y="123825"/>
                </a:lnTo>
                <a:cubicBezTo>
                  <a:pt x="282771" y="123825"/>
                  <a:pt x="276486" y="117829"/>
                  <a:pt x="276130" y="110207"/>
                </a:cubicBezTo>
                <a:cubicBezTo>
                  <a:pt x="274000" y="64769"/>
                  <a:pt x="236471" y="28575"/>
                  <a:pt x="190500" y="28575"/>
                </a:cubicBezTo>
                <a:close/>
                <a:moveTo>
                  <a:pt x="381000" y="257175"/>
                </a:moveTo>
                <a:cubicBezTo>
                  <a:pt x="381000" y="315041"/>
                  <a:pt x="334091" y="361950"/>
                  <a:pt x="276225" y="361950"/>
                </a:cubicBezTo>
                <a:cubicBezTo>
                  <a:pt x="218359" y="361950"/>
                  <a:pt x="171450" y="315041"/>
                  <a:pt x="171450" y="257175"/>
                </a:cubicBezTo>
                <a:cubicBezTo>
                  <a:pt x="171450" y="199309"/>
                  <a:pt x="218359" y="152400"/>
                  <a:pt x="276225" y="152400"/>
                </a:cubicBezTo>
                <a:cubicBezTo>
                  <a:pt x="334091" y="152400"/>
                  <a:pt x="381000" y="199309"/>
                  <a:pt x="381000" y="257175"/>
                </a:cubicBezTo>
                <a:close/>
                <a:moveTo>
                  <a:pt x="340111" y="212339"/>
                </a:moveTo>
                <a:cubicBezTo>
                  <a:pt x="336391" y="208620"/>
                  <a:pt x="330359" y="208620"/>
                  <a:pt x="326639" y="212339"/>
                </a:cubicBezTo>
                <a:lnTo>
                  <a:pt x="257175" y="281805"/>
                </a:lnTo>
                <a:lnTo>
                  <a:pt x="225811" y="250439"/>
                </a:lnTo>
                <a:cubicBezTo>
                  <a:pt x="222091" y="246720"/>
                  <a:pt x="216059" y="246720"/>
                  <a:pt x="212339" y="250439"/>
                </a:cubicBezTo>
                <a:cubicBezTo>
                  <a:pt x="208620" y="254159"/>
                  <a:pt x="208620" y="260191"/>
                  <a:pt x="212339" y="263911"/>
                </a:cubicBezTo>
                <a:lnTo>
                  <a:pt x="250439" y="302011"/>
                </a:lnTo>
                <a:cubicBezTo>
                  <a:pt x="254159" y="305730"/>
                  <a:pt x="260191" y="305730"/>
                  <a:pt x="263911" y="302011"/>
                </a:cubicBezTo>
                <a:lnTo>
                  <a:pt x="340111" y="225811"/>
                </a:lnTo>
                <a:cubicBezTo>
                  <a:pt x="343830" y="222091"/>
                  <a:pt x="343830" y="216059"/>
                  <a:pt x="340111" y="212339"/>
                </a:cubicBezTo>
                <a:close/>
              </a:path>
            </a:pathLst>
          </a:custGeom>
          <a:solidFill>
            <a:schemeClr val="accent3"/>
          </a:solidFill>
          <a:ln w="19050" cap="flat">
            <a:noFill/>
            <a:prstDash val="solid"/>
            <a:miter/>
          </a:ln>
        </p:spPr>
        <p:txBody>
          <a:bodyPr rtlCol="0" anchor="ctr"/>
          <a:lstStyle/>
          <a:p>
            <a:endParaRPr lang="en-US">
              <a:solidFill>
                <a:schemeClr val="accent1"/>
              </a:solidFill>
            </a:endParaRPr>
          </a:p>
        </p:txBody>
      </p:sp>
    </p:spTree>
    <p:extLst>
      <p:ext uri="{BB962C8B-B14F-4D97-AF65-F5344CB8AC3E}">
        <p14:creationId xmlns:p14="http://schemas.microsoft.com/office/powerpoint/2010/main" val="564202035"/>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1EE78CA-FB1A-E6E6-B431-122391CC1E26}"/>
              </a:ext>
              <a:ext uri="{C183D7F6-B498-43B3-948B-1728B52AA6E4}">
                <adec:decorative xmlns:adec="http://schemas.microsoft.com/office/drawing/2017/decorative" val="1"/>
              </a:ext>
            </a:extLst>
          </p:cNvPr>
          <p:cNvSpPr/>
          <p:nvPr/>
        </p:nvSpPr>
        <p:spPr bwMode="auto">
          <a:xfrm>
            <a:off x="7815" y="12034"/>
            <a:ext cx="4356100" cy="6845966"/>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04A4CC16-C7BB-AFDD-27B4-D25B9C159454}"/>
              </a:ext>
            </a:extLst>
          </p:cNvPr>
          <p:cNvSpPr>
            <a:spLocks noGrp="1"/>
          </p:cNvSpPr>
          <p:nvPr>
            <p:ph type="title"/>
          </p:nvPr>
        </p:nvSpPr>
        <p:spPr>
          <a:xfrm>
            <a:off x="588263" y="585788"/>
            <a:ext cx="3182027" cy="1477328"/>
          </a:xfrm>
        </p:spPr>
        <p:txBody>
          <a:bodyPr>
            <a:spAutoFit/>
          </a:bodyPr>
          <a:lstStyle/>
          <a:p>
            <a:r>
              <a:rPr lang="en-US" dirty="0">
                <a:solidFill>
                  <a:schemeClr val="accent1"/>
                </a:solidFill>
              </a:rPr>
              <a:t>Defend against cybersecurity threats</a:t>
            </a:r>
          </a:p>
        </p:txBody>
      </p:sp>
      <p:sp>
        <p:nvSpPr>
          <p:cNvPr id="3" name="Text Placeholder 2">
            <a:extLst>
              <a:ext uri="{FF2B5EF4-FFF2-40B4-BE49-F238E27FC236}">
                <a16:creationId xmlns:a16="http://schemas.microsoft.com/office/drawing/2014/main" id="{7C0CE037-7047-E6AE-1E77-5528B466F871}"/>
              </a:ext>
            </a:extLst>
          </p:cNvPr>
          <p:cNvSpPr>
            <a:spLocks noGrp="1"/>
          </p:cNvSpPr>
          <p:nvPr>
            <p:ph type="body" sz="quarter" idx="11"/>
          </p:nvPr>
        </p:nvSpPr>
        <p:spPr>
          <a:xfrm>
            <a:off x="584199" y="2300140"/>
            <a:ext cx="3294117" cy="3611758"/>
          </a:xfrm>
        </p:spPr>
        <p:txBody>
          <a:bodyPr wrap="square">
            <a:spAutoFit/>
          </a:bodyPr>
          <a:lstStyle/>
          <a:p>
            <a:r>
              <a:rPr lang="en-US" sz="1600" b="0" i="0" dirty="0">
                <a:solidFill>
                  <a:srgbClr val="323130"/>
                </a:solidFill>
                <a:effectLst/>
                <a:latin typeface="Segoe UI" panose="020B0502040204020203" pitchFamily="34" charset="0"/>
              </a:rPr>
              <a:t>To learn more about the Microsoft unified security platform and how to position it when talking with customers, refer to the messaging and positioning document.</a:t>
            </a:r>
            <a:r>
              <a:rPr lang="en-US" sz="1600" b="0" i="0" dirty="0">
                <a:solidFill>
                  <a:srgbClr val="323130"/>
                </a:solidFill>
                <a:effectLst/>
                <a:latin typeface="WordVisiCarriageReturn_MSFontService"/>
              </a:rPr>
              <a:t> </a:t>
            </a:r>
          </a:p>
          <a:p>
            <a:pPr>
              <a:spcAft>
                <a:spcPts val="300"/>
              </a:spcAft>
            </a:pPr>
            <a:r>
              <a:rPr lang="en-US" sz="1600" dirty="0">
                <a:solidFill>
                  <a:srgbClr val="323130"/>
                </a:solidFill>
                <a:latin typeface="Segoe UI" panose="020B0502040204020203" pitchFamily="34" charset="0"/>
              </a:rPr>
              <a:t>Messaging includes:</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Market context</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Aligned scenarios</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Aligned products</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Audience</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Elevator pitch</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Copy blocks </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Value pillars</a:t>
            </a:r>
          </a:p>
          <a:p>
            <a:pPr marL="457200" indent="-173736">
              <a:spcBef>
                <a:spcPts val="0"/>
              </a:spcBef>
              <a:spcAft>
                <a:spcPts val="0"/>
              </a:spcAft>
              <a:buFont typeface="Arial" panose="020B0604020202020204" pitchFamily="34" charset="0"/>
              <a:buChar char="•"/>
            </a:pPr>
            <a:r>
              <a:rPr lang="en-US" sz="1600" dirty="0">
                <a:solidFill>
                  <a:srgbClr val="323130"/>
                </a:solidFill>
                <a:latin typeface="Segoe UI" panose="020B0502040204020203" pitchFamily="34" charset="0"/>
              </a:rPr>
              <a:t>Use cases</a:t>
            </a:r>
          </a:p>
        </p:txBody>
      </p:sp>
      <p:pic>
        <p:nvPicPr>
          <p:cNvPr id="6" name="Picture 5">
            <a:extLst>
              <a:ext uri="{FF2B5EF4-FFF2-40B4-BE49-F238E27FC236}">
                <a16:creationId xmlns:a16="http://schemas.microsoft.com/office/drawing/2014/main" id="{4AED8494-3C6F-4D97-E08B-5E7319FA0E4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150888" y="665196"/>
            <a:ext cx="4254137" cy="5527609"/>
          </a:xfrm>
          <a:prstGeom prst="rect">
            <a:avLst/>
          </a:prstGeom>
          <a:effectLst>
            <a:outerShdw blurRad="406400" algn="ctr" rotWithShape="0">
              <a:prstClr val="black">
                <a:alpha val="15000"/>
              </a:prstClr>
            </a:outerShdw>
          </a:effectLst>
        </p:spPr>
      </p:pic>
    </p:spTree>
    <p:extLst>
      <p:ext uri="{BB962C8B-B14F-4D97-AF65-F5344CB8AC3E}">
        <p14:creationId xmlns:p14="http://schemas.microsoft.com/office/powerpoint/2010/main" val="6989557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7D876C6-AC23-0EC3-ADC5-AEE966B820B6}"/>
              </a:ext>
            </a:extLst>
          </p:cNvPr>
          <p:cNvSpPr txBox="1">
            <a:spLocks noGrp="1"/>
          </p:cNvSpPr>
          <p:nvPr>
            <p:ph type="title"/>
          </p:nvPr>
        </p:nvSpPr>
        <p:spPr>
          <a:xfrm>
            <a:off x="459926" y="385011"/>
            <a:ext cx="11018520" cy="553998"/>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pPr marL="0" marR="0" lvl="0" indent="0" algn="l" defTabSz="932742" rtl="0" eaLnBrk="1" fontAlgn="auto" latinLnBrk="0" hangingPunct="1">
              <a:lnSpc>
                <a:spcPct val="100000"/>
              </a:lnSpc>
              <a:spcBef>
                <a:spcPct val="0"/>
              </a:spcBef>
              <a:spcAft>
                <a:spcPts val="0"/>
              </a:spcAft>
              <a:buClrTx/>
              <a:buSzTx/>
              <a:buFontTx/>
              <a:buNone/>
              <a:tabLst/>
              <a:defRPr/>
            </a:pPr>
            <a:r>
              <a:rPr lang="en-US" sz="2800" dirty="0">
                <a:cs typeface="Segoe UI"/>
              </a:rPr>
              <a:t>Demand generation campaign journey</a:t>
            </a:r>
            <a:r>
              <a:rPr kumimoji="0" lang="en-US" sz="2400" b="0" i="0" u="none" strike="noStrike" kern="1200" cap="none" spc="-50" normalizeH="0" baseline="0" noProof="0" dirty="0">
                <a:ln w="3175">
                  <a:noFill/>
                </a:ln>
                <a:effectLst/>
                <a:uLnTx/>
                <a:uFillTx/>
                <a:latin typeface="+mj-lt"/>
                <a:ea typeface="+mn-ea"/>
                <a:cs typeface="Segoe UI"/>
              </a:rPr>
              <a:t> </a:t>
            </a:r>
          </a:p>
        </p:txBody>
      </p:sp>
      <p:sp>
        <p:nvSpPr>
          <p:cNvPr id="23" name="TextBox 22">
            <a:extLst>
              <a:ext uri="{FF2B5EF4-FFF2-40B4-BE49-F238E27FC236}">
                <a16:creationId xmlns:a16="http://schemas.microsoft.com/office/drawing/2014/main" id="{64F5843E-29DE-0EB9-E7AF-8E9D43213E3C}"/>
              </a:ext>
            </a:extLst>
          </p:cNvPr>
          <p:cNvSpPr txBox="1"/>
          <p:nvPr/>
        </p:nvSpPr>
        <p:spPr>
          <a:xfrm>
            <a:off x="584200" y="938959"/>
            <a:ext cx="8323325" cy="215444"/>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Sequence your campaign with the following marketing touchpoints, using templates in the asset library.</a:t>
            </a:r>
          </a:p>
        </p:txBody>
      </p:sp>
      <p:sp>
        <p:nvSpPr>
          <p:cNvPr id="14" name="Google Shape;582;p2">
            <a:extLst>
              <a:ext uri="{FF2B5EF4-FFF2-40B4-BE49-F238E27FC236}">
                <a16:creationId xmlns:a16="http://schemas.microsoft.com/office/drawing/2014/main" id="{ACD8E6FB-A692-35B5-A8D8-CE22B8DE2195}"/>
              </a:ext>
            </a:extLst>
          </p:cNvPr>
          <p:cNvSpPr/>
          <p:nvPr/>
        </p:nvSpPr>
        <p:spPr>
          <a:xfrm>
            <a:off x="584200" y="1219321"/>
            <a:ext cx="2651760"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1. PROMOTION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18" name="Google Shape;591;p2">
            <a:extLst>
              <a:ext uri="{FF2B5EF4-FFF2-40B4-BE49-F238E27FC236}">
                <a16:creationId xmlns:a16="http://schemas.microsoft.com/office/drawing/2014/main" id="{0421FC46-54BF-107F-1A0C-5B10E6D0E5CF}"/>
              </a:ext>
            </a:extLst>
          </p:cNvPr>
          <p:cNvSpPr/>
          <p:nvPr/>
        </p:nvSpPr>
        <p:spPr>
          <a:xfrm>
            <a:off x="3455324" y="1219129"/>
            <a:ext cx="2651760" cy="27432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2. ACQUISITION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21" name="Google Shape;598;p2">
            <a:extLst>
              <a:ext uri="{FF2B5EF4-FFF2-40B4-BE49-F238E27FC236}">
                <a16:creationId xmlns:a16="http://schemas.microsoft.com/office/drawing/2014/main" id="{0FAA0BD2-18BE-2359-10AD-AF2D1CC133F9}"/>
              </a:ext>
            </a:extLst>
          </p:cNvPr>
          <p:cNvSpPr/>
          <p:nvPr/>
        </p:nvSpPr>
        <p:spPr>
          <a:xfrm>
            <a:off x="6256188" y="1219129"/>
            <a:ext cx="2720172" cy="274320"/>
          </a:xfrm>
          <a:prstGeom prst="rect">
            <a:avLst/>
          </a:prstGeom>
          <a:solidFill>
            <a:srgbClr val="364B7A"/>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3. CONSIDERATION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24" name="Google Shape;599;p2">
            <a:extLst>
              <a:ext uri="{FF2B5EF4-FFF2-40B4-BE49-F238E27FC236}">
                <a16:creationId xmlns:a16="http://schemas.microsoft.com/office/drawing/2014/main" id="{D38B24CF-C31E-776A-1D3B-344741FD67CC}"/>
              </a:ext>
            </a:extLst>
          </p:cNvPr>
          <p:cNvSpPr/>
          <p:nvPr/>
        </p:nvSpPr>
        <p:spPr>
          <a:xfrm>
            <a:off x="9137903" y="1219321"/>
            <a:ext cx="2651760" cy="274320"/>
          </a:xfrm>
          <a:prstGeom prst="rect">
            <a:avLst/>
          </a:prstGeom>
          <a:solidFill>
            <a:schemeClr val="tx1"/>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4. DECISION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13" name="Google Shape;597;p2">
            <a:extLst>
              <a:ext uri="{FF2B5EF4-FFF2-40B4-BE49-F238E27FC236}">
                <a16:creationId xmlns:a16="http://schemas.microsoft.com/office/drawing/2014/main" id="{3B6091E1-4D1E-6293-0102-D16D7EDF768C}"/>
              </a:ext>
            </a:extLst>
          </p:cNvPr>
          <p:cNvSpPr txBox="1"/>
          <p:nvPr/>
        </p:nvSpPr>
        <p:spPr>
          <a:xfrm>
            <a:off x="584200" y="1563103"/>
            <a:ext cx="2651760" cy="461665"/>
          </a:xfrm>
          <a:prstGeom prst="rect">
            <a:avLst/>
          </a:prstGeom>
          <a:noFill/>
          <a:ln>
            <a:noFill/>
          </a:ln>
        </p:spPr>
        <p:txBody>
          <a:bodyPr spcFirstLastPara="1" wrap="square" lIns="0" tIns="0" rIns="0" bIns="0" anchor="t" anchorCtr="0">
            <a:spAutoFit/>
          </a:bodyPr>
          <a:lstStyle/>
          <a:p>
            <a:pPr>
              <a:buClr>
                <a:srgbClr val="282828"/>
              </a:buClr>
              <a:buSzPts val="800"/>
              <a:defRPr/>
            </a:pPr>
            <a:r>
              <a:rPr kumimoji="0" lang="en-US" sz="1000" b="0" i="0" u="none" strike="noStrike" kern="1200" cap="none" spc="0" normalizeH="0" baseline="0" noProof="0">
                <a:ln>
                  <a:noFill/>
                </a:ln>
                <a:solidFill>
                  <a:srgbClr val="000000"/>
                </a:solidFill>
                <a:effectLst/>
                <a:uLnTx/>
                <a:uFillTx/>
                <a:latin typeface="Segoe UI"/>
                <a:ea typeface="+mn-ea"/>
                <a:cs typeface="Arial"/>
                <a:sym typeface="Arial"/>
              </a:rPr>
              <a:t>The hero asset is promoted to target audiences via social and display ads. Promo emails are sent to existing known contacts.</a:t>
            </a:r>
            <a:r>
              <a:rPr lang="en-US" sz="1000">
                <a:solidFill>
                  <a:srgbClr val="000000"/>
                </a:solidFill>
                <a:latin typeface="Segoe UI"/>
                <a:cs typeface="Arial"/>
                <a:sym typeface="Arial"/>
              </a:rPr>
              <a:t> </a:t>
            </a:r>
            <a:endParaRPr kumimoji="0" lang="en-US" sz="1000" b="0" i="0" u="none" strike="noStrike" kern="1200" cap="none" spc="0" normalizeH="0" baseline="0" noProof="0">
              <a:ln>
                <a:noFill/>
              </a:ln>
              <a:solidFill>
                <a:srgbClr val="000000"/>
              </a:solidFill>
              <a:effectLst/>
              <a:uLnTx/>
              <a:uFillTx/>
              <a:latin typeface="Segoe UI"/>
              <a:ea typeface="+mn-ea"/>
              <a:cs typeface="Arial" panose="020B0604020202020204" pitchFamily="34" charset="0"/>
              <a:sym typeface="Arial"/>
            </a:endParaRPr>
          </a:p>
        </p:txBody>
      </p:sp>
      <p:sp>
        <p:nvSpPr>
          <p:cNvPr id="133" name="Google Shape;593;p2">
            <a:extLst>
              <a:ext uri="{FF2B5EF4-FFF2-40B4-BE49-F238E27FC236}">
                <a16:creationId xmlns:a16="http://schemas.microsoft.com/office/drawing/2014/main" id="{FC56F8CB-F3E8-2037-110F-A3D6C6F10EA7}"/>
              </a:ext>
            </a:extLst>
          </p:cNvPr>
          <p:cNvSpPr txBox="1"/>
          <p:nvPr/>
        </p:nvSpPr>
        <p:spPr>
          <a:xfrm>
            <a:off x="3374474" y="1563103"/>
            <a:ext cx="5442034" cy="553957"/>
          </a:xfrm>
          <a:prstGeom prst="rect">
            <a:avLst/>
          </a:prstGeom>
          <a:noFill/>
          <a:ln>
            <a:noFill/>
          </a:ln>
        </p:spPr>
        <p:txBody>
          <a:bodyPr spcFirstLastPara="1" wrap="square" lIns="0" tIns="45700" rIns="0" bIns="45700" anchor="t" anchorCtr="0">
            <a:spAutoFit/>
          </a:bodyPr>
          <a:lstStyle>
            <a:defPPr>
              <a:defRPr lang="en-US"/>
            </a:defPPr>
            <a:lvl1pPr>
              <a:buClr>
                <a:srgbClr val="282828"/>
              </a:buClr>
              <a:buSzPts val="800"/>
              <a:defRPr sz="1000">
                <a:solidFill>
                  <a:srgbClr val="000000"/>
                </a:solidFill>
                <a:latin typeface="Arial" panose="020B0604020202020204" pitchFamily="34" charset="0"/>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
                <a:srgbClr val="282828"/>
              </a:buClr>
              <a:buSzPts val="800"/>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Arial"/>
                <a:sym typeface="Arial"/>
              </a:rPr>
              <a:t>Visitors who engage with the </a:t>
            </a:r>
            <a:r>
              <a:rPr lang="en-US">
                <a:latin typeface="Segoe UI"/>
                <a:cs typeface="Arial"/>
                <a:sym typeface="Arial"/>
              </a:rPr>
              <a:t>e-book</a:t>
            </a:r>
            <a:r>
              <a:rPr kumimoji="0" lang="en-US" sz="1000" b="0" i="0" u="none" strike="noStrike" kern="1200" cap="none" spc="0" normalizeH="0" baseline="0" noProof="0">
                <a:ln>
                  <a:noFill/>
                </a:ln>
                <a:solidFill>
                  <a:srgbClr val="000000"/>
                </a:solidFill>
                <a:effectLst/>
                <a:uLnTx/>
                <a:uFillTx/>
                <a:latin typeface="Segoe UI"/>
                <a:ea typeface="+mn-ea"/>
                <a:cs typeface="Arial"/>
                <a:sym typeface="Arial"/>
              </a:rPr>
              <a:t> will receive a </a:t>
            </a:r>
            <a:r>
              <a:rPr lang="en-US">
                <a:latin typeface="Segoe UI"/>
                <a:cs typeface="Arial"/>
                <a:sym typeface="Arial"/>
              </a:rPr>
              <a:t>multiple-email</a:t>
            </a:r>
            <a:r>
              <a:rPr kumimoji="0" lang="en-US" sz="1000" b="0" i="0" u="none" strike="noStrike" kern="1200" cap="none" spc="0" normalizeH="0" baseline="0" noProof="0">
                <a:ln>
                  <a:noFill/>
                </a:ln>
                <a:solidFill>
                  <a:srgbClr val="000000"/>
                </a:solidFill>
                <a:effectLst/>
                <a:uLnTx/>
                <a:uFillTx/>
                <a:latin typeface="Segoe UI"/>
                <a:ea typeface="+mn-ea"/>
                <a:cs typeface="Arial"/>
                <a:sym typeface="Arial"/>
              </a:rPr>
              <a:t> nurture series, surfacing mid-funnel assets to enhance consideration. As they progress through the nurture campaign and show behavioral indicators, they are qualified for hand-off to sales.</a:t>
            </a:r>
          </a:p>
        </p:txBody>
      </p:sp>
      <p:sp>
        <p:nvSpPr>
          <p:cNvPr id="171" name="Google Shape;592;p2">
            <a:extLst>
              <a:ext uri="{FF2B5EF4-FFF2-40B4-BE49-F238E27FC236}">
                <a16:creationId xmlns:a16="http://schemas.microsoft.com/office/drawing/2014/main" id="{244DD8CA-176F-1E44-98D1-4455CC5A2EFA}"/>
              </a:ext>
            </a:extLst>
          </p:cNvPr>
          <p:cNvSpPr txBox="1"/>
          <p:nvPr/>
        </p:nvSpPr>
        <p:spPr>
          <a:xfrm>
            <a:off x="9137902" y="1563103"/>
            <a:ext cx="2677407" cy="646290"/>
          </a:xfrm>
          <a:prstGeom prst="rect">
            <a:avLst/>
          </a:prstGeom>
          <a:noFill/>
          <a:ln>
            <a:noFill/>
          </a:ln>
        </p:spPr>
        <p:txBody>
          <a:bodyPr spcFirstLastPara="1" wrap="square" lIns="0" tIns="45700" rIns="0" bIns="45700" anchor="t" anchorCtr="0">
            <a:spAutoFit/>
          </a:bodyPr>
          <a:lstStyle/>
          <a:p>
            <a:pPr marL="0" marR="0" lvl="0" indent="0" algn="l" defTabSz="914400" rtl="0" eaLnBrk="1" fontAlgn="auto" latinLnBrk="0" hangingPunct="1">
              <a:lnSpc>
                <a:spcPct val="100000"/>
              </a:lnSpc>
              <a:spcBef>
                <a:spcPts val="0"/>
              </a:spcBef>
              <a:spcAft>
                <a:spcPts val="0"/>
              </a:spcAft>
              <a:buClr>
                <a:srgbClr val="282828"/>
              </a:buClr>
              <a:buSzPts val="800"/>
              <a:buFontTx/>
              <a:buNone/>
              <a:tabLst/>
              <a:defRPr/>
            </a:pPr>
            <a:r>
              <a:rPr kumimoji="0" lang="en-US" sz="900" b="0" i="0" u="none" strike="noStrike" kern="1200" cap="none" spc="0" normalizeH="0" baseline="0" noProof="0">
                <a:ln>
                  <a:noFill/>
                </a:ln>
                <a:solidFill>
                  <a:srgbClr val="000000"/>
                </a:solidFill>
                <a:effectLst/>
                <a:uLnTx/>
                <a:uFillTx/>
                <a:latin typeface="Segoe UI"/>
                <a:ea typeface="+mn-ea"/>
                <a:cs typeface="Arial" panose="020B0604020202020204" pitchFamily="34" charset="0"/>
                <a:sym typeface="Arial"/>
              </a:rPr>
              <a:t>Leads pass to sales following nurture and qualification. Customer participates in a 1:1 meeting to determine next steps (including potential partner-led engagement). ​</a:t>
            </a:r>
          </a:p>
        </p:txBody>
      </p:sp>
      <p:grpSp>
        <p:nvGrpSpPr>
          <p:cNvPr id="15" name="Group 14" descr="Sample assets for campaign journey">
            <a:extLst>
              <a:ext uri="{FF2B5EF4-FFF2-40B4-BE49-F238E27FC236}">
                <a16:creationId xmlns:a16="http://schemas.microsoft.com/office/drawing/2014/main" id="{79AB4FCE-104F-B3C8-6074-2E365AEC5F7C}"/>
              </a:ext>
              <a:ext uri="{C183D7F6-B498-43B3-948B-1728B52AA6E4}">
                <adec:decorative xmlns:adec="http://schemas.microsoft.com/office/drawing/2017/decorative" val="0"/>
              </a:ext>
            </a:extLst>
          </p:cNvPr>
          <p:cNvGrpSpPr/>
          <p:nvPr/>
        </p:nvGrpSpPr>
        <p:grpSpPr>
          <a:xfrm>
            <a:off x="353019" y="2056548"/>
            <a:ext cx="11129426" cy="4549727"/>
            <a:chOff x="353019" y="2056548"/>
            <a:chExt cx="11129426" cy="4549727"/>
          </a:xfrm>
        </p:grpSpPr>
        <p:pic>
          <p:nvPicPr>
            <p:cNvPr id="52" name="Picture 51">
              <a:extLst>
                <a:ext uri="{FF2B5EF4-FFF2-40B4-BE49-F238E27FC236}">
                  <a16:creationId xmlns:a16="http://schemas.microsoft.com/office/drawing/2014/main" id="{1C78BF2C-5CBC-858C-D1C5-4999DC1E954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564847" y="2501437"/>
              <a:ext cx="701693" cy="908073"/>
            </a:xfrm>
            <a:prstGeom prst="rect">
              <a:avLst/>
            </a:prstGeom>
            <a:effectLst>
              <a:outerShdw blurRad="63500" sx="102000" sy="102000" algn="ctr" rotWithShape="0">
                <a:prstClr val="black">
                  <a:alpha val="40000"/>
                </a:prstClr>
              </a:outerShdw>
            </a:effectLst>
          </p:spPr>
        </p:pic>
        <p:cxnSp>
          <p:nvCxnSpPr>
            <p:cNvPr id="25" name="Google Shape;604;p2">
              <a:extLst>
                <a:ext uri="{FF2B5EF4-FFF2-40B4-BE49-F238E27FC236}">
                  <a16:creationId xmlns:a16="http://schemas.microsoft.com/office/drawing/2014/main" id="{DA8A6811-BD2A-668D-4FCD-DE2911317CFC}"/>
                </a:ext>
              </a:extLst>
            </p:cNvPr>
            <p:cNvCxnSpPr>
              <a:cxnSpLocks/>
            </p:cNvCxnSpPr>
            <p:nvPr/>
          </p:nvCxnSpPr>
          <p:spPr>
            <a:xfrm>
              <a:off x="1774597" y="3309967"/>
              <a:ext cx="1067512" cy="1"/>
            </a:xfrm>
            <a:prstGeom prst="straightConnector1">
              <a:avLst/>
            </a:prstGeom>
            <a:noFill/>
            <a:ln w="9525" cap="flat" cmpd="sng">
              <a:solidFill>
                <a:schemeClr val="accent4"/>
              </a:solidFill>
              <a:prstDash val="solid"/>
              <a:miter lim="800000"/>
              <a:headEnd type="none" w="sm" len="sm"/>
              <a:tailEnd type="triangle" w="med" len="med"/>
            </a:ln>
          </p:spPr>
        </p:cxnSp>
        <p:sp>
          <p:nvSpPr>
            <p:cNvPr id="26" name="Google Shape;597;p2">
              <a:extLst>
                <a:ext uri="{FF2B5EF4-FFF2-40B4-BE49-F238E27FC236}">
                  <a16:creationId xmlns:a16="http://schemas.microsoft.com/office/drawing/2014/main" id="{C429D73D-4A6F-A49E-F576-57170CB9E8A6}"/>
                </a:ext>
              </a:extLst>
            </p:cNvPr>
            <p:cNvSpPr txBox="1"/>
            <p:nvPr/>
          </p:nvSpPr>
          <p:spPr>
            <a:xfrm>
              <a:off x="1788303" y="2847183"/>
              <a:ext cx="1040100" cy="387798"/>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282828"/>
                </a:buClr>
                <a:buSzPts val="800"/>
                <a:buFontTx/>
                <a:buNone/>
                <a:tabLst/>
                <a:defRPr/>
              </a:pPr>
              <a:r>
                <a:rPr lang="en-US" sz="700">
                  <a:solidFill>
                    <a:srgbClr val="000000"/>
                  </a:solidFill>
                  <a:cs typeface="Arial" panose="020B0604020202020204" pitchFamily="34" charset="0"/>
                  <a:sym typeface="Arial"/>
                </a:rPr>
                <a:t>Send </a:t>
              </a:r>
              <a:r>
                <a:rPr kumimoji="0" lang="en-US" sz="700" b="0" i="0" u="none" strike="noStrike" kern="1200" cap="none" spc="0" normalizeH="0" baseline="0" noProof="0">
                  <a:ln>
                    <a:noFill/>
                  </a:ln>
                  <a:solidFill>
                    <a:srgbClr val="000000"/>
                  </a:solidFill>
                  <a:effectLst/>
                  <a:uLnTx/>
                  <a:uFillTx/>
                  <a:cs typeface="Arial" panose="020B0604020202020204" pitchFamily="34" charset="0"/>
                  <a:sym typeface="Arial"/>
                </a:rPr>
                <a:t>to existing known contacts to capture interest and promote the hero asset.</a:t>
              </a:r>
            </a:p>
          </p:txBody>
        </p:sp>
        <p:grpSp>
          <p:nvGrpSpPr>
            <p:cNvPr id="27" name="Group 26">
              <a:extLst>
                <a:ext uri="{FF2B5EF4-FFF2-40B4-BE49-F238E27FC236}">
                  <a16:creationId xmlns:a16="http://schemas.microsoft.com/office/drawing/2014/main" id="{A232181B-20BF-1071-23EA-30158E54E259}"/>
                </a:ext>
              </a:extLst>
            </p:cNvPr>
            <p:cNvGrpSpPr/>
            <p:nvPr/>
          </p:nvGrpSpPr>
          <p:grpSpPr>
            <a:xfrm>
              <a:off x="580046" y="3200196"/>
              <a:ext cx="1099193" cy="213087"/>
              <a:chOff x="631778" y="2874545"/>
              <a:chExt cx="1394107" cy="235274"/>
            </a:xfrm>
            <a:solidFill>
              <a:schemeClr val="accent1"/>
            </a:solidFill>
          </p:grpSpPr>
          <p:sp>
            <p:nvSpPr>
              <p:cNvPr id="28" name="Rectangle 27">
                <a:extLst>
                  <a:ext uri="{FF2B5EF4-FFF2-40B4-BE49-F238E27FC236}">
                    <a16:creationId xmlns:a16="http://schemas.microsoft.com/office/drawing/2014/main" id="{6CD8C5CC-5771-73AE-1877-C5ED1131E329}"/>
                  </a:ext>
                </a:extLst>
              </p:cNvPr>
              <p:cNvSpPr/>
              <p:nvPr/>
            </p:nvSpPr>
            <p:spPr bwMode="auto">
              <a:xfrm>
                <a:off x="631778" y="2874545"/>
                <a:ext cx="1394107" cy="235274"/>
              </a:xfrm>
              <a:prstGeom prst="rect">
                <a:avLst/>
              </a:prstGeom>
              <a:grp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9" name="TextBox 28">
                <a:extLst>
                  <a:ext uri="{FF2B5EF4-FFF2-40B4-BE49-F238E27FC236}">
                    <a16:creationId xmlns:a16="http://schemas.microsoft.com/office/drawing/2014/main" id="{C97610C6-4FF7-A102-E918-B4C8E1BB823D}"/>
                  </a:ext>
                </a:extLst>
              </p:cNvPr>
              <p:cNvSpPr txBox="1"/>
              <p:nvPr/>
            </p:nvSpPr>
            <p:spPr>
              <a:xfrm>
                <a:off x="887346" y="2909759"/>
                <a:ext cx="896523" cy="152920"/>
              </a:xfrm>
              <a:prstGeom prst="rect">
                <a:avLst/>
              </a:prstGeom>
              <a:grpFill/>
            </p:spPr>
            <p:txBody>
              <a:bodyPr wrap="square" lIns="0" tIns="0" rIns="0" bIns="0" rtlCol="0" anchor="t">
                <a:spAutoFit/>
              </a:bodyPr>
              <a:lstStyle/>
              <a:p>
                <a:pPr algn="ctr"/>
                <a:r>
                  <a:rPr lang="en-US" sz="900">
                    <a:solidFill>
                      <a:schemeClr val="bg1"/>
                    </a:solidFill>
                    <a:latin typeface="+mj-lt"/>
                  </a:rPr>
                  <a:t>Promo email</a:t>
                </a:r>
              </a:p>
            </p:txBody>
          </p:sp>
        </p:grpSp>
        <p:sp>
          <p:nvSpPr>
            <p:cNvPr id="34" name="Google Shape;597;p2">
              <a:extLst>
                <a:ext uri="{FF2B5EF4-FFF2-40B4-BE49-F238E27FC236}">
                  <a16:creationId xmlns:a16="http://schemas.microsoft.com/office/drawing/2014/main" id="{B07FB9FC-5412-F721-A995-906E1F3C774B}"/>
                </a:ext>
              </a:extLst>
            </p:cNvPr>
            <p:cNvSpPr txBox="1"/>
            <p:nvPr/>
          </p:nvSpPr>
          <p:spPr>
            <a:xfrm>
              <a:off x="2255249" y="4257754"/>
              <a:ext cx="648164" cy="775597"/>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90000"/>
                </a:lnSpc>
                <a:spcBef>
                  <a:spcPts val="0"/>
                </a:spcBef>
                <a:spcAft>
                  <a:spcPts val="0"/>
                </a:spcAft>
                <a:buClr>
                  <a:srgbClr val="282828"/>
                </a:buClr>
                <a:buSzPts val="800"/>
                <a:buFont typeface="Arial"/>
                <a:buNone/>
                <a:tabLst/>
                <a:defRPr/>
              </a:pPr>
              <a:r>
                <a:rPr kumimoji="0" lang="en-US" sz="700" b="0" i="0" u="none" strike="noStrike" kern="1200" cap="none" spc="0" normalizeH="0" baseline="0" noProof="0">
                  <a:ln>
                    <a:noFill/>
                  </a:ln>
                  <a:solidFill>
                    <a:srgbClr val="000000"/>
                  </a:solidFill>
                  <a:effectLst/>
                  <a:uLnTx/>
                  <a:uFillTx/>
                  <a:cs typeface="Arial" panose="020B0604020202020204" pitchFamily="34" charset="0"/>
                  <a:sym typeface="Arial"/>
                </a:rPr>
                <a:t>Leverage as paid </a:t>
              </a:r>
              <a:r>
                <a:rPr lang="en-US" sz="700">
                  <a:solidFill>
                    <a:srgbClr val="000000"/>
                  </a:solidFill>
                  <a:cs typeface="Arial" panose="020B0604020202020204" pitchFamily="34" charset="0"/>
                  <a:sym typeface="Arial"/>
                </a:rPr>
                <a:t>or</a:t>
              </a:r>
              <a:r>
                <a:rPr kumimoji="0" lang="en-US" sz="700" b="0" i="0" u="none" strike="noStrike" kern="1200" cap="none" spc="0" normalizeH="0" baseline="0" noProof="0">
                  <a:ln>
                    <a:noFill/>
                  </a:ln>
                  <a:solidFill>
                    <a:srgbClr val="000000"/>
                  </a:solidFill>
                  <a:effectLst/>
                  <a:uLnTx/>
                  <a:uFillTx/>
                  <a:cs typeface="Arial" panose="020B0604020202020204" pitchFamily="34" charset="0"/>
                  <a:sym typeface="Arial"/>
                </a:rPr>
                <a:t> organic social ads to drive traffic to a campaign landing page for the hero asset.</a:t>
              </a:r>
            </a:p>
          </p:txBody>
        </p:sp>
        <p:grpSp>
          <p:nvGrpSpPr>
            <p:cNvPr id="36" name="Group 35">
              <a:extLst>
                <a:ext uri="{FF2B5EF4-FFF2-40B4-BE49-F238E27FC236}">
                  <a16:creationId xmlns:a16="http://schemas.microsoft.com/office/drawing/2014/main" id="{E97848CD-F6EE-D0BC-FF13-D6771F17DB80}"/>
                </a:ext>
              </a:extLst>
            </p:cNvPr>
            <p:cNvGrpSpPr/>
            <p:nvPr/>
          </p:nvGrpSpPr>
          <p:grpSpPr>
            <a:xfrm>
              <a:off x="610617" y="5661377"/>
              <a:ext cx="1073932" cy="212328"/>
              <a:chOff x="651182" y="2874545"/>
              <a:chExt cx="1361373" cy="235274"/>
            </a:xfrm>
            <a:solidFill>
              <a:schemeClr val="accent1"/>
            </a:solidFill>
          </p:grpSpPr>
          <p:sp>
            <p:nvSpPr>
              <p:cNvPr id="37" name="Rectangle 36">
                <a:extLst>
                  <a:ext uri="{FF2B5EF4-FFF2-40B4-BE49-F238E27FC236}">
                    <a16:creationId xmlns:a16="http://schemas.microsoft.com/office/drawing/2014/main" id="{88E9EAE0-12D3-B90B-77F5-C1FC2D156A59}"/>
                  </a:ext>
                </a:extLst>
              </p:cNvPr>
              <p:cNvSpPr/>
              <p:nvPr/>
            </p:nvSpPr>
            <p:spPr bwMode="auto">
              <a:xfrm>
                <a:off x="651182" y="2874545"/>
                <a:ext cx="1361373" cy="235274"/>
              </a:xfrm>
              <a:prstGeom prst="rect">
                <a:avLst/>
              </a:prstGeom>
              <a:grp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38" name="TextBox 37">
                <a:extLst>
                  <a:ext uri="{FF2B5EF4-FFF2-40B4-BE49-F238E27FC236}">
                    <a16:creationId xmlns:a16="http://schemas.microsoft.com/office/drawing/2014/main" id="{B6325CF2-7708-9F60-BBF9-966F1C9EF381}"/>
                  </a:ext>
                </a:extLst>
              </p:cNvPr>
              <p:cNvSpPr txBox="1"/>
              <p:nvPr/>
            </p:nvSpPr>
            <p:spPr>
              <a:xfrm>
                <a:off x="887346" y="2909759"/>
                <a:ext cx="896523" cy="138499"/>
              </a:xfrm>
              <a:prstGeom prst="rect">
                <a:avLst/>
              </a:prstGeom>
              <a:grpFill/>
            </p:spPr>
            <p:txBody>
              <a:bodyPr wrap="square" lIns="0" tIns="0" rIns="0" bIns="0" rtlCol="0">
                <a:spAutoFit/>
              </a:bodyPr>
              <a:lstStyle/>
              <a:p>
                <a:pPr algn="ctr"/>
                <a:r>
                  <a:rPr lang="en-US" sz="900">
                    <a:solidFill>
                      <a:schemeClr val="bg1"/>
                    </a:solidFill>
                    <a:latin typeface="+mj-lt"/>
                  </a:rPr>
                  <a:t>Social ads</a:t>
                </a:r>
              </a:p>
            </p:txBody>
          </p:sp>
        </p:grpSp>
        <p:cxnSp>
          <p:nvCxnSpPr>
            <p:cNvPr id="39" name="Google Shape;604;p2">
              <a:extLst>
                <a:ext uri="{FF2B5EF4-FFF2-40B4-BE49-F238E27FC236}">
                  <a16:creationId xmlns:a16="http://schemas.microsoft.com/office/drawing/2014/main" id="{C507C0DD-BE61-4759-7060-A360FD999CA4}"/>
                </a:ext>
              </a:extLst>
            </p:cNvPr>
            <p:cNvCxnSpPr>
              <a:cxnSpLocks/>
            </p:cNvCxnSpPr>
            <p:nvPr/>
          </p:nvCxnSpPr>
          <p:spPr>
            <a:xfrm>
              <a:off x="1907802" y="4992415"/>
              <a:ext cx="1067512" cy="1"/>
            </a:xfrm>
            <a:prstGeom prst="straightConnector1">
              <a:avLst/>
            </a:prstGeom>
            <a:noFill/>
            <a:ln w="9525" cap="flat" cmpd="sng">
              <a:solidFill>
                <a:schemeClr val="accent4"/>
              </a:solidFill>
              <a:prstDash val="solid"/>
              <a:miter lim="800000"/>
              <a:headEnd type="none" w="sm" len="sm"/>
              <a:tailEnd type="triangle" w="med" len="med"/>
            </a:ln>
          </p:spPr>
        </p:cxnSp>
        <p:sp>
          <p:nvSpPr>
            <p:cNvPr id="54" name="Google Shape;606;p2">
              <a:extLst>
                <a:ext uri="{FF2B5EF4-FFF2-40B4-BE49-F238E27FC236}">
                  <a16:creationId xmlns:a16="http://schemas.microsoft.com/office/drawing/2014/main" id="{5705FD3F-BC6F-85C8-2500-0E82FD1992FE}"/>
                </a:ext>
              </a:extLst>
            </p:cNvPr>
            <p:cNvSpPr/>
            <p:nvPr/>
          </p:nvSpPr>
          <p:spPr>
            <a:xfrm rot="5400000">
              <a:off x="1188032" y="4144670"/>
              <a:ext cx="3908719" cy="268587"/>
            </a:xfrm>
            <a:prstGeom prst="triangle">
              <a:avLst>
                <a:gd name="adj" fmla="val 50000"/>
              </a:avLst>
            </a:prstGeom>
            <a:solidFill>
              <a:srgbClr val="EAE4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lang="en-US" sz="1867" b="0" i="0" u="none" strike="noStrike" kern="1200" cap="none" spc="0" normalizeH="0" baseline="0" noProof="0">
                <a:ln>
                  <a:noFill/>
                </a:ln>
                <a:solidFill>
                  <a:srgbClr val="FFFFFF"/>
                </a:solidFill>
                <a:effectLst/>
                <a:uLnTx/>
                <a:uFillTx/>
                <a:latin typeface="Segoe UI"/>
                <a:ea typeface="Arial"/>
                <a:cs typeface="Arial" panose="020B0604020202020204" pitchFamily="34" charset="0"/>
                <a:sym typeface="Arial"/>
              </a:endParaRPr>
            </a:p>
          </p:txBody>
        </p:sp>
        <p:cxnSp>
          <p:nvCxnSpPr>
            <p:cNvPr id="97" name="Google Shape;588;p2">
              <a:extLst>
                <a:ext uri="{FF2B5EF4-FFF2-40B4-BE49-F238E27FC236}">
                  <a16:creationId xmlns:a16="http://schemas.microsoft.com/office/drawing/2014/main" id="{087C5224-70DE-4613-E699-439D07908EE7}"/>
                </a:ext>
              </a:extLst>
            </p:cNvPr>
            <p:cNvCxnSpPr>
              <a:cxnSpLocks/>
              <a:endCxn id="99" idx="1"/>
            </p:cNvCxnSpPr>
            <p:nvPr/>
          </p:nvCxnSpPr>
          <p:spPr>
            <a:xfrm rot="5400000" flipH="1" flipV="1">
              <a:off x="4303430" y="3275323"/>
              <a:ext cx="2898994" cy="1006522"/>
            </a:xfrm>
            <a:prstGeom prst="bentConnector2">
              <a:avLst/>
            </a:prstGeom>
            <a:noFill/>
            <a:ln w="9525" cap="flat" cmpd="sng">
              <a:solidFill>
                <a:schemeClr val="accent4"/>
              </a:solidFill>
              <a:prstDash val="solid"/>
              <a:round/>
              <a:headEnd type="none" w="sm" len="sm"/>
              <a:tailEnd type="triangle" w="med" len="med"/>
            </a:ln>
          </p:spPr>
        </p:cxnSp>
        <p:sp>
          <p:nvSpPr>
            <p:cNvPr id="225" name="Google Shape;601;p2">
              <a:extLst>
                <a:ext uri="{FF2B5EF4-FFF2-40B4-BE49-F238E27FC236}">
                  <a16:creationId xmlns:a16="http://schemas.microsoft.com/office/drawing/2014/main" id="{53E1F4B0-202C-85F9-4827-5A2B9A29D496}"/>
                </a:ext>
              </a:extLst>
            </p:cNvPr>
            <p:cNvSpPr/>
            <p:nvPr/>
          </p:nvSpPr>
          <p:spPr>
            <a:xfrm>
              <a:off x="3509551" y="5131147"/>
              <a:ext cx="1767995" cy="677088"/>
            </a:xfrm>
            <a:prstGeom prst="rect">
              <a:avLst/>
            </a:prstGeom>
            <a:solidFill>
              <a:schemeClr val="accent1">
                <a:lumMod val="75000"/>
              </a:schemeClr>
            </a:solidFill>
            <a:ln>
              <a:noFill/>
            </a:ln>
            <a:effectLst>
              <a:outerShdw blurRad="50800" dist="38100" dir="5400000" algn="t" rotWithShape="0">
                <a:prstClr val="black">
                  <a:alpha val="40000"/>
                </a:prstClr>
              </a:outerShdw>
            </a:effectLst>
          </p:spPr>
          <p:txBody>
            <a:bodyPr spcFirstLastPara="1" wrap="square" lIns="121900" tIns="60950" rIns="121900" bIns="60950" anchor="ctr" anchorCtr="0">
              <a:spAutoFit/>
            </a:bodyPr>
            <a:lstStyle/>
            <a:p>
              <a:pPr>
                <a:defRPr/>
              </a:pPr>
              <a:r>
                <a:rPr lang="en-US" sz="900" dirty="0">
                  <a:solidFill>
                    <a:schemeClr val="bg1"/>
                  </a:solidFill>
                  <a:latin typeface="Segoe Sans Text Semibold"/>
                  <a:cs typeface="Segoe UI Light"/>
                </a:rPr>
                <a:t>E-book</a:t>
              </a:r>
              <a:r>
                <a:rPr kumimoji="0" lang="en-US" sz="900" i="0" u="none" strike="noStrike" kern="1200" cap="none" spc="0" normalizeH="0" baseline="0" noProof="0" dirty="0">
                  <a:ln>
                    <a:noFill/>
                  </a:ln>
                  <a:solidFill>
                    <a:schemeClr val="bg1"/>
                  </a:solidFill>
                  <a:effectLst/>
                  <a:uLnTx/>
                  <a:uFillTx/>
                  <a:latin typeface="Segoe Sans Text Semibold"/>
                  <a:cs typeface="Segoe UI Light"/>
                </a:rPr>
                <a:t>:​ </a:t>
              </a:r>
              <a:r>
                <a:rPr lang="en-US" sz="900" dirty="0">
                  <a:solidFill>
                    <a:schemeClr val="bg1"/>
                  </a:solidFill>
                  <a:latin typeface="Segoe Sans Text Semibold"/>
                  <a:cs typeface="Segoe UI Light"/>
                </a:rPr>
                <a:t>Supercharge protection with &lt;PARTNER NAME&gt; and Microsoft unified security operations</a:t>
              </a:r>
              <a:endParaRPr kumimoji="0" lang="en-US" sz="900" i="0" u="none" strike="noStrike" kern="1200" cap="none" spc="0" normalizeH="0" baseline="0" noProof="0" dirty="0">
                <a:ln>
                  <a:noFill/>
                </a:ln>
                <a:solidFill>
                  <a:schemeClr val="bg1"/>
                </a:solidFill>
                <a:effectLst/>
                <a:uLnTx/>
                <a:uFillTx/>
                <a:latin typeface="Segoe Sans Text Semibold"/>
                <a:cs typeface="Segoe UI Light"/>
              </a:endParaRPr>
            </a:p>
          </p:txBody>
        </p:sp>
        <p:sp>
          <p:nvSpPr>
            <p:cNvPr id="4" name="Google Shape;601;p2">
              <a:extLst>
                <a:ext uri="{FF2B5EF4-FFF2-40B4-BE49-F238E27FC236}">
                  <a16:creationId xmlns:a16="http://schemas.microsoft.com/office/drawing/2014/main" id="{C8A5C469-8A8E-8BD3-611E-4B2EE1B3C907}"/>
                </a:ext>
              </a:extLst>
            </p:cNvPr>
            <p:cNvSpPr/>
            <p:nvPr/>
          </p:nvSpPr>
          <p:spPr>
            <a:xfrm>
              <a:off x="3682421" y="3261684"/>
              <a:ext cx="1341548" cy="261590"/>
            </a:xfrm>
            <a:prstGeom prst="rect">
              <a:avLst/>
            </a:prstGeom>
            <a:solidFill>
              <a:schemeClr val="accent1">
                <a:lumMod val="75000"/>
              </a:schemeClr>
            </a:solidFill>
            <a:ln>
              <a:noFill/>
            </a:ln>
            <a:effectLst>
              <a:outerShdw blurRad="50800" dist="38100" dir="5400000" algn="t" rotWithShape="0">
                <a:prstClr val="black">
                  <a:alpha val="40000"/>
                </a:prstClr>
              </a:outerShdw>
            </a:effectLst>
          </p:spPr>
          <p:txBody>
            <a:bodyPr spcFirstLastPara="1" wrap="square" lIns="121900" tIns="60950" rIns="121900" bIns="6095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FFFFFF"/>
                </a:buClr>
                <a:buSzPts val="800"/>
                <a:defRPr/>
              </a:pPr>
              <a:r>
                <a:rPr lang="en-US" sz="900">
                  <a:solidFill>
                    <a:srgbClr val="FFFFFF"/>
                  </a:solidFill>
                  <a:latin typeface="+mj-lt"/>
                  <a:cs typeface="Arial"/>
                  <a:sym typeface="Arial"/>
                </a:rPr>
                <a:t>Gated landing page</a:t>
              </a:r>
              <a:endParaRPr lang="en-US" sz="900" b="0" i="0" u="none" strike="noStrike" kern="1200" cap="none" spc="0" normalizeH="0" baseline="0" noProof="0">
                <a:ln>
                  <a:noFill/>
                </a:ln>
                <a:solidFill>
                  <a:srgbClr val="FFFFFF"/>
                </a:solidFill>
                <a:effectLst/>
                <a:uLnTx/>
                <a:uFillTx/>
                <a:latin typeface="+mj-lt"/>
                <a:cs typeface="Arial" panose="020B0604020202020204" pitchFamily="34" charset="0"/>
              </a:endParaRPr>
            </a:p>
          </p:txBody>
        </p:sp>
        <p:sp>
          <p:nvSpPr>
            <p:cNvPr id="99" name="Google Shape;596;p2">
              <a:extLst>
                <a:ext uri="{FF2B5EF4-FFF2-40B4-BE49-F238E27FC236}">
                  <a16:creationId xmlns:a16="http://schemas.microsoft.com/office/drawing/2014/main" id="{6BD3EE3F-14BE-AC88-D3CA-A3FF6E58C84E}"/>
                </a:ext>
              </a:extLst>
            </p:cNvPr>
            <p:cNvSpPr/>
            <p:nvPr/>
          </p:nvSpPr>
          <p:spPr>
            <a:xfrm>
              <a:off x="6256188" y="2190597"/>
              <a:ext cx="2720172" cy="276979"/>
            </a:xfrm>
            <a:prstGeom prst="rect">
              <a:avLst/>
            </a:prstGeom>
            <a:solidFill>
              <a:srgbClr val="364B7A"/>
            </a:solidFill>
            <a:ln>
              <a:noFill/>
            </a:ln>
            <a:effectLst/>
          </p:spPr>
          <p:txBody>
            <a:bodyPr spcFirstLastPara="1" wrap="square" lIns="121900" tIns="60950" rIns="121900" bIns="60950" anchor="ctr" anchorCtr="0">
              <a:spAutoFit/>
            </a:bodyPr>
            <a:lstStyle/>
            <a:p>
              <a:pPr marL="0" marR="0" lvl="0" indent="0" algn="l"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00" b="0" i="0" u="none" strike="noStrike" kern="1200" cap="none" spc="0" normalizeH="0" baseline="0" noProof="0">
                  <a:ln>
                    <a:noFill/>
                  </a:ln>
                  <a:solidFill>
                    <a:srgbClr val="FFFFFF"/>
                  </a:solidFill>
                  <a:effectLst/>
                  <a:uLnTx/>
                  <a:uFillTx/>
                  <a:latin typeface="Segoe UI Semibold"/>
                  <a:ea typeface="Arial"/>
                  <a:cs typeface="Arial" panose="020B0604020202020204" pitchFamily="34" charset="0"/>
                  <a:sym typeface="Arial"/>
                </a:rPr>
                <a:t>Email nurture</a:t>
              </a:r>
            </a:p>
          </p:txBody>
        </p:sp>
        <p:sp>
          <p:nvSpPr>
            <p:cNvPr id="144" name="Google Shape;561;p2">
              <a:extLst>
                <a:ext uri="{FF2B5EF4-FFF2-40B4-BE49-F238E27FC236}">
                  <a16:creationId xmlns:a16="http://schemas.microsoft.com/office/drawing/2014/main" id="{F259EBCE-59E5-E3D8-B5A1-C98FD4639121}"/>
                </a:ext>
              </a:extLst>
            </p:cNvPr>
            <p:cNvSpPr txBox="1"/>
            <p:nvPr/>
          </p:nvSpPr>
          <p:spPr>
            <a:xfrm>
              <a:off x="6412616" y="2527616"/>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#1</a:t>
              </a:r>
            </a:p>
          </p:txBody>
        </p:sp>
        <p:cxnSp>
          <p:nvCxnSpPr>
            <p:cNvPr id="145" name="Google Shape;562;p2">
              <a:extLst>
                <a:ext uri="{FF2B5EF4-FFF2-40B4-BE49-F238E27FC236}">
                  <a16:creationId xmlns:a16="http://schemas.microsoft.com/office/drawing/2014/main" id="{B2822033-5555-AD1A-4112-34C6D19C73DA}"/>
                </a:ext>
              </a:extLst>
            </p:cNvPr>
            <p:cNvCxnSpPr>
              <a:cxnSpLocks/>
            </p:cNvCxnSpPr>
            <p:nvPr/>
          </p:nvCxnSpPr>
          <p:spPr>
            <a:xfrm>
              <a:off x="6890845" y="3300494"/>
              <a:ext cx="0" cy="275613"/>
            </a:xfrm>
            <a:prstGeom prst="straightConnector1">
              <a:avLst/>
            </a:prstGeom>
            <a:noFill/>
            <a:ln w="9525" cap="flat" cmpd="sng">
              <a:solidFill>
                <a:schemeClr val="accent1"/>
              </a:solidFill>
              <a:prstDash val="solid"/>
              <a:round/>
              <a:headEnd type="none" w="sm" len="sm"/>
              <a:tailEnd type="triangle" w="med" len="med"/>
            </a:ln>
          </p:spPr>
        </p:cxnSp>
        <p:sp>
          <p:nvSpPr>
            <p:cNvPr id="146" name="Google Shape;567;p2">
              <a:extLst>
                <a:ext uri="{FF2B5EF4-FFF2-40B4-BE49-F238E27FC236}">
                  <a16:creationId xmlns:a16="http://schemas.microsoft.com/office/drawing/2014/main" id="{255426FA-DFE0-83DF-1D9B-E78172AEAE2A}"/>
                </a:ext>
              </a:extLst>
            </p:cNvPr>
            <p:cNvSpPr txBox="1"/>
            <p:nvPr/>
          </p:nvSpPr>
          <p:spPr>
            <a:xfrm>
              <a:off x="8022600" y="3202038"/>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47" name="Google Shape;568;p2">
              <a:extLst>
                <a:ext uri="{FF2B5EF4-FFF2-40B4-BE49-F238E27FC236}">
                  <a16:creationId xmlns:a16="http://schemas.microsoft.com/office/drawing/2014/main" id="{AF56D3D1-1FDC-1AE6-FAEA-C85E9C8BAAFD}"/>
                </a:ext>
              </a:extLst>
            </p:cNvPr>
            <p:cNvSpPr txBox="1"/>
            <p:nvPr/>
          </p:nvSpPr>
          <p:spPr>
            <a:xfrm>
              <a:off x="6406728" y="3305121"/>
              <a:ext cx="391397" cy="183355"/>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48" name="Google Shape;563;p2">
              <a:extLst>
                <a:ext uri="{FF2B5EF4-FFF2-40B4-BE49-F238E27FC236}">
                  <a16:creationId xmlns:a16="http://schemas.microsoft.com/office/drawing/2014/main" id="{3E1E2AA8-BEB9-118A-E97E-05777790D98E}"/>
                </a:ext>
              </a:extLst>
            </p:cNvPr>
            <p:cNvSpPr/>
            <p:nvPr/>
          </p:nvSpPr>
          <p:spPr>
            <a:xfrm>
              <a:off x="6412616" y="3085265"/>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a:ln>
                  <a:noFill/>
                </a:ln>
                <a:solidFill>
                  <a:srgbClr val="333333"/>
                </a:solidFill>
                <a:effectLst/>
                <a:uLnTx/>
                <a:uFillTx/>
                <a:latin typeface="Segoe UI"/>
                <a:ea typeface="Arial"/>
                <a:cs typeface="Arial" panose="020B0604020202020204" pitchFamily="34" charset="0"/>
                <a:sym typeface="Arial"/>
              </a:endParaRPr>
            </a:p>
          </p:txBody>
        </p:sp>
        <p:cxnSp>
          <p:nvCxnSpPr>
            <p:cNvPr id="149" name="Google Shape;575;p2">
              <a:extLst>
                <a:ext uri="{FF2B5EF4-FFF2-40B4-BE49-F238E27FC236}">
                  <a16:creationId xmlns:a16="http://schemas.microsoft.com/office/drawing/2014/main" id="{708581D1-C0B5-FDD1-76D9-782C83B3E9B7}"/>
                </a:ext>
              </a:extLst>
            </p:cNvPr>
            <p:cNvCxnSpPr>
              <a:cxnSpLocks/>
            </p:cNvCxnSpPr>
            <p:nvPr/>
          </p:nvCxnSpPr>
          <p:spPr>
            <a:xfrm>
              <a:off x="7381880" y="3183887"/>
              <a:ext cx="1525454" cy="6492"/>
            </a:xfrm>
            <a:prstGeom prst="straightConnector1">
              <a:avLst/>
            </a:prstGeom>
            <a:noFill/>
            <a:ln w="9525" cap="flat" cmpd="sng">
              <a:solidFill>
                <a:schemeClr val="accent4"/>
              </a:solidFill>
              <a:prstDash val="solid"/>
              <a:round/>
              <a:headEnd type="none" w="sm" len="sm"/>
              <a:tailEnd type="triangle" w="med" len="med"/>
            </a:ln>
          </p:spPr>
        </p:cxnSp>
        <p:sp>
          <p:nvSpPr>
            <p:cNvPr id="152" name="Google Shape;561;p2">
              <a:extLst>
                <a:ext uri="{FF2B5EF4-FFF2-40B4-BE49-F238E27FC236}">
                  <a16:creationId xmlns:a16="http://schemas.microsoft.com/office/drawing/2014/main" id="{C837B258-176B-A297-4634-72C867F0968E}"/>
                </a:ext>
              </a:extLst>
            </p:cNvPr>
            <p:cNvSpPr txBox="1"/>
            <p:nvPr/>
          </p:nvSpPr>
          <p:spPr>
            <a:xfrm>
              <a:off x="6412616" y="3652308"/>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#2</a:t>
              </a:r>
            </a:p>
          </p:txBody>
        </p:sp>
        <p:cxnSp>
          <p:nvCxnSpPr>
            <p:cNvPr id="153" name="Google Shape;562;p2">
              <a:extLst>
                <a:ext uri="{FF2B5EF4-FFF2-40B4-BE49-F238E27FC236}">
                  <a16:creationId xmlns:a16="http://schemas.microsoft.com/office/drawing/2014/main" id="{2C9FC7D3-465E-67A1-06ED-D717D34B0A2E}"/>
                </a:ext>
              </a:extLst>
            </p:cNvPr>
            <p:cNvCxnSpPr>
              <a:cxnSpLocks/>
            </p:cNvCxnSpPr>
            <p:nvPr/>
          </p:nvCxnSpPr>
          <p:spPr>
            <a:xfrm>
              <a:off x="6890845" y="4346666"/>
              <a:ext cx="0" cy="242449"/>
            </a:xfrm>
            <a:prstGeom prst="straightConnector1">
              <a:avLst/>
            </a:prstGeom>
            <a:noFill/>
            <a:ln w="9525" cap="flat" cmpd="sng">
              <a:solidFill>
                <a:schemeClr val="accent1"/>
              </a:solidFill>
              <a:prstDash val="solid"/>
              <a:round/>
              <a:headEnd type="none" w="sm" len="sm"/>
              <a:tailEnd type="triangle" w="med" len="med"/>
            </a:ln>
          </p:spPr>
        </p:cxnSp>
        <p:sp>
          <p:nvSpPr>
            <p:cNvPr id="154" name="Google Shape;567;p2">
              <a:extLst>
                <a:ext uri="{FF2B5EF4-FFF2-40B4-BE49-F238E27FC236}">
                  <a16:creationId xmlns:a16="http://schemas.microsoft.com/office/drawing/2014/main" id="{CD14946D-D6CA-83D6-4071-2A540BEA3DD8}"/>
                </a:ext>
              </a:extLst>
            </p:cNvPr>
            <p:cNvSpPr txBox="1"/>
            <p:nvPr/>
          </p:nvSpPr>
          <p:spPr>
            <a:xfrm>
              <a:off x="8022600" y="4234949"/>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55" name="Google Shape;568;p2">
              <a:extLst>
                <a:ext uri="{FF2B5EF4-FFF2-40B4-BE49-F238E27FC236}">
                  <a16:creationId xmlns:a16="http://schemas.microsoft.com/office/drawing/2014/main" id="{BD21BE05-E780-2693-6734-BA8B1383476D}"/>
                </a:ext>
              </a:extLst>
            </p:cNvPr>
            <p:cNvSpPr txBox="1"/>
            <p:nvPr/>
          </p:nvSpPr>
          <p:spPr>
            <a:xfrm>
              <a:off x="6412005" y="4353649"/>
              <a:ext cx="423414" cy="170549"/>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56" name="Google Shape;563;p2">
              <a:extLst>
                <a:ext uri="{FF2B5EF4-FFF2-40B4-BE49-F238E27FC236}">
                  <a16:creationId xmlns:a16="http://schemas.microsoft.com/office/drawing/2014/main" id="{8E4C3150-85AD-4A48-7F34-BACB7F9D956E}"/>
                </a:ext>
              </a:extLst>
            </p:cNvPr>
            <p:cNvSpPr/>
            <p:nvPr/>
          </p:nvSpPr>
          <p:spPr>
            <a:xfrm>
              <a:off x="6421284" y="4138127"/>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a:ln>
                  <a:noFill/>
                </a:ln>
                <a:solidFill>
                  <a:srgbClr val="333333"/>
                </a:solidFill>
                <a:effectLst/>
                <a:uLnTx/>
                <a:uFillTx/>
                <a:latin typeface="Segoe UI"/>
                <a:ea typeface="Arial"/>
                <a:cs typeface="Arial" panose="020B0604020202020204" pitchFamily="34" charset="0"/>
                <a:sym typeface="Arial"/>
              </a:endParaRPr>
            </a:p>
          </p:txBody>
        </p:sp>
        <p:cxnSp>
          <p:nvCxnSpPr>
            <p:cNvPr id="157" name="Google Shape;575;p2">
              <a:extLst>
                <a:ext uri="{FF2B5EF4-FFF2-40B4-BE49-F238E27FC236}">
                  <a16:creationId xmlns:a16="http://schemas.microsoft.com/office/drawing/2014/main" id="{71536C4F-6548-AC99-9A6D-312E918F0021}"/>
                </a:ext>
              </a:extLst>
            </p:cNvPr>
            <p:cNvCxnSpPr>
              <a:cxnSpLocks/>
            </p:cNvCxnSpPr>
            <p:nvPr/>
          </p:nvCxnSpPr>
          <p:spPr>
            <a:xfrm>
              <a:off x="7381880" y="4221678"/>
              <a:ext cx="1514822" cy="6492"/>
            </a:xfrm>
            <a:prstGeom prst="straightConnector1">
              <a:avLst/>
            </a:prstGeom>
            <a:noFill/>
            <a:ln w="9525" cap="flat" cmpd="sng">
              <a:solidFill>
                <a:schemeClr val="accent4"/>
              </a:solidFill>
              <a:prstDash val="solid"/>
              <a:round/>
              <a:headEnd type="none" w="sm" len="sm"/>
              <a:tailEnd type="triangle" w="med" len="med"/>
            </a:ln>
          </p:spPr>
        </p:cxnSp>
        <p:sp>
          <p:nvSpPr>
            <p:cNvPr id="158" name="Google Shape;561;p2">
              <a:extLst>
                <a:ext uri="{FF2B5EF4-FFF2-40B4-BE49-F238E27FC236}">
                  <a16:creationId xmlns:a16="http://schemas.microsoft.com/office/drawing/2014/main" id="{1309F855-C01D-9E91-21F4-5B45E2A987BE}"/>
                </a:ext>
              </a:extLst>
            </p:cNvPr>
            <p:cNvSpPr txBox="1"/>
            <p:nvPr/>
          </p:nvSpPr>
          <p:spPr>
            <a:xfrm>
              <a:off x="6412616" y="4638631"/>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#3</a:t>
              </a:r>
            </a:p>
          </p:txBody>
        </p:sp>
        <p:sp>
          <p:nvSpPr>
            <p:cNvPr id="159" name="Google Shape;567;p2">
              <a:extLst>
                <a:ext uri="{FF2B5EF4-FFF2-40B4-BE49-F238E27FC236}">
                  <a16:creationId xmlns:a16="http://schemas.microsoft.com/office/drawing/2014/main" id="{0C56F5C5-F2D3-DC40-E5C2-F14968EF26C2}"/>
                </a:ext>
              </a:extLst>
            </p:cNvPr>
            <p:cNvSpPr txBox="1"/>
            <p:nvPr/>
          </p:nvSpPr>
          <p:spPr>
            <a:xfrm>
              <a:off x="8022600" y="5223391"/>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160" name="Google Shape;563;p2">
              <a:extLst>
                <a:ext uri="{FF2B5EF4-FFF2-40B4-BE49-F238E27FC236}">
                  <a16:creationId xmlns:a16="http://schemas.microsoft.com/office/drawing/2014/main" id="{2D08C799-82CC-C2E9-6633-6EEF662FCE10}"/>
                </a:ext>
              </a:extLst>
            </p:cNvPr>
            <p:cNvSpPr/>
            <p:nvPr/>
          </p:nvSpPr>
          <p:spPr>
            <a:xfrm>
              <a:off x="6412616" y="5108639"/>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a:ln>
                  <a:noFill/>
                </a:ln>
                <a:solidFill>
                  <a:srgbClr val="333333"/>
                </a:solidFill>
                <a:effectLst/>
                <a:uLnTx/>
                <a:uFillTx/>
                <a:latin typeface="Segoe UI"/>
                <a:ea typeface="Arial"/>
                <a:cs typeface="Arial" panose="020B0604020202020204" pitchFamily="34" charset="0"/>
                <a:sym typeface="Arial"/>
              </a:endParaRPr>
            </a:p>
          </p:txBody>
        </p:sp>
        <p:cxnSp>
          <p:nvCxnSpPr>
            <p:cNvPr id="161" name="Google Shape;575;p2">
              <a:extLst>
                <a:ext uri="{FF2B5EF4-FFF2-40B4-BE49-F238E27FC236}">
                  <a16:creationId xmlns:a16="http://schemas.microsoft.com/office/drawing/2014/main" id="{160D8584-79E1-57FC-8D3F-E89BE1D1B47D}"/>
                </a:ext>
              </a:extLst>
            </p:cNvPr>
            <p:cNvCxnSpPr>
              <a:cxnSpLocks/>
            </p:cNvCxnSpPr>
            <p:nvPr/>
          </p:nvCxnSpPr>
          <p:spPr>
            <a:xfrm>
              <a:off x="7381880" y="5211180"/>
              <a:ext cx="1472292" cy="12211"/>
            </a:xfrm>
            <a:prstGeom prst="straightConnector1">
              <a:avLst/>
            </a:prstGeom>
            <a:noFill/>
            <a:ln w="9525" cap="flat" cmpd="sng">
              <a:solidFill>
                <a:schemeClr val="accent4"/>
              </a:solidFill>
              <a:prstDash val="solid"/>
              <a:round/>
              <a:headEnd type="none" w="sm" len="sm"/>
              <a:tailEnd type="triangle" w="med" len="med"/>
            </a:ln>
          </p:spPr>
        </p:cxnSp>
        <p:sp>
          <p:nvSpPr>
            <p:cNvPr id="237" name="Google Shape;606;p2">
              <a:extLst>
                <a:ext uri="{FF2B5EF4-FFF2-40B4-BE49-F238E27FC236}">
                  <a16:creationId xmlns:a16="http://schemas.microsoft.com/office/drawing/2014/main" id="{26B36D36-0B74-689C-9512-6AAB2FFFCE5A}"/>
                </a:ext>
              </a:extLst>
            </p:cNvPr>
            <p:cNvSpPr/>
            <p:nvPr/>
          </p:nvSpPr>
          <p:spPr>
            <a:xfrm rot="5400000">
              <a:off x="7215857" y="4192095"/>
              <a:ext cx="3908719" cy="268587"/>
            </a:xfrm>
            <a:prstGeom prst="triangle">
              <a:avLst>
                <a:gd name="adj" fmla="val 50000"/>
              </a:avLst>
            </a:prstGeom>
            <a:solidFill>
              <a:srgbClr val="EAE4D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400"/>
                <a:buFont typeface="Arial"/>
                <a:buNone/>
                <a:tabLst/>
                <a:defRPr/>
              </a:pPr>
              <a:endParaRPr kumimoji="0" lang="en-US" sz="1867" b="0" i="0" u="none" strike="noStrike" kern="1200" cap="none" spc="0" normalizeH="0" baseline="0" noProof="0">
                <a:ln>
                  <a:noFill/>
                </a:ln>
                <a:solidFill>
                  <a:srgbClr val="FFFFFF"/>
                </a:solidFill>
                <a:effectLst/>
                <a:uLnTx/>
                <a:uFillTx/>
                <a:latin typeface="Segoe UI"/>
                <a:ea typeface="Arial"/>
                <a:cs typeface="Arial" panose="020B0604020202020204" pitchFamily="34" charset="0"/>
                <a:sym typeface="Arial"/>
              </a:endParaRPr>
            </a:p>
          </p:txBody>
        </p:sp>
        <p:sp>
          <p:nvSpPr>
            <p:cNvPr id="5" name="Google Shape;563;p2">
              <a:extLst>
                <a:ext uri="{FF2B5EF4-FFF2-40B4-BE49-F238E27FC236}">
                  <a16:creationId xmlns:a16="http://schemas.microsoft.com/office/drawing/2014/main" id="{1CC0FEC2-5CA6-AE30-2569-C41A20EBF560}"/>
                </a:ext>
              </a:extLst>
            </p:cNvPr>
            <p:cNvSpPr/>
            <p:nvPr/>
          </p:nvSpPr>
          <p:spPr>
            <a:xfrm>
              <a:off x="6406162" y="4865164"/>
              <a:ext cx="1817557" cy="223813"/>
            </a:xfrm>
            <a:prstGeom prst="rect">
              <a:avLst/>
            </a:prstGeom>
            <a:solidFill>
              <a:srgbClr val="364B7A"/>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buClr>
                  <a:srgbClr val="282828"/>
                </a:buClr>
                <a:buSzPts val="800"/>
                <a:defRPr/>
              </a:pPr>
              <a:r>
                <a:rPr lang="en-US" sz="800">
                  <a:solidFill>
                    <a:schemeClr val="bg1"/>
                  </a:solidFill>
                  <a:latin typeface="Segoe UI"/>
                  <a:ea typeface="Arial"/>
                  <a:cs typeface="Arial"/>
                  <a:sym typeface="Arial"/>
                </a:rPr>
                <a:t>INFOGRAPHIC #3</a:t>
              </a:r>
              <a:br>
                <a:rPr lang="en-US" sz="800">
                  <a:solidFill>
                    <a:schemeClr val="bg1"/>
                  </a:solidFill>
                  <a:latin typeface="Segoe UI"/>
                  <a:ea typeface="Arial"/>
                  <a:cs typeface="Arial"/>
                  <a:sym typeface="Arial"/>
                </a:rPr>
              </a:br>
              <a:r>
                <a:rPr lang="en-US" sz="800">
                  <a:solidFill>
                    <a:schemeClr val="bg1"/>
                  </a:solidFill>
                  <a:latin typeface="Segoe UI"/>
                  <a:ea typeface="Arial"/>
                  <a:cs typeface="Arial"/>
                </a:rPr>
                <a:t>Stop Ransomware in it's tracks</a:t>
              </a:r>
            </a:p>
          </p:txBody>
        </p:sp>
        <p:sp>
          <p:nvSpPr>
            <p:cNvPr id="7" name="Google Shape;563;p2">
              <a:extLst>
                <a:ext uri="{FF2B5EF4-FFF2-40B4-BE49-F238E27FC236}">
                  <a16:creationId xmlns:a16="http://schemas.microsoft.com/office/drawing/2014/main" id="{FFA8F4E3-7350-C48A-0A51-19527A4CD2A0}"/>
                </a:ext>
              </a:extLst>
            </p:cNvPr>
            <p:cNvSpPr/>
            <p:nvPr/>
          </p:nvSpPr>
          <p:spPr>
            <a:xfrm>
              <a:off x="6416556" y="3806159"/>
              <a:ext cx="2244844" cy="231859"/>
            </a:xfrm>
            <a:prstGeom prst="rect">
              <a:avLst/>
            </a:prstGeom>
            <a:solidFill>
              <a:srgbClr val="364B7A"/>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buClr>
                  <a:srgbClr val="282828"/>
                </a:buClr>
                <a:buSzPts val="800"/>
                <a:defRPr/>
              </a:pPr>
              <a:r>
                <a:rPr lang="en-US" sz="800">
                  <a:solidFill>
                    <a:schemeClr val="bg1"/>
                  </a:solidFill>
                  <a:latin typeface="Segoe UI"/>
                  <a:ea typeface="Arial"/>
                  <a:cs typeface="Arial"/>
                  <a:sym typeface="Arial"/>
                </a:rPr>
                <a:t>INFOGRAPHIC #2</a:t>
              </a:r>
              <a:br>
                <a:rPr lang="en-US" sz="800">
                  <a:solidFill>
                    <a:schemeClr val="bg1"/>
                  </a:solidFill>
                  <a:latin typeface="Segoe UI"/>
                  <a:ea typeface="Arial"/>
                  <a:cs typeface="Arial"/>
                  <a:sym typeface="Arial"/>
                </a:rPr>
              </a:br>
              <a:r>
                <a:rPr lang="en-US" sz="800">
                  <a:solidFill>
                    <a:schemeClr val="bg1"/>
                  </a:solidFill>
                  <a:latin typeface="Segoe UI"/>
                  <a:ea typeface="Arial"/>
                  <a:cs typeface="Arial"/>
                </a:rPr>
                <a:t>Detect and Disrupt in progress cyberattacks </a:t>
              </a:r>
            </a:p>
          </p:txBody>
        </p:sp>
        <p:sp>
          <p:nvSpPr>
            <p:cNvPr id="8" name="Google Shape;563;p2">
              <a:extLst>
                <a:ext uri="{FF2B5EF4-FFF2-40B4-BE49-F238E27FC236}">
                  <a16:creationId xmlns:a16="http://schemas.microsoft.com/office/drawing/2014/main" id="{4761E806-3B08-2C44-5AA5-347686574CD7}"/>
                </a:ext>
              </a:extLst>
            </p:cNvPr>
            <p:cNvSpPr/>
            <p:nvPr/>
          </p:nvSpPr>
          <p:spPr>
            <a:xfrm>
              <a:off x="6409109" y="2742567"/>
              <a:ext cx="1830888" cy="268044"/>
            </a:xfrm>
            <a:prstGeom prst="rect">
              <a:avLst/>
            </a:prstGeom>
            <a:solidFill>
              <a:srgbClr val="364B7A"/>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defRPr/>
              </a:pPr>
              <a:r>
                <a:rPr lang="en-US" sz="800">
                  <a:solidFill>
                    <a:schemeClr val="bg1"/>
                  </a:solidFill>
                  <a:latin typeface="Segoe UI"/>
                  <a:ea typeface="Arial"/>
                  <a:cs typeface="Segoe UI"/>
                  <a:sym typeface="Arial"/>
                </a:rPr>
                <a:t>DATA SHEET</a:t>
              </a:r>
              <a:br>
                <a:rPr lang="en-US" sz="800">
                  <a:solidFill>
                    <a:schemeClr val="bg1"/>
                  </a:solidFill>
                  <a:latin typeface="Segoe UI"/>
                  <a:ea typeface="Arial"/>
                  <a:cs typeface="Segoe UI"/>
                  <a:sym typeface="Arial"/>
                </a:rPr>
              </a:br>
              <a:r>
                <a:rPr lang="en-US" sz="800">
                  <a:solidFill>
                    <a:schemeClr val="bg1"/>
                  </a:solidFill>
                  <a:latin typeface="Segoe UI"/>
                  <a:ea typeface="Arial"/>
                  <a:cs typeface="Segoe UI"/>
                  <a:sym typeface="Arial"/>
                </a:rPr>
                <a:t>GenAI and Threat Protection</a:t>
              </a:r>
              <a:endParaRPr lang="en-US" sz="800">
                <a:solidFill>
                  <a:schemeClr val="bg1"/>
                </a:solidFill>
                <a:latin typeface="Segoe UI"/>
                <a:ea typeface="Arial"/>
                <a:cs typeface="Arial"/>
              </a:endParaRPr>
            </a:p>
          </p:txBody>
        </p:sp>
        <p:sp>
          <p:nvSpPr>
            <p:cNvPr id="239" name="Google Shape;601;p2">
              <a:extLst>
                <a:ext uri="{FF2B5EF4-FFF2-40B4-BE49-F238E27FC236}">
                  <a16:creationId xmlns:a16="http://schemas.microsoft.com/office/drawing/2014/main" id="{79DBEB8E-653C-433F-0957-1C1EC41EF6B0}"/>
                </a:ext>
              </a:extLst>
            </p:cNvPr>
            <p:cNvSpPr/>
            <p:nvPr/>
          </p:nvSpPr>
          <p:spPr>
            <a:xfrm>
              <a:off x="9470765" y="2486394"/>
              <a:ext cx="2011680" cy="287303"/>
            </a:xfrm>
            <a:prstGeom prst="rect">
              <a:avLst/>
            </a:prstGeom>
            <a:solidFill>
              <a:schemeClr val="tx1"/>
            </a:solidFill>
            <a:ln>
              <a:noFill/>
            </a:ln>
            <a:effectLst/>
          </p:spPr>
          <p:txBody>
            <a:bodyPr spcFirstLastPara="1" wrap="square" lIns="121900" tIns="60950" rIns="121900" bIns="60950" anchor="ctr"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Segoe UI Semibold"/>
                  <a:ea typeface="Arial"/>
                  <a:cs typeface="Arial" panose="020B0604020202020204" pitchFamily="34" charset="0"/>
                  <a:sym typeface="Arial"/>
                </a:rPr>
                <a:t>Partner-led outreach</a:t>
              </a:r>
            </a:p>
          </p:txBody>
        </p:sp>
        <p:sp>
          <p:nvSpPr>
            <p:cNvPr id="60" name="Google Shape;601;p2">
              <a:extLst>
                <a:ext uri="{FF2B5EF4-FFF2-40B4-BE49-F238E27FC236}">
                  <a16:creationId xmlns:a16="http://schemas.microsoft.com/office/drawing/2014/main" id="{6ED9121F-3921-4416-3B3A-F1989CB9A341}"/>
                </a:ext>
              </a:extLst>
            </p:cNvPr>
            <p:cNvSpPr/>
            <p:nvPr/>
          </p:nvSpPr>
          <p:spPr>
            <a:xfrm>
              <a:off x="9887939" y="3671983"/>
              <a:ext cx="1177333" cy="261590"/>
            </a:xfrm>
            <a:prstGeom prst="rect">
              <a:avLst/>
            </a:prstGeom>
            <a:solidFill>
              <a:schemeClr val="bg2"/>
            </a:solidFill>
            <a:ln>
              <a:noFill/>
            </a:ln>
            <a:effectLst/>
          </p:spPr>
          <p:txBody>
            <a:bodyPr spcFirstLastPara="1" wrap="square" lIns="121900" tIns="60950" rIns="121900" bIns="60950" anchor="ctr" anchorCtr="0">
              <a:spAutoFit/>
            </a:bodyPr>
            <a:lstStyle/>
            <a:p>
              <a:pPr marL="0" marR="0" lvl="0" indent="0" algn="ctr" defTabSz="914400" rtl="0" eaLnBrk="1" fontAlgn="auto" latinLnBrk="0" hangingPunct="1">
                <a:lnSpc>
                  <a:spcPct val="100000"/>
                </a:lnSpc>
                <a:spcBef>
                  <a:spcPts val="0"/>
                </a:spcBef>
                <a:spcAft>
                  <a:spcPts val="0"/>
                </a:spcAft>
                <a:buClr>
                  <a:srgbClr val="FFFFFF"/>
                </a:buClr>
                <a:buSzPts val="800"/>
                <a:buFont typeface="Arial"/>
                <a:buNone/>
                <a:tabLst/>
                <a:defRPr/>
              </a:pPr>
              <a:r>
                <a:rPr lang="en-US" sz="900">
                  <a:latin typeface="Segoe UI Semibold"/>
                  <a:ea typeface="Arial"/>
                  <a:cs typeface="Arial"/>
                  <a:sym typeface="Arial"/>
                </a:rPr>
                <a:t>Pitch deck</a:t>
              </a:r>
              <a:endParaRPr kumimoji="0" lang="en-US" sz="900" b="0" i="0" u="none" strike="noStrike" kern="1200" cap="none" spc="0" normalizeH="0" baseline="0" noProof="0">
                <a:ln>
                  <a:noFill/>
                </a:ln>
                <a:effectLst/>
                <a:uLnTx/>
                <a:uFillTx/>
                <a:latin typeface="Segoe UI Semibold"/>
                <a:ea typeface="Arial"/>
                <a:cs typeface="Arial" panose="020B0604020202020204" pitchFamily="34" charset="0"/>
                <a:sym typeface="Arial"/>
              </a:endParaRPr>
            </a:p>
          </p:txBody>
        </p:sp>
        <p:sp>
          <p:nvSpPr>
            <p:cNvPr id="2" name="Google Shape;561;p2">
              <a:extLst>
                <a:ext uri="{FF2B5EF4-FFF2-40B4-BE49-F238E27FC236}">
                  <a16:creationId xmlns:a16="http://schemas.microsoft.com/office/drawing/2014/main" id="{E3AC4AB7-2DD1-8DAA-8904-94355981A29F}"/>
                </a:ext>
              </a:extLst>
            </p:cNvPr>
            <p:cNvSpPr txBox="1"/>
            <p:nvPr/>
          </p:nvSpPr>
          <p:spPr>
            <a:xfrm>
              <a:off x="6406162" y="5712180"/>
              <a:ext cx="969264" cy="215444"/>
            </a:xfrm>
            <a:prstGeom prst="rect">
              <a:avLst/>
            </a:prstGeom>
            <a:noFill/>
            <a:ln>
              <a:noFill/>
            </a:ln>
          </p:spPr>
          <p:txBody>
            <a:bodyPr spcFirstLastPara="1" wrap="square" lIns="0" tIns="0" rIns="0" bIns="45720" anchor="t" anchorCtr="0">
              <a:spAutoFit/>
            </a:bodyPr>
            <a:lstStyle/>
            <a:p>
              <a:pPr marL="0" marR="0" lvl="0" indent="0" algn="l" defTabSz="914400" rtl="0" eaLnBrk="1" fontAlgn="auto" latinLnBrk="0" hangingPunct="1">
                <a:lnSpc>
                  <a:spcPct val="100000"/>
                </a:lnSpc>
                <a:spcBef>
                  <a:spcPts val="0"/>
                </a:spcBef>
                <a:spcAft>
                  <a:spcPts val="0"/>
                </a:spcAft>
                <a:buClr>
                  <a:srgbClr val="0078D4"/>
                </a:buClr>
                <a:buSzPts val="800"/>
                <a:buFont typeface="Arial"/>
                <a:buNone/>
                <a:tabLst/>
                <a:defRPr/>
              </a:pPr>
              <a:r>
                <a:rPr kumimoji="0" lang="en-US" sz="1100" b="0" i="0" u="none" strike="noStrike" kern="1200" cap="none" spc="0" normalizeH="0" baseline="0" noProof="0">
                  <a:ln>
                    <a:noFill/>
                  </a:ln>
                  <a:solidFill>
                    <a:srgbClr val="000000"/>
                  </a:solidFill>
                  <a:effectLst/>
                  <a:uLnTx/>
                  <a:uFillTx/>
                  <a:latin typeface="Segoe UI Semibold" panose="020B0702040204020203" pitchFamily="34" charset="0"/>
                  <a:ea typeface="Arial"/>
                  <a:cs typeface="Segoe UI Semibold" panose="020B0702040204020203" pitchFamily="34" charset="0"/>
                  <a:sym typeface="Arial"/>
                </a:rPr>
                <a:t>Email #4</a:t>
              </a:r>
            </a:p>
          </p:txBody>
        </p:sp>
        <p:sp>
          <p:nvSpPr>
            <p:cNvPr id="3" name="Google Shape;567;p2">
              <a:extLst>
                <a:ext uri="{FF2B5EF4-FFF2-40B4-BE49-F238E27FC236}">
                  <a16:creationId xmlns:a16="http://schemas.microsoft.com/office/drawing/2014/main" id="{A2C71382-BC33-73BE-4206-7576E5C5B743}"/>
                </a:ext>
              </a:extLst>
            </p:cNvPr>
            <p:cNvSpPr txBox="1"/>
            <p:nvPr/>
          </p:nvSpPr>
          <p:spPr>
            <a:xfrm>
              <a:off x="8016146" y="6294821"/>
              <a:ext cx="469713" cy="182880"/>
            </a:xfrm>
            <a:prstGeom prst="rect">
              <a:avLst/>
            </a:prstGeom>
            <a:noFill/>
            <a:ln>
              <a:noFill/>
            </a:ln>
          </p:spPr>
          <p:txBody>
            <a:bodyPr spcFirstLastPara="1" wrap="square" lIns="18288" tIns="18288" rIns="18288" bIns="18288" anchor="t"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Yes</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6" name="Google Shape;563;p2">
              <a:extLst>
                <a:ext uri="{FF2B5EF4-FFF2-40B4-BE49-F238E27FC236}">
                  <a16:creationId xmlns:a16="http://schemas.microsoft.com/office/drawing/2014/main" id="{8F588088-7401-CCF4-98DB-7ABC8B596C64}"/>
                </a:ext>
              </a:extLst>
            </p:cNvPr>
            <p:cNvSpPr/>
            <p:nvPr/>
          </p:nvSpPr>
          <p:spPr>
            <a:xfrm>
              <a:off x="6414830" y="6197999"/>
              <a:ext cx="969264" cy="214861"/>
            </a:xfrm>
            <a:prstGeom prst="rect">
              <a:avLst/>
            </a:prstGeom>
            <a:noFill/>
            <a:ln w="12700" cap="flat" cmpd="sng">
              <a:solidFill>
                <a:schemeClr val="bg1">
                  <a:lumMod val="85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282828"/>
                </a:buClr>
                <a:buSzPts val="800"/>
                <a:buFont typeface="Arial"/>
                <a:buNone/>
                <a:tabLst/>
                <a:defRPr/>
              </a:pPr>
              <a:r>
                <a:rPr kumimoji="0" lang="en-US" sz="900" b="0" i="0" u="none" strike="noStrike" kern="1200" cap="none" spc="0" normalizeH="0" baseline="0" noProof="0">
                  <a:ln>
                    <a:noFill/>
                  </a:ln>
                  <a:solidFill>
                    <a:srgbClr val="282828"/>
                  </a:solidFill>
                  <a:effectLst/>
                  <a:uLnTx/>
                  <a:uFillTx/>
                  <a:latin typeface="Segoe UI"/>
                  <a:ea typeface="Arial"/>
                  <a:cs typeface="Arial" panose="020B0604020202020204" pitchFamily="34" charset="0"/>
                  <a:sym typeface="Arial"/>
                </a:rPr>
                <a:t>Contact sales</a:t>
              </a:r>
              <a:endParaRPr kumimoji="0" lang="en-US" sz="1200" b="0" i="0" u="none" strike="noStrike" kern="1200" cap="none" spc="0" normalizeH="0" baseline="0" noProof="0">
                <a:ln>
                  <a:noFill/>
                </a:ln>
                <a:solidFill>
                  <a:srgbClr val="333333"/>
                </a:solidFill>
                <a:effectLst/>
                <a:uLnTx/>
                <a:uFillTx/>
                <a:latin typeface="Segoe UI"/>
                <a:ea typeface="Arial"/>
                <a:cs typeface="Arial" panose="020B0604020202020204" pitchFamily="34" charset="0"/>
                <a:sym typeface="Arial"/>
              </a:endParaRPr>
            </a:p>
          </p:txBody>
        </p:sp>
        <p:cxnSp>
          <p:nvCxnSpPr>
            <p:cNvPr id="11" name="Google Shape;575;p2">
              <a:extLst>
                <a:ext uri="{FF2B5EF4-FFF2-40B4-BE49-F238E27FC236}">
                  <a16:creationId xmlns:a16="http://schemas.microsoft.com/office/drawing/2014/main" id="{4B829AA5-DD3A-1547-F2FF-948BFAD47215}"/>
                </a:ext>
              </a:extLst>
            </p:cNvPr>
            <p:cNvCxnSpPr>
              <a:cxnSpLocks/>
            </p:cNvCxnSpPr>
            <p:nvPr/>
          </p:nvCxnSpPr>
          <p:spPr>
            <a:xfrm>
              <a:off x="7375426" y="6281550"/>
              <a:ext cx="1514822" cy="6492"/>
            </a:xfrm>
            <a:prstGeom prst="straightConnector1">
              <a:avLst/>
            </a:prstGeom>
            <a:noFill/>
            <a:ln w="9525" cap="flat" cmpd="sng">
              <a:solidFill>
                <a:schemeClr val="accent4"/>
              </a:solidFill>
              <a:prstDash val="solid"/>
              <a:round/>
              <a:headEnd type="none" w="sm" len="sm"/>
              <a:tailEnd type="triangle" w="med" len="med"/>
            </a:ln>
          </p:spPr>
        </p:cxnSp>
        <p:sp>
          <p:nvSpPr>
            <p:cNvPr id="19" name="Google Shape;563;p2">
              <a:extLst>
                <a:ext uri="{FF2B5EF4-FFF2-40B4-BE49-F238E27FC236}">
                  <a16:creationId xmlns:a16="http://schemas.microsoft.com/office/drawing/2014/main" id="{15BFA723-18FD-2161-AD7A-2B15B1A87CCE}"/>
                </a:ext>
              </a:extLst>
            </p:cNvPr>
            <p:cNvSpPr/>
            <p:nvPr/>
          </p:nvSpPr>
          <p:spPr>
            <a:xfrm>
              <a:off x="6391516" y="5896511"/>
              <a:ext cx="2022563" cy="303598"/>
            </a:xfrm>
            <a:prstGeom prst="rect">
              <a:avLst/>
            </a:prstGeom>
            <a:solidFill>
              <a:srgbClr val="364B7A"/>
            </a:solidFill>
            <a:ln w="12700" cap="flat" cmpd="sng">
              <a:noFill/>
              <a:prstDash val="solid"/>
              <a:round/>
              <a:headEnd type="none" w="sm" len="sm"/>
              <a:tailEnd type="none" w="sm" len="sm"/>
            </a:ln>
          </p:spPr>
          <p:txBody>
            <a:bodyPr spcFirstLastPara="1" wrap="square" lIns="91425" tIns="45700" rIns="91425" bIns="45700" anchor="ctr" anchorCtr="0">
              <a:noAutofit/>
            </a:bodyPr>
            <a:lstStyle/>
            <a:p>
              <a:pPr algn="ctr">
                <a:defRPr/>
              </a:pPr>
              <a:r>
                <a:rPr lang="en-US" sz="800">
                  <a:solidFill>
                    <a:schemeClr val="bg1"/>
                  </a:solidFill>
                  <a:latin typeface="Segoe UI"/>
                  <a:ea typeface="Arial"/>
                  <a:cs typeface="Segoe UI"/>
                  <a:sym typeface="Arial"/>
                </a:rPr>
                <a:t>INFOGRAPHIC #4</a:t>
              </a:r>
            </a:p>
            <a:p>
              <a:pPr algn="ctr">
                <a:defRPr/>
              </a:pPr>
              <a:r>
                <a:rPr lang="en-US" sz="800">
                  <a:solidFill>
                    <a:schemeClr val="bg1"/>
                  </a:solidFill>
                  <a:latin typeface="Segoe UI"/>
                  <a:ea typeface="Arial"/>
                  <a:cs typeface="Segoe UI"/>
                  <a:sym typeface="Arial"/>
                </a:rPr>
                <a:t>Six key cybersecurity trends</a:t>
              </a:r>
              <a:endParaRPr lang="en-US" sz="800">
                <a:solidFill>
                  <a:srgbClr val="000000"/>
                </a:solidFill>
                <a:latin typeface="Segoe UI"/>
                <a:ea typeface="Arial"/>
                <a:cs typeface="Segoe UI"/>
                <a:sym typeface="Arial"/>
              </a:endParaRPr>
            </a:p>
            <a:p>
              <a:pPr algn="ctr">
                <a:buSzPts val="800"/>
                <a:defRPr/>
              </a:pPr>
              <a:endParaRPr lang="en-US" sz="800">
                <a:solidFill>
                  <a:schemeClr val="bg1"/>
                </a:solidFill>
                <a:latin typeface="Segoe UI"/>
                <a:ea typeface="Arial"/>
                <a:cs typeface="Arial"/>
              </a:endParaRPr>
            </a:p>
          </p:txBody>
        </p:sp>
        <p:cxnSp>
          <p:nvCxnSpPr>
            <p:cNvPr id="20" name="Google Shape;562;p2">
              <a:extLst>
                <a:ext uri="{FF2B5EF4-FFF2-40B4-BE49-F238E27FC236}">
                  <a16:creationId xmlns:a16="http://schemas.microsoft.com/office/drawing/2014/main" id="{0D419B76-1F54-5636-5295-4165D71D9653}"/>
                </a:ext>
              </a:extLst>
            </p:cNvPr>
            <p:cNvCxnSpPr>
              <a:cxnSpLocks/>
            </p:cNvCxnSpPr>
            <p:nvPr/>
          </p:nvCxnSpPr>
          <p:spPr>
            <a:xfrm>
              <a:off x="6862620" y="5379229"/>
              <a:ext cx="0" cy="148744"/>
            </a:xfrm>
            <a:prstGeom prst="straightConnector1">
              <a:avLst/>
            </a:prstGeom>
            <a:noFill/>
            <a:ln w="9525" cap="flat" cmpd="sng">
              <a:solidFill>
                <a:schemeClr val="accent1"/>
              </a:solidFill>
              <a:prstDash val="solid"/>
              <a:round/>
              <a:headEnd type="none" w="sm" len="sm"/>
              <a:tailEnd type="triangle" w="med" len="med"/>
            </a:ln>
          </p:spPr>
        </p:cxnSp>
        <p:sp>
          <p:nvSpPr>
            <p:cNvPr id="58" name="Google Shape;568;p2">
              <a:extLst>
                <a:ext uri="{FF2B5EF4-FFF2-40B4-BE49-F238E27FC236}">
                  <a16:creationId xmlns:a16="http://schemas.microsoft.com/office/drawing/2014/main" id="{FA2FEA72-CFA0-DE74-E452-80DD8D855520}"/>
                </a:ext>
              </a:extLst>
            </p:cNvPr>
            <p:cNvSpPr txBox="1"/>
            <p:nvPr/>
          </p:nvSpPr>
          <p:spPr>
            <a:xfrm>
              <a:off x="6389943" y="5293955"/>
              <a:ext cx="423414" cy="170549"/>
            </a:xfrm>
            <a:prstGeom prst="rect">
              <a:avLst/>
            </a:prstGeom>
            <a:noFill/>
            <a:ln>
              <a:noFill/>
            </a:ln>
          </p:spPr>
          <p:txBody>
            <a:bodyPr spcFirstLastPara="1" wrap="square" lIns="0" tIns="18288" rIns="36576" bIns="18288" anchor="ctr" anchorCtr="0">
              <a:noAutofit/>
            </a:bodyPr>
            <a:lstStyle/>
            <a:p>
              <a:pPr marL="0" marR="0" lvl="0" indent="0" algn="r" defTabSz="914400" rtl="0" eaLnBrk="1" fontAlgn="auto" latinLnBrk="0" hangingPunct="1">
                <a:lnSpc>
                  <a:spcPct val="100000"/>
                </a:lnSpc>
                <a:spcBef>
                  <a:spcPts val="0"/>
                </a:spcBef>
                <a:spcAft>
                  <a:spcPts val="0"/>
                </a:spcAft>
                <a:buClr>
                  <a:srgbClr val="282828"/>
                </a:buClr>
                <a:buSzPts val="600"/>
                <a:buFont typeface="Arial"/>
                <a:buNone/>
                <a:tabLst/>
                <a:defRPr/>
              </a:pPr>
              <a:r>
                <a:rPr kumimoji="0" lang="en-US" sz="800"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rPr>
                <a:t>No</a:t>
              </a:r>
              <a:endParaRPr kumimoji="0" lang="en-US" sz="1067" b="0" i="0" u="none" strike="noStrike" kern="1200" cap="none" spc="0" normalizeH="0" baseline="0" noProof="0">
                <a:ln>
                  <a:noFill/>
                </a:ln>
                <a:solidFill>
                  <a:srgbClr val="282828"/>
                </a:solidFill>
                <a:effectLst/>
                <a:uLnTx/>
                <a:uFillTx/>
                <a:latin typeface="Segoe UI Semibold" panose="020B0702040204020203" pitchFamily="34" charset="0"/>
                <a:ea typeface="Arial"/>
                <a:cs typeface="Segoe UI Semibold" panose="020B0702040204020203" pitchFamily="34" charset="0"/>
                <a:sym typeface="Arial"/>
              </a:endParaRPr>
            </a:p>
          </p:txBody>
        </p:sp>
        <p:sp>
          <p:nvSpPr>
            <p:cNvPr id="9" name="Google Shape;601;p2">
              <a:extLst>
                <a:ext uri="{FF2B5EF4-FFF2-40B4-BE49-F238E27FC236}">
                  <a16:creationId xmlns:a16="http://schemas.microsoft.com/office/drawing/2014/main" id="{E541017C-0F1B-3F88-B035-12EB26607C33}"/>
                </a:ext>
              </a:extLst>
            </p:cNvPr>
            <p:cNvSpPr/>
            <p:nvPr/>
          </p:nvSpPr>
          <p:spPr>
            <a:xfrm>
              <a:off x="9470765" y="4372343"/>
              <a:ext cx="1978822" cy="287303"/>
            </a:xfrm>
            <a:prstGeom prst="rect">
              <a:avLst/>
            </a:prstGeom>
            <a:solidFill>
              <a:schemeClr val="tx1"/>
            </a:solidFill>
            <a:ln>
              <a:noFill/>
            </a:ln>
            <a:effectLst/>
          </p:spPr>
          <p:txBody>
            <a:bodyPr spcFirstLastPara="1" wrap="square" lIns="121900" tIns="60950" rIns="121900" bIns="60950" anchor="ctr" anchorCtr="0">
              <a:spAutoFit/>
            </a:bodyPr>
            <a:lstStyle/>
            <a:p>
              <a:pPr algn="ctr">
                <a:buClr>
                  <a:srgbClr val="FFFFFF"/>
                </a:buClr>
                <a:buSzPts val="800"/>
                <a:defRPr/>
              </a:pPr>
              <a:r>
                <a:rPr lang="en-US" sz="1050">
                  <a:solidFill>
                    <a:schemeClr val="bg1"/>
                  </a:solidFill>
                  <a:latin typeface="Segoe UI Semibold"/>
                  <a:ea typeface="Arial"/>
                  <a:cs typeface="Arial"/>
                  <a:sym typeface="Arial"/>
                </a:rPr>
                <a:t>Messaging guidance</a:t>
              </a:r>
              <a:endParaRPr kumimoji="0" lang="en-US" sz="1067" b="0" i="0" u="none" strike="noStrike" kern="1200" cap="none" spc="0" normalizeH="0" baseline="0" noProof="0">
                <a:ln>
                  <a:noFill/>
                </a:ln>
                <a:solidFill>
                  <a:schemeClr val="bg1"/>
                </a:solidFill>
                <a:effectLst/>
                <a:uLnTx/>
                <a:uFillTx/>
                <a:latin typeface="Segoe UI Semibold"/>
                <a:ea typeface="Arial"/>
                <a:cs typeface="Arial" panose="020B0604020202020204" pitchFamily="34" charset="0"/>
                <a:sym typeface="Arial"/>
              </a:endParaRPr>
            </a:p>
          </p:txBody>
        </p:sp>
        <p:pic>
          <p:nvPicPr>
            <p:cNvPr id="10" name="Picture 2">
              <a:extLst>
                <a:ext uri="{FF2B5EF4-FFF2-40B4-BE49-F238E27FC236}">
                  <a16:creationId xmlns:a16="http://schemas.microsoft.com/office/drawing/2014/main" id="{C09E3D40-9BF0-C5E1-5EDF-D03ABA1D6CD8}"/>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b="17415"/>
            <a:stretch/>
          </p:blipFill>
          <p:spPr bwMode="auto">
            <a:xfrm>
              <a:off x="591334" y="2056548"/>
              <a:ext cx="1107122" cy="1132733"/>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145C85A1-FE95-1F4F-2072-2980F09842BB}"/>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312397" y="3748395"/>
              <a:ext cx="822960" cy="822960"/>
            </a:xfrm>
            <a:prstGeom prst="rect">
              <a:avLst/>
            </a:prstGeom>
            <a:effectLst>
              <a:outerShdw blurRad="63500" sx="102000" sy="102000" algn="ctr" rotWithShape="0">
                <a:prstClr val="black">
                  <a:alpha val="40000"/>
                </a:prstClr>
              </a:outerShdw>
            </a:effectLst>
          </p:spPr>
        </p:pic>
        <p:pic>
          <p:nvPicPr>
            <p:cNvPr id="16" name="Picture 15">
              <a:extLst>
                <a:ext uri="{FF2B5EF4-FFF2-40B4-BE49-F238E27FC236}">
                  <a16:creationId xmlns:a16="http://schemas.microsoft.com/office/drawing/2014/main" id="{49BC0E24-3E07-8527-F8FA-0F1D2031DAC0}"/>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363904" y="3757796"/>
              <a:ext cx="822960" cy="821516"/>
            </a:xfrm>
            <a:prstGeom prst="rect">
              <a:avLst/>
            </a:prstGeom>
            <a:effectLst>
              <a:outerShdw blurRad="63500" sx="102000" sy="102000" algn="ctr" rotWithShape="0">
                <a:prstClr val="black">
                  <a:alpha val="40000"/>
                </a:prstClr>
              </a:outerShdw>
            </a:effectLst>
          </p:spPr>
        </p:pic>
        <p:pic>
          <p:nvPicPr>
            <p:cNvPr id="17" name="Picture 16">
              <a:extLst>
                <a:ext uri="{FF2B5EF4-FFF2-40B4-BE49-F238E27FC236}">
                  <a16:creationId xmlns:a16="http://schemas.microsoft.com/office/drawing/2014/main" id="{92395895-3E5C-3A89-17F7-F21B323EC071}"/>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a:off x="353019" y="4652461"/>
              <a:ext cx="822960" cy="822960"/>
            </a:xfrm>
            <a:prstGeom prst="rect">
              <a:avLst/>
            </a:prstGeom>
            <a:effectLst>
              <a:outerShdw blurRad="63500" sx="102000" sy="102000" algn="ctr" rotWithShape="0">
                <a:prstClr val="black">
                  <a:alpha val="40000"/>
                </a:prstClr>
              </a:outerShdw>
            </a:effectLst>
          </p:spPr>
        </p:pic>
        <p:pic>
          <p:nvPicPr>
            <p:cNvPr id="35" name="Picture 34">
              <a:extLst>
                <a:ext uri="{FF2B5EF4-FFF2-40B4-BE49-F238E27FC236}">
                  <a16:creationId xmlns:a16="http://schemas.microsoft.com/office/drawing/2014/main" id="{D6867777-80BA-15F3-CA91-E96A399D79CC}"/>
                </a:ext>
              </a:extLst>
            </p:cNvPr>
            <p:cNvPicPr>
              <a:picLocks noChangeAspect="1"/>
            </p:cNvPicPr>
            <p:nvPr/>
          </p:nvPicPr>
          <p:blipFill>
            <a:blip r:embed="rId8" cstate="print">
              <a:extLst>
                <a:ext uri="{28A0092B-C50C-407E-A947-70E740481C1C}">
                  <a14:useLocalDpi xmlns:a14="http://schemas.microsoft.com/office/drawing/2010/main"/>
                </a:ext>
              </a:extLst>
            </a:blip>
            <a:srcRect/>
            <a:stretch/>
          </p:blipFill>
          <p:spPr>
            <a:xfrm>
              <a:off x="1317778" y="4663445"/>
              <a:ext cx="822960" cy="821516"/>
            </a:xfrm>
            <a:prstGeom prst="rect">
              <a:avLst/>
            </a:prstGeom>
            <a:effectLst>
              <a:outerShdw blurRad="63500" sx="102000" sy="102000" algn="ctr" rotWithShape="0">
                <a:prstClr val="black">
                  <a:alpha val="40000"/>
                </a:prstClr>
              </a:outerShdw>
            </a:effectLst>
          </p:spPr>
        </p:pic>
        <p:pic>
          <p:nvPicPr>
            <p:cNvPr id="41" name="Picture 40">
              <a:extLst>
                <a:ext uri="{FF2B5EF4-FFF2-40B4-BE49-F238E27FC236}">
                  <a16:creationId xmlns:a16="http://schemas.microsoft.com/office/drawing/2014/main" id="{52CBD075-F291-27D6-DA6E-585420B060DB}"/>
                </a:ext>
              </a:extLst>
            </p:cNvPr>
            <p:cNvPicPr>
              <a:picLocks noChangeAspect="1"/>
            </p:cNvPicPr>
            <p:nvPr/>
          </p:nvPicPr>
          <p:blipFill>
            <a:blip r:embed="rId9" cstate="print">
              <a:extLst>
                <a:ext uri="{28A0092B-C50C-407E-A947-70E740481C1C}">
                  <a14:useLocalDpi xmlns:a14="http://schemas.microsoft.com/office/drawing/2010/main"/>
                </a:ext>
              </a:extLst>
            </a:blip>
            <a:srcRect/>
            <a:stretch/>
          </p:blipFill>
          <p:spPr>
            <a:xfrm>
              <a:off x="3581455" y="2239530"/>
              <a:ext cx="1623483" cy="914400"/>
            </a:xfrm>
            <a:prstGeom prst="rect">
              <a:avLst/>
            </a:prstGeom>
            <a:effectLst>
              <a:outerShdw blurRad="63500" sx="102000" sy="102000" algn="ctr" rotWithShape="0">
                <a:prstClr val="black">
                  <a:alpha val="40000"/>
                </a:prstClr>
              </a:outerShdw>
            </a:effectLst>
          </p:spPr>
        </p:pic>
        <p:pic>
          <p:nvPicPr>
            <p:cNvPr id="42" name="Picture 41" descr="A blue and white cover with people sitting on a couch&#10;&#10;Description automatically generated">
              <a:extLst>
                <a:ext uri="{FF2B5EF4-FFF2-40B4-BE49-F238E27FC236}">
                  <a16:creationId xmlns:a16="http://schemas.microsoft.com/office/drawing/2014/main" id="{50AF7AB4-15B8-F4E1-F235-3E549A2CB18F}"/>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3514223" y="3989560"/>
              <a:ext cx="1788160" cy="1005840"/>
            </a:xfrm>
            <a:prstGeom prst="rect">
              <a:avLst/>
            </a:prstGeom>
            <a:effectLst>
              <a:outerShdw blurRad="63500" sx="102000" sy="102000" algn="ctr" rotWithShape="0">
                <a:prstClr val="black">
                  <a:alpha val="40000"/>
                </a:prstClr>
              </a:outerShdw>
            </a:effectLst>
          </p:spPr>
        </p:pic>
        <p:pic>
          <p:nvPicPr>
            <p:cNvPr id="43" name="Picture 42">
              <a:extLst>
                <a:ext uri="{FF2B5EF4-FFF2-40B4-BE49-F238E27FC236}">
                  <a16:creationId xmlns:a16="http://schemas.microsoft.com/office/drawing/2014/main" id="{B5028B81-E869-577C-763E-42AE56422CD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9947272" y="2980838"/>
              <a:ext cx="1058665" cy="595039"/>
            </a:xfrm>
            <a:prstGeom prst="rect">
              <a:avLst/>
            </a:prstGeom>
            <a:effectLst>
              <a:outerShdw blurRad="63500" sx="102000" sy="102000" algn="ctr" rotWithShape="0">
                <a:prstClr val="black">
                  <a:alpha val="40000"/>
                </a:prstClr>
              </a:outerShdw>
            </a:effectLst>
          </p:spPr>
        </p:pic>
        <p:pic>
          <p:nvPicPr>
            <p:cNvPr id="44" name="Picture 43">
              <a:extLst>
                <a:ext uri="{FF2B5EF4-FFF2-40B4-BE49-F238E27FC236}">
                  <a16:creationId xmlns:a16="http://schemas.microsoft.com/office/drawing/2014/main" id="{BDAF98D3-EF99-B3AD-08A0-F206D6BCFA2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5891665" y="3278357"/>
              <a:ext cx="471950" cy="1463040"/>
            </a:xfrm>
            <a:prstGeom prst="rect">
              <a:avLst/>
            </a:prstGeom>
            <a:effectLst>
              <a:outerShdw blurRad="63500" sx="102000" sy="102000" algn="ctr" rotWithShape="0">
                <a:prstClr val="black">
                  <a:alpha val="40000"/>
                </a:prstClr>
              </a:outerShdw>
            </a:effectLst>
          </p:spPr>
        </p:pic>
        <p:pic>
          <p:nvPicPr>
            <p:cNvPr id="45" name="Picture 44">
              <a:extLst>
                <a:ext uri="{FF2B5EF4-FFF2-40B4-BE49-F238E27FC236}">
                  <a16:creationId xmlns:a16="http://schemas.microsoft.com/office/drawing/2014/main" id="{7254AE7C-507F-98A8-78D5-5D6BFA687725}"/>
                </a:ext>
              </a:extLst>
            </p:cNvPr>
            <p:cNvPicPr>
              <a:picLocks noChangeAspect="1"/>
            </p:cNvPicPr>
            <p:nvPr/>
          </p:nvPicPr>
          <p:blipFill>
            <a:blip r:embed="rId13" cstate="print">
              <a:extLst>
                <a:ext uri="{28A0092B-C50C-407E-A947-70E740481C1C}">
                  <a14:useLocalDpi xmlns:a14="http://schemas.microsoft.com/office/drawing/2010/main"/>
                </a:ext>
              </a:extLst>
            </a:blip>
            <a:srcRect/>
            <a:stretch/>
          </p:blipFill>
          <p:spPr>
            <a:xfrm>
              <a:off x="5676654" y="4184433"/>
              <a:ext cx="489856" cy="1361461"/>
            </a:xfrm>
            <a:prstGeom prst="rect">
              <a:avLst/>
            </a:prstGeom>
            <a:effectLst>
              <a:outerShdw blurRad="63500" sx="102000" sy="102000" algn="ctr" rotWithShape="0">
                <a:prstClr val="black">
                  <a:alpha val="40000"/>
                </a:prstClr>
              </a:outerShdw>
            </a:effectLst>
          </p:spPr>
        </p:pic>
        <p:sp>
          <p:nvSpPr>
            <p:cNvPr id="32" name="Google Shape;601;p2">
              <a:extLst>
                <a:ext uri="{FF2B5EF4-FFF2-40B4-BE49-F238E27FC236}">
                  <a16:creationId xmlns:a16="http://schemas.microsoft.com/office/drawing/2014/main" id="{4182EDCE-D671-590A-A023-DEBAF2A49491}"/>
                </a:ext>
              </a:extLst>
            </p:cNvPr>
            <p:cNvSpPr/>
            <p:nvPr/>
          </p:nvSpPr>
          <p:spPr>
            <a:xfrm>
              <a:off x="9947272" y="5769224"/>
              <a:ext cx="1177333" cy="261590"/>
            </a:xfrm>
            <a:prstGeom prst="rect">
              <a:avLst/>
            </a:prstGeom>
            <a:solidFill>
              <a:schemeClr val="bg2"/>
            </a:solidFill>
            <a:ln>
              <a:noFill/>
            </a:ln>
            <a:effectLst/>
          </p:spPr>
          <p:txBody>
            <a:bodyPr spcFirstLastPara="1" wrap="square" lIns="121900" tIns="60950" rIns="121900" bIns="60950" anchor="ctr" anchorCtr="0">
              <a:spAutoFit/>
            </a:bodyPr>
            <a:lstStyle/>
            <a:p>
              <a:pPr algn="ctr">
                <a:buClr>
                  <a:srgbClr val="FFFFFF"/>
                </a:buClr>
                <a:buSzPts val="800"/>
                <a:defRPr/>
              </a:pPr>
              <a:r>
                <a:rPr lang="en-US" sz="900">
                  <a:latin typeface="Segoe UI Semibold"/>
                  <a:ea typeface="Arial"/>
                  <a:cs typeface="Arial"/>
                  <a:sym typeface="Arial"/>
                </a:rPr>
                <a:t>Partner MPF</a:t>
              </a:r>
              <a:endParaRPr kumimoji="0" lang="en-US" sz="900" b="0" i="0" u="none" strike="noStrike" kern="1200" cap="none" spc="0" normalizeH="0" baseline="0" noProof="0">
                <a:ln>
                  <a:noFill/>
                </a:ln>
                <a:effectLst/>
                <a:uLnTx/>
                <a:uFillTx/>
                <a:latin typeface="Segoe UI Semibold"/>
                <a:ea typeface="Arial"/>
                <a:cs typeface="Arial" panose="020B0604020202020204" pitchFamily="34" charset="0"/>
                <a:sym typeface="Arial"/>
              </a:endParaRPr>
            </a:p>
          </p:txBody>
        </p:sp>
        <p:pic>
          <p:nvPicPr>
            <p:cNvPr id="50" name="Picture 49">
              <a:extLst>
                <a:ext uri="{FF2B5EF4-FFF2-40B4-BE49-F238E27FC236}">
                  <a16:creationId xmlns:a16="http://schemas.microsoft.com/office/drawing/2014/main" id="{5490A4CE-AEE4-5B2C-A69F-7290381E1A8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0162675" y="4706841"/>
              <a:ext cx="763876" cy="992542"/>
            </a:xfrm>
            <a:prstGeom prst="rect">
              <a:avLst/>
            </a:prstGeom>
            <a:effectLst>
              <a:outerShdw blurRad="63500" sx="102000" sy="102000" algn="ctr" rotWithShape="0">
                <a:prstClr val="black">
                  <a:alpha val="40000"/>
                </a:prstClr>
              </a:outerShdw>
            </a:effectLst>
          </p:spPr>
        </p:pic>
        <p:pic>
          <p:nvPicPr>
            <p:cNvPr id="51" name="Picture 50">
              <a:extLst>
                <a:ext uri="{FF2B5EF4-FFF2-40B4-BE49-F238E27FC236}">
                  <a16:creationId xmlns:a16="http://schemas.microsoft.com/office/drawing/2014/main" id="{4A8F489E-C1F6-15E2-F546-80D0B854CB01}"/>
                </a:ext>
              </a:extLst>
            </p:cNvPr>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a:off x="5785839" y="5314831"/>
              <a:ext cx="538101" cy="1291444"/>
            </a:xfrm>
            <a:prstGeom prst="rect">
              <a:avLst/>
            </a:prstGeom>
            <a:effectLst>
              <a:outerShdw blurRad="63500" sx="102000" sy="102000" algn="ctr" rotWithShape="0">
                <a:prstClr val="black">
                  <a:alpha val="40000"/>
                </a:prstClr>
              </a:outerShdw>
            </a:effectLst>
          </p:spPr>
        </p:pic>
      </p:grpSp>
    </p:spTree>
    <p:extLst>
      <p:ext uri="{BB962C8B-B14F-4D97-AF65-F5344CB8AC3E}">
        <p14:creationId xmlns:p14="http://schemas.microsoft.com/office/powerpoint/2010/main" val="314513839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57A69A5-896D-8CCB-3358-56B509075D65}"/>
              </a:ext>
              <a:ext uri="{C183D7F6-B498-43B3-948B-1728B52AA6E4}">
                <adec:decorative xmlns:adec="http://schemas.microsoft.com/office/drawing/2017/decorative" val="1"/>
              </a:ext>
            </a:extLst>
          </p:cNvPr>
          <p:cNvGrpSpPr/>
          <p:nvPr/>
        </p:nvGrpSpPr>
        <p:grpSpPr>
          <a:xfrm>
            <a:off x="307334" y="1356177"/>
            <a:ext cx="11644162" cy="3290513"/>
            <a:chOff x="307334" y="1356177"/>
            <a:chExt cx="11644162" cy="3290513"/>
          </a:xfrm>
        </p:grpSpPr>
        <p:sp>
          <p:nvSpPr>
            <p:cNvPr id="15" name="Rectangle 14">
              <a:extLst>
                <a:ext uri="{FF2B5EF4-FFF2-40B4-BE49-F238E27FC236}">
                  <a16:creationId xmlns:a16="http://schemas.microsoft.com/office/drawing/2014/main" id="{B828C4BA-2D80-C918-29EC-B8C4226A5BB8}"/>
                </a:ext>
                <a:ext uri="{C183D7F6-B498-43B3-948B-1728B52AA6E4}">
                  <adec:decorative xmlns:adec="http://schemas.microsoft.com/office/drawing/2017/decorative" val="1"/>
                </a:ext>
              </a:extLst>
            </p:cNvPr>
            <p:cNvSpPr/>
            <p:nvPr/>
          </p:nvSpPr>
          <p:spPr>
            <a:xfrm>
              <a:off x="5905058" y="1356177"/>
              <a:ext cx="3063804" cy="329051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indent="0">
                <a:buNone/>
              </a:pPr>
              <a:endParaRPr lang="en-US" sz="2400" b="1">
                <a:solidFill>
                  <a:schemeClr val="bg2"/>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9FDC0271-037A-790E-A92E-070134B5C58B}"/>
                </a:ext>
                <a:ext uri="{C183D7F6-B498-43B3-948B-1728B52AA6E4}">
                  <adec:decorative xmlns:adec="http://schemas.microsoft.com/office/drawing/2017/decorative" val="1"/>
                </a:ext>
              </a:extLst>
            </p:cNvPr>
            <p:cNvSpPr/>
            <p:nvPr/>
          </p:nvSpPr>
          <p:spPr>
            <a:xfrm>
              <a:off x="307334" y="1356177"/>
              <a:ext cx="2491179" cy="329051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a:solidFill>
                  <a:schemeClr val="bg2"/>
                </a:solidFill>
                <a:latin typeface="+mj-lt"/>
                <a:cs typeface="Arial" panose="020B0604020202020204" pitchFamily="34" charset="0"/>
              </a:endParaRPr>
            </a:p>
          </p:txBody>
        </p:sp>
        <p:sp>
          <p:nvSpPr>
            <p:cNvPr id="14" name="Rectangle 13">
              <a:extLst>
                <a:ext uri="{FF2B5EF4-FFF2-40B4-BE49-F238E27FC236}">
                  <a16:creationId xmlns:a16="http://schemas.microsoft.com/office/drawing/2014/main" id="{16F575D4-C2C8-B302-17CF-A8C0D6488E9C}"/>
                </a:ext>
                <a:ext uri="{C183D7F6-B498-43B3-948B-1728B52AA6E4}">
                  <adec:decorative xmlns:adec="http://schemas.microsoft.com/office/drawing/2017/decorative" val="1"/>
                </a:ext>
              </a:extLst>
            </p:cNvPr>
            <p:cNvSpPr/>
            <p:nvPr/>
          </p:nvSpPr>
          <p:spPr>
            <a:xfrm>
              <a:off x="2963651" y="1356177"/>
              <a:ext cx="2784328" cy="3290513"/>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rtlCol="0" anchor="t" anchorCtr="0"/>
            <a:lstStyle/>
            <a:p>
              <a:pPr marL="114300"/>
              <a:endParaRPr lang="en-US" sz="1600" b="1" kern="0">
                <a:solidFill>
                  <a:schemeClr val="bg2"/>
                </a:solidFill>
                <a:latin typeface="+mj-lt"/>
                <a:cs typeface="Arial" panose="020B0604020202020204" pitchFamily="34" charset="0"/>
              </a:endParaRPr>
            </a:p>
          </p:txBody>
        </p:sp>
        <p:sp>
          <p:nvSpPr>
            <p:cNvPr id="16" name="Rectangle 15">
              <a:extLst>
                <a:ext uri="{FF2B5EF4-FFF2-40B4-BE49-F238E27FC236}">
                  <a16:creationId xmlns:a16="http://schemas.microsoft.com/office/drawing/2014/main" id="{D82D0F8A-D144-4B63-D5F8-F9D87B741ED8}"/>
                </a:ext>
                <a:ext uri="{C183D7F6-B498-43B3-948B-1728B52AA6E4}">
                  <adec:decorative xmlns:adec="http://schemas.microsoft.com/office/drawing/2017/decorative" val="1"/>
                </a:ext>
              </a:extLst>
            </p:cNvPr>
            <p:cNvSpPr/>
            <p:nvPr/>
          </p:nvSpPr>
          <p:spPr>
            <a:xfrm>
              <a:off x="9105009" y="1356177"/>
              <a:ext cx="2846487" cy="3290512"/>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t" anchorCtr="0"/>
            <a:lstStyle/>
            <a:p>
              <a:pPr marL="114300"/>
              <a:endParaRPr lang="en-US" sz="800">
                <a:solidFill>
                  <a:schemeClr val="bg2"/>
                </a:solidFill>
                <a:latin typeface="Segoe UI"/>
                <a:cs typeface="Segoe UI"/>
              </a:endParaRPr>
            </a:p>
          </p:txBody>
        </p:sp>
        <p:sp>
          <p:nvSpPr>
            <p:cNvPr id="32" name="TextBox 31">
              <a:extLst>
                <a:ext uri="{FF2B5EF4-FFF2-40B4-BE49-F238E27FC236}">
                  <a16:creationId xmlns:a16="http://schemas.microsoft.com/office/drawing/2014/main" id="{65AA4515-6731-3F5F-2D03-D0FBD38B58D3}"/>
                </a:ext>
              </a:extLst>
            </p:cNvPr>
            <p:cNvSpPr txBox="1"/>
            <p:nvPr/>
          </p:nvSpPr>
          <p:spPr>
            <a:xfrm>
              <a:off x="3225763" y="2584922"/>
              <a:ext cx="2149065" cy="461665"/>
            </a:xfrm>
            <a:prstGeom prst="rect">
              <a:avLst/>
            </a:prstGeom>
            <a:noFill/>
          </p:spPr>
          <p:txBody>
            <a:bodyPr wrap="square" lIns="0" tIns="0" rIns="0" bIns="0" anchor="ctr">
              <a:spAutoFit/>
            </a:bodyPr>
            <a:lstStyle/>
            <a:p>
              <a:pPr algn="ctr">
                <a:spcAft>
                  <a:spcPts val="600"/>
                </a:spcAft>
              </a:pPr>
              <a:r>
                <a:rPr lang="en-US" sz="1000" dirty="0"/>
                <a:t>E-book:​ </a:t>
              </a:r>
              <a:r>
                <a:rPr lang="en-US" sz="1000" dirty="0">
                  <a:latin typeface="Segoe Sans Text Semibold"/>
                  <a:cs typeface="Segoe Sans Text Semibold"/>
                </a:rPr>
                <a:t>Supercharge protection with &lt;PARTNER NAME&gt; and Microsoft unified security operations</a:t>
              </a:r>
              <a:endParaRPr lang="en-US" sz="1000" dirty="0"/>
            </a:p>
          </p:txBody>
        </p:sp>
        <p:sp>
          <p:nvSpPr>
            <p:cNvPr id="44" name="TextBox 43">
              <a:extLst>
                <a:ext uri="{FF2B5EF4-FFF2-40B4-BE49-F238E27FC236}">
                  <a16:creationId xmlns:a16="http://schemas.microsoft.com/office/drawing/2014/main" id="{6167DE67-2803-CB7F-0A87-1AC90763C6F8}"/>
                </a:ext>
              </a:extLst>
            </p:cNvPr>
            <p:cNvSpPr txBox="1"/>
            <p:nvPr/>
          </p:nvSpPr>
          <p:spPr>
            <a:xfrm>
              <a:off x="1000658" y="3376813"/>
              <a:ext cx="1096758" cy="153888"/>
            </a:xfrm>
            <a:prstGeom prst="rect">
              <a:avLst/>
            </a:prstGeom>
            <a:noFill/>
          </p:spPr>
          <p:txBody>
            <a:bodyPr wrap="square" lIns="0" tIns="0" rIns="0" bIns="0" anchor="ctr">
              <a:spAutoFit/>
            </a:bodyPr>
            <a:lstStyle/>
            <a:p>
              <a:pPr algn="ctr"/>
              <a:r>
                <a:rPr lang="en-US" sz="1000"/>
                <a:t>Social ads (#)</a:t>
              </a:r>
            </a:p>
          </p:txBody>
        </p:sp>
        <p:sp>
          <p:nvSpPr>
            <p:cNvPr id="54" name="TextBox 53">
              <a:extLst>
                <a:ext uri="{FF2B5EF4-FFF2-40B4-BE49-F238E27FC236}">
                  <a16:creationId xmlns:a16="http://schemas.microsoft.com/office/drawing/2014/main" id="{C6211181-F3D5-59F5-86A4-2C9D333D9864}"/>
                </a:ext>
              </a:extLst>
            </p:cNvPr>
            <p:cNvSpPr txBox="1"/>
            <p:nvPr/>
          </p:nvSpPr>
          <p:spPr>
            <a:xfrm>
              <a:off x="1040100" y="2367383"/>
              <a:ext cx="1017874" cy="153888"/>
            </a:xfrm>
            <a:prstGeom prst="rect">
              <a:avLst/>
            </a:prstGeom>
            <a:noFill/>
          </p:spPr>
          <p:txBody>
            <a:bodyPr wrap="square" lIns="0" tIns="0" rIns="0" bIns="0" anchor="ctr">
              <a:spAutoFit/>
            </a:bodyPr>
            <a:lstStyle/>
            <a:p>
              <a:pPr algn="ctr"/>
              <a:r>
                <a:rPr lang="en-US" sz="1000"/>
                <a:t>Promo emails (#)</a:t>
              </a:r>
            </a:p>
          </p:txBody>
        </p:sp>
        <p:sp>
          <p:nvSpPr>
            <p:cNvPr id="48" name="TextBox 47">
              <a:extLst>
                <a:ext uri="{FF2B5EF4-FFF2-40B4-BE49-F238E27FC236}">
                  <a16:creationId xmlns:a16="http://schemas.microsoft.com/office/drawing/2014/main" id="{778BDB5A-5F76-E895-4504-727A21ECF9D2}"/>
                </a:ext>
              </a:extLst>
            </p:cNvPr>
            <p:cNvSpPr txBox="1"/>
            <p:nvPr/>
          </p:nvSpPr>
          <p:spPr>
            <a:xfrm>
              <a:off x="9874561" y="3323255"/>
              <a:ext cx="1313698" cy="153888"/>
            </a:xfrm>
            <a:prstGeom prst="rect">
              <a:avLst/>
            </a:prstGeom>
            <a:noFill/>
          </p:spPr>
          <p:txBody>
            <a:bodyPr wrap="square" lIns="0" tIns="0" rIns="0" bIns="0" anchor="ctr">
              <a:spAutoFit/>
            </a:bodyPr>
            <a:lstStyle/>
            <a:p>
              <a:pPr algn="ctr"/>
              <a:r>
                <a:rPr lang="en-US" sz="1000"/>
                <a:t>Pitch deck</a:t>
              </a:r>
            </a:p>
          </p:txBody>
        </p:sp>
        <p:sp>
          <p:nvSpPr>
            <p:cNvPr id="47" name="TextBox 46">
              <a:extLst>
                <a:ext uri="{FF2B5EF4-FFF2-40B4-BE49-F238E27FC236}">
                  <a16:creationId xmlns:a16="http://schemas.microsoft.com/office/drawing/2014/main" id="{0E70364B-5C8B-2F6B-455C-B07EEA5F40E7}"/>
                </a:ext>
              </a:extLst>
            </p:cNvPr>
            <p:cNvSpPr txBox="1"/>
            <p:nvPr/>
          </p:nvSpPr>
          <p:spPr>
            <a:xfrm>
              <a:off x="3148607" y="4022266"/>
              <a:ext cx="1224007" cy="153888"/>
            </a:xfrm>
            <a:prstGeom prst="rect">
              <a:avLst/>
            </a:prstGeom>
            <a:noFill/>
          </p:spPr>
          <p:txBody>
            <a:bodyPr wrap="square" lIns="0" tIns="0" rIns="0" bIns="0" anchor="ctr">
              <a:spAutoFit/>
            </a:bodyPr>
            <a:lstStyle/>
            <a:p>
              <a:pPr algn="ctr"/>
              <a:r>
                <a:rPr lang="en-US" sz="1000"/>
                <a:t>Gated landing page</a:t>
              </a:r>
            </a:p>
          </p:txBody>
        </p:sp>
        <p:sp>
          <p:nvSpPr>
            <p:cNvPr id="90" name="TextBox 89">
              <a:extLst>
                <a:ext uri="{FF2B5EF4-FFF2-40B4-BE49-F238E27FC236}">
                  <a16:creationId xmlns:a16="http://schemas.microsoft.com/office/drawing/2014/main" id="{33BBBD33-94D6-84E3-99B5-67B2310CC605}"/>
                </a:ext>
              </a:extLst>
            </p:cNvPr>
            <p:cNvSpPr txBox="1"/>
            <p:nvPr/>
          </p:nvSpPr>
          <p:spPr>
            <a:xfrm>
              <a:off x="5948516" y="4124878"/>
              <a:ext cx="650424" cy="492443"/>
            </a:xfrm>
            <a:prstGeom prst="rect">
              <a:avLst/>
            </a:prstGeom>
            <a:noFill/>
          </p:spPr>
          <p:txBody>
            <a:bodyPr wrap="square" lIns="0" tIns="0" rIns="0" bIns="0" anchor="ctr">
              <a:spAutoFit/>
            </a:bodyPr>
            <a:lstStyle/>
            <a:p>
              <a:pPr algn="ctr"/>
              <a:r>
                <a:rPr lang="en-US" sz="800"/>
                <a:t>GenAI and Threat Protection Datasheet</a:t>
              </a:r>
              <a:endParaRPr lang="en-US" sz="800">
                <a:cs typeface="Segoe UI"/>
              </a:endParaRPr>
            </a:p>
          </p:txBody>
        </p:sp>
        <p:sp>
          <p:nvSpPr>
            <p:cNvPr id="45" name="TextBox 44">
              <a:extLst>
                <a:ext uri="{FF2B5EF4-FFF2-40B4-BE49-F238E27FC236}">
                  <a16:creationId xmlns:a16="http://schemas.microsoft.com/office/drawing/2014/main" id="{0DC5EB05-DE17-617F-2B32-0616183AA73C}"/>
                </a:ext>
              </a:extLst>
            </p:cNvPr>
            <p:cNvSpPr txBox="1"/>
            <p:nvPr/>
          </p:nvSpPr>
          <p:spPr>
            <a:xfrm>
              <a:off x="6703455" y="4196593"/>
              <a:ext cx="715811" cy="369332"/>
            </a:xfrm>
            <a:prstGeom prst="rect">
              <a:avLst/>
            </a:prstGeom>
            <a:noFill/>
          </p:spPr>
          <p:txBody>
            <a:bodyPr wrap="square" lIns="0" tIns="0" rIns="0" bIns="0" anchor="ctr">
              <a:spAutoFit/>
            </a:bodyPr>
            <a:lstStyle/>
            <a:p>
              <a:pPr algn="ctr"/>
              <a:r>
                <a:rPr lang="en-US" sz="800"/>
                <a:t>Detect and Disrupt infographic​</a:t>
              </a:r>
              <a:endParaRPr lang="en-US" sz="800">
                <a:cs typeface="Segoe UI"/>
              </a:endParaRPr>
            </a:p>
          </p:txBody>
        </p:sp>
        <p:sp>
          <p:nvSpPr>
            <p:cNvPr id="57" name="TextBox 56">
              <a:extLst>
                <a:ext uri="{FF2B5EF4-FFF2-40B4-BE49-F238E27FC236}">
                  <a16:creationId xmlns:a16="http://schemas.microsoft.com/office/drawing/2014/main" id="{A491ABF4-9EFB-E99D-ADFF-F7851397DC52}"/>
                </a:ext>
              </a:extLst>
            </p:cNvPr>
            <p:cNvSpPr txBox="1"/>
            <p:nvPr/>
          </p:nvSpPr>
          <p:spPr>
            <a:xfrm>
              <a:off x="7406911" y="4258149"/>
              <a:ext cx="819494" cy="246221"/>
            </a:xfrm>
            <a:prstGeom prst="rect">
              <a:avLst/>
            </a:prstGeom>
            <a:noFill/>
          </p:spPr>
          <p:txBody>
            <a:bodyPr wrap="square" lIns="0" tIns="0" rIns="0" bIns="0" anchor="ctr">
              <a:spAutoFit/>
            </a:bodyPr>
            <a:lstStyle/>
            <a:p>
              <a:pPr algn="ctr"/>
              <a:r>
                <a:rPr lang="en-US" sz="800"/>
                <a:t>Ransomware infographic </a:t>
              </a:r>
              <a:endParaRPr lang="en-US" sz="800">
                <a:cs typeface="Segoe UI"/>
              </a:endParaRPr>
            </a:p>
          </p:txBody>
        </p:sp>
        <p:sp>
          <p:nvSpPr>
            <p:cNvPr id="2" name="TextBox 1">
              <a:extLst>
                <a:ext uri="{FF2B5EF4-FFF2-40B4-BE49-F238E27FC236}">
                  <a16:creationId xmlns:a16="http://schemas.microsoft.com/office/drawing/2014/main" id="{11C6BCD6-8691-9E50-3D2C-8FE606563274}"/>
                </a:ext>
              </a:extLst>
            </p:cNvPr>
            <p:cNvSpPr txBox="1"/>
            <p:nvPr/>
          </p:nvSpPr>
          <p:spPr>
            <a:xfrm>
              <a:off x="5943654" y="2204148"/>
              <a:ext cx="962358" cy="246221"/>
            </a:xfrm>
            <a:prstGeom prst="rect">
              <a:avLst/>
            </a:prstGeom>
            <a:noFill/>
          </p:spPr>
          <p:txBody>
            <a:bodyPr wrap="square" lIns="0" tIns="0" rIns="0" bIns="0" anchor="ctr">
              <a:spAutoFit/>
            </a:bodyPr>
            <a:lstStyle/>
            <a:p>
              <a:pPr algn="ctr"/>
              <a:r>
                <a:rPr lang="en-US" sz="800"/>
                <a:t>Nurture </a:t>
              </a:r>
            </a:p>
            <a:p>
              <a:pPr algn="ctr"/>
              <a:r>
                <a:rPr lang="en-US" sz="800"/>
                <a:t>email 1</a:t>
              </a:r>
              <a:endParaRPr lang="en-US"/>
            </a:p>
          </p:txBody>
        </p:sp>
        <p:sp>
          <p:nvSpPr>
            <p:cNvPr id="25" name="TextBox 24">
              <a:extLst>
                <a:ext uri="{FF2B5EF4-FFF2-40B4-BE49-F238E27FC236}">
                  <a16:creationId xmlns:a16="http://schemas.microsoft.com/office/drawing/2014/main" id="{1B9D5593-0876-84CB-88F0-840A0D80BE45}"/>
                </a:ext>
              </a:extLst>
            </p:cNvPr>
            <p:cNvSpPr txBox="1"/>
            <p:nvPr/>
          </p:nvSpPr>
          <p:spPr>
            <a:xfrm>
              <a:off x="9950732" y="4388355"/>
              <a:ext cx="1191658"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a:t>Partner MPF</a:t>
              </a:r>
              <a:endParaRPr lang="en-US" sz="1000">
                <a:cs typeface="Segoe UI"/>
              </a:endParaRPr>
            </a:p>
          </p:txBody>
        </p:sp>
        <p:sp>
          <p:nvSpPr>
            <p:cNvPr id="19" name="TextBox 18">
              <a:extLst>
                <a:ext uri="{FF2B5EF4-FFF2-40B4-BE49-F238E27FC236}">
                  <a16:creationId xmlns:a16="http://schemas.microsoft.com/office/drawing/2014/main" id="{76ACBF5D-06F1-C67A-1BEC-90684608810A}"/>
                </a:ext>
              </a:extLst>
            </p:cNvPr>
            <p:cNvSpPr txBox="1"/>
            <p:nvPr/>
          </p:nvSpPr>
          <p:spPr>
            <a:xfrm>
              <a:off x="8308046" y="4135039"/>
              <a:ext cx="728889" cy="492443"/>
            </a:xfrm>
            <a:prstGeom prst="rect">
              <a:avLst/>
            </a:prstGeom>
            <a:noFill/>
          </p:spPr>
          <p:txBody>
            <a:bodyPr wrap="square" lIns="0" tIns="0" rIns="0" bIns="0" anchor="ctr">
              <a:spAutoFit/>
            </a:bodyPr>
            <a:lstStyle/>
            <a:p>
              <a:pPr algn="ctr"/>
              <a:r>
                <a:rPr lang="en-US" sz="800"/>
                <a:t>Six Key Cybersecurity trends infographic</a:t>
              </a:r>
              <a:endParaRPr lang="en-US"/>
            </a:p>
          </p:txBody>
        </p:sp>
        <p:pic>
          <p:nvPicPr>
            <p:cNvPr id="65" name="Picture 64" descr="A blue and white cover with people sitting on a couch&#10;&#10;Description automatically generated">
              <a:extLst>
                <a:ext uri="{FF2B5EF4-FFF2-40B4-BE49-F238E27FC236}">
                  <a16:creationId xmlns:a16="http://schemas.microsoft.com/office/drawing/2014/main" id="{AA50E601-74CC-4332-9D7D-4BEEF5C874B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42629" y="1759984"/>
              <a:ext cx="1353580" cy="761389"/>
            </a:xfrm>
            <a:prstGeom prst="rect">
              <a:avLst/>
            </a:prstGeom>
            <a:effectLst>
              <a:outerShdw blurRad="63500" sx="102000" sy="102000" algn="ctr" rotWithShape="0">
                <a:prstClr val="black">
                  <a:alpha val="40000"/>
                </a:prstClr>
              </a:outerShdw>
            </a:effectLst>
          </p:spPr>
        </p:pic>
        <p:pic>
          <p:nvPicPr>
            <p:cNvPr id="67" name="Picture 66">
              <a:extLst>
                <a:ext uri="{FF2B5EF4-FFF2-40B4-BE49-F238E27FC236}">
                  <a16:creationId xmlns:a16="http://schemas.microsoft.com/office/drawing/2014/main" id="{E94CAF76-4206-AF5A-55E2-51A5DEB61B06}"/>
                </a:ext>
              </a:extLst>
            </p:cNvPr>
            <p:cNvPicPr>
              <a:picLocks noChangeAspect="1"/>
            </p:cNvPicPr>
            <p:nvPr/>
          </p:nvPicPr>
          <p:blipFill>
            <a:blip r:embed="rId4" cstate="print">
              <a:extLst>
                <a:ext uri="{28A0092B-C50C-407E-A947-70E740481C1C}">
                  <a14:useLocalDpi xmlns:a14="http://schemas.microsoft.com/office/drawing/2010/main"/>
                </a:ext>
              </a:extLst>
            </a:blip>
            <a:srcRect/>
            <a:stretch/>
          </p:blipFill>
          <p:spPr>
            <a:xfrm>
              <a:off x="3135065" y="3146104"/>
              <a:ext cx="1378904" cy="776645"/>
            </a:xfrm>
            <a:prstGeom prst="rect">
              <a:avLst/>
            </a:prstGeom>
            <a:effectLst>
              <a:outerShdw blurRad="63500" sx="102000" sy="102000" algn="ctr" rotWithShape="0">
                <a:prstClr val="black">
                  <a:alpha val="40000"/>
                </a:prstClr>
              </a:outerShdw>
            </a:effectLst>
          </p:spPr>
        </p:pic>
        <p:pic>
          <p:nvPicPr>
            <p:cNvPr id="73" name="Picture 72">
              <a:extLst>
                <a:ext uri="{FF2B5EF4-FFF2-40B4-BE49-F238E27FC236}">
                  <a16:creationId xmlns:a16="http://schemas.microsoft.com/office/drawing/2014/main" id="{27107BB3-2CF4-5AB5-2CB2-EE911DFB6CFE}"/>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1523971" y="2775147"/>
              <a:ext cx="457200" cy="457200"/>
            </a:xfrm>
            <a:prstGeom prst="rect">
              <a:avLst/>
            </a:prstGeom>
            <a:effectLst>
              <a:outerShdw blurRad="63500" sx="102000" sy="102000" algn="ctr" rotWithShape="0">
                <a:prstClr val="black">
                  <a:alpha val="40000"/>
                </a:prstClr>
              </a:outerShdw>
            </a:effectLst>
          </p:spPr>
        </p:pic>
        <p:pic>
          <p:nvPicPr>
            <p:cNvPr id="75" name="Picture 74">
              <a:extLst>
                <a:ext uri="{FF2B5EF4-FFF2-40B4-BE49-F238E27FC236}">
                  <a16:creationId xmlns:a16="http://schemas.microsoft.com/office/drawing/2014/main" id="{1EB2A802-E2D7-6E66-13F8-06F147F2469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2012549" y="2775548"/>
              <a:ext cx="457200" cy="456397"/>
            </a:xfrm>
            <a:prstGeom prst="rect">
              <a:avLst/>
            </a:prstGeom>
            <a:effectLst>
              <a:outerShdw blurRad="63500" sx="102000" sy="102000" algn="ctr" rotWithShape="0">
                <a:prstClr val="black">
                  <a:alpha val="40000"/>
                </a:prstClr>
              </a:outerShdw>
            </a:effectLst>
          </p:spPr>
        </p:pic>
        <p:pic>
          <p:nvPicPr>
            <p:cNvPr id="76" name="Picture 2">
              <a:extLst>
                <a:ext uri="{FF2B5EF4-FFF2-40B4-BE49-F238E27FC236}">
                  <a16:creationId xmlns:a16="http://schemas.microsoft.com/office/drawing/2014/main" id="{869CF680-0E88-98FC-F566-8326DE096532}"/>
                </a:ext>
              </a:extLst>
            </p:cNvPr>
            <p:cNvPicPr>
              <a:picLocks noChangeAspect="1" noChangeArrowheads="1"/>
            </p:cNvPicPr>
            <p:nvPr/>
          </p:nvPicPr>
          <p:blipFill>
            <a:blip r:embed="rId7" cstate="print">
              <a:extLst>
                <a:ext uri="{28A0092B-C50C-407E-A947-70E740481C1C}">
                  <a14:useLocalDpi xmlns:a14="http://schemas.microsoft.com/office/drawing/2010/main"/>
                </a:ext>
              </a:extLst>
            </a:blip>
            <a:srcRect/>
            <a:stretch>
              <a:fillRect/>
            </a:stretch>
          </p:blipFill>
          <p:spPr bwMode="auto">
            <a:xfrm>
              <a:off x="1121006" y="1446295"/>
              <a:ext cx="717560" cy="88897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78" name="Picture 77" descr="A close-up of a logo&#10;&#10;Description automatically generated">
              <a:extLst>
                <a:ext uri="{FF2B5EF4-FFF2-40B4-BE49-F238E27FC236}">
                  <a16:creationId xmlns:a16="http://schemas.microsoft.com/office/drawing/2014/main" id="{ADB171AA-697F-5344-4ECF-2FA30664D3E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9874561" y="2545083"/>
              <a:ext cx="1313698" cy="738955"/>
            </a:xfrm>
            <a:prstGeom prst="rect">
              <a:avLst/>
            </a:prstGeom>
            <a:effectLst>
              <a:outerShdw blurRad="63500" sx="102000" sy="102000" algn="ctr" rotWithShape="0">
                <a:prstClr val="black">
                  <a:alpha val="40000"/>
                </a:prstClr>
              </a:outerShdw>
            </a:effectLst>
          </p:spPr>
        </p:pic>
        <p:pic>
          <p:nvPicPr>
            <p:cNvPr id="80" name="Picture 79">
              <a:extLst>
                <a:ext uri="{FF2B5EF4-FFF2-40B4-BE49-F238E27FC236}">
                  <a16:creationId xmlns:a16="http://schemas.microsoft.com/office/drawing/2014/main" id="{97E884E6-D543-698E-1213-C18115422022}"/>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6875353" y="2859185"/>
              <a:ext cx="403199" cy="1249917"/>
            </a:xfrm>
            <a:prstGeom prst="rect">
              <a:avLst/>
            </a:prstGeom>
            <a:effectLst>
              <a:outerShdw blurRad="63500" sx="102000" sy="102000" algn="ctr" rotWithShape="0">
                <a:prstClr val="black">
                  <a:alpha val="40000"/>
                </a:prstClr>
              </a:outerShdw>
            </a:effectLst>
          </p:spPr>
        </p:pic>
        <p:pic>
          <p:nvPicPr>
            <p:cNvPr id="84" name="Picture 83">
              <a:extLst>
                <a:ext uri="{FF2B5EF4-FFF2-40B4-BE49-F238E27FC236}">
                  <a16:creationId xmlns:a16="http://schemas.microsoft.com/office/drawing/2014/main" id="{3D4FB717-C7E1-CDBE-440C-ACC12887079E}"/>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7562862" y="2843815"/>
              <a:ext cx="455115" cy="1264905"/>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B3DD0347-EC0F-686B-0AD5-806BF86C6BEC}"/>
                </a:ext>
              </a:extLst>
            </p:cNvPr>
            <p:cNvSpPr txBox="1"/>
            <p:nvPr/>
          </p:nvSpPr>
          <p:spPr>
            <a:xfrm>
              <a:off x="6626820" y="2217323"/>
              <a:ext cx="962358" cy="246221"/>
            </a:xfrm>
            <a:prstGeom prst="rect">
              <a:avLst/>
            </a:prstGeom>
            <a:noFill/>
          </p:spPr>
          <p:txBody>
            <a:bodyPr wrap="square" lIns="0" tIns="0" rIns="0" bIns="0" anchor="ctr">
              <a:spAutoFit/>
            </a:bodyPr>
            <a:lstStyle/>
            <a:p>
              <a:pPr algn="ctr"/>
              <a:r>
                <a:rPr lang="en-US" sz="800"/>
                <a:t>Nurture </a:t>
              </a:r>
            </a:p>
            <a:p>
              <a:pPr algn="ctr"/>
              <a:r>
                <a:rPr lang="en-US" sz="800"/>
                <a:t>email 2</a:t>
              </a:r>
              <a:endParaRPr lang="en-US"/>
            </a:p>
          </p:txBody>
        </p:sp>
        <p:sp>
          <p:nvSpPr>
            <p:cNvPr id="11" name="TextBox 10">
              <a:extLst>
                <a:ext uri="{FF2B5EF4-FFF2-40B4-BE49-F238E27FC236}">
                  <a16:creationId xmlns:a16="http://schemas.microsoft.com/office/drawing/2014/main" id="{494BA5B6-4420-C153-0C20-2E6E7921759D}"/>
                </a:ext>
              </a:extLst>
            </p:cNvPr>
            <p:cNvSpPr txBox="1"/>
            <p:nvPr/>
          </p:nvSpPr>
          <p:spPr>
            <a:xfrm>
              <a:off x="7292718" y="2249942"/>
              <a:ext cx="962358" cy="246221"/>
            </a:xfrm>
            <a:prstGeom prst="rect">
              <a:avLst/>
            </a:prstGeom>
            <a:noFill/>
          </p:spPr>
          <p:txBody>
            <a:bodyPr wrap="square" lIns="0" tIns="0" rIns="0" bIns="0" anchor="ctr">
              <a:spAutoFit/>
            </a:bodyPr>
            <a:lstStyle/>
            <a:p>
              <a:pPr algn="ctr"/>
              <a:r>
                <a:rPr lang="en-US" sz="800"/>
                <a:t>Nurture </a:t>
              </a:r>
            </a:p>
            <a:p>
              <a:pPr algn="ctr"/>
              <a:r>
                <a:rPr lang="en-US" sz="800"/>
                <a:t>email 2</a:t>
              </a:r>
              <a:endParaRPr lang="en-US"/>
            </a:p>
          </p:txBody>
        </p:sp>
        <p:sp>
          <p:nvSpPr>
            <p:cNvPr id="20" name="TextBox 19">
              <a:extLst>
                <a:ext uri="{FF2B5EF4-FFF2-40B4-BE49-F238E27FC236}">
                  <a16:creationId xmlns:a16="http://schemas.microsoft.com/office/drawing/2014/main" id="{50361F04-1B41-356B-630C-C223B49D1633}"/>
                </a:ext>
              </a:extLst>
            </p:cNvPr>
            <p:cNvSpPr txBox="1"/>
            <p:nvPr/>
          </p:nvSpPr>
          <p:spPr>
            <a:xfrm>
              <a:off x="8011960" y="2253214"/>
              <a:ext cx="962358" cy="246221"/>
            </a:xfrm>
            <a:prstGeom prst="rect">
              <a:avLst/>
            </a:prstGeom>
            <a:noFill/>
          </p:spPr>
          <p:txBody>
            <a:bodyPr wrap="square" lIns="0" tIns="0" rIns="0" bIns="0" anchor="ctr">
              <a:spAutoFit/>
            </a:bodyPr>
            <a:lstStyle/>
            <a:p>
              <a:pPr algn="ctr"/>
              <a:r>
                <a:rPr lang="en-US" sz="800"/>
                <a:t>Nurture </a:t>
              </a:r>
            </a:p>
            <a:p>
              <a:pPr algn="ctr"/>
              <a:r>
                <a:rPr lang="en-US" sz="800"/>
                <a:t>email 4</a:t>
              </a:r>
              <a:endParaRPr lang="en-US"/>
            </a:p>
          </p:txBody>
        </p:sp>
        <p:sp>
          <p:nvSpPr>
            <p:cNvPr id="24" name="TextBox 23">
              <a:extLst>
                <a:ext uri="{FF2B5EF4-FFF2-40B4-BE49-F238E27FC236}">
                  <a16:creationId xmlns:a16="http://schemas.microsoft.com/office/drawing/2014/main" id="{013335A6-137E-8C87-B7D1-E8B83D06367B}"/>
                </a:ext>
              </a:extLst>
            </p:cNvPr>
            <p:cNvSpPr txBox="1"/>
            <p:nvPr/>
          </p:nvSpPr>
          <p:spPr>
            <a:xfrm>
              <a:off x="10004305" y="2270182"/>
              <a:ext cx="1191658" cy="1538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algn="ctr"/>
              <a:r>
                <a:rPr lang="en-US" sz="1000"/>
                <a:t>Execution guide</a:t>
              </a:r>
              <a:endParaRPr lang="en-US" sz="1000">
                <a:cs typeface="Segoe UI"/>
              </a:endParaRPr>
            </a:p>
          </p:txBody>
        </p:sp>
        <p:pic>
          <p:nvPicPr>
            <p:cNvPr id="4" name="Picture 3">
              <a:extLst>
                <a:ext uri="{FF2B5EF4-FFF2-40B4-BE49-F238E27FC236}">
                  <a16:creationId xmlns:a16="http://schemas.microsoft.com/office/drawing/2014/main" id="{698A0A0C-0FCD-AD69-198C-E726A124F103}"/>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5997128" y="3150633"/>
              <a:ext cx="701693" cy="908073"/>
            </a:xfrm>
            <a:prstGeom prst="rect">
              <a:avLst/>
            </a:prstGeom>
            <a:effectLst>
              <a:outerShdw blurRad="63500" sx="102000" sy="102000" algn="ctr" rotWithShape="0">
                <a:prstClr val="black">
                  <a:alpha val="40000"/>
                </a:prstClr>
              </a:outerShdw>
            </a:effectLst>
          </p:spPr>
        </p:pic>
        <p:pic>
          <p:nvPicPr>
            <p:cNvPr id="29" name="Picture 2">
              <a:extLst>
                <a:ext uri="{FF2B5EF4-FFF2-40B4-BE49-F238E27FC236}">
                  <a16:creationId xmlns:a16="http://schemas.microsoft.com/office/drawing/2014/main" id="{5255F1DA-A190-BF97-BD00-0CB958841402}"/>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6126181" y="1439995"/>
              <a:ext cx="507585" cy="75352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31E9C73-E83D-345D-7A61-D24FE444A254}"/>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6813211" y="1464651"/>
              <a:ext cx="507585" cy="726322"/>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4671031-6491-F02B-8DDE-AB4D2CEB0AB5}"/>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7475904" y="1461835"/>
              <a:ext cx="572313" cy="709845"/>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37C4A4A-D873-DF5F-A221-C1E5B481C716}"/>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8212146" y="1482671"/>
              <a:ext cx="572313" cy="695274"/>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6" name="Picture 35">
              <a:extLst>
                <a:ext uri="{FF2B5EF4-FFF2-40B4-BE49-F238E27FC236}">
                  <a16:creationId xmlns:a16="http://schemas.microsoft.com/office/drawing/2014/main" id="{6FF9F7FB-DBCE-A8D2-87DB-6200FDAF0DDA}"/>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321611" y="2807718"/>
              <a:ext cx="538101" cy="1291444"/>
            </a:xfrm>
            <a:prstGeom prst="rect">
              <a:avLst/>
            </a:prstGeom>
            <a:effectLst>
              <a:outerShdw blurRad="63500" sx="102000" sy="102000" algn="ctr" rotWithShape="0">
                <a:prstClr val="black">
                  <a:alpha val="40000"/>
                </a:prstClr>
              </a:outerShdw>
            </a:effectLst>
          </p:spPr>
        </p:pic>
        <p:pic>
          <p:nvPicPr>
            <p:cNvPr id="38" name="Picture 37">
              <a:extLst>
                <a:ext uri="{FF2B5EF4-FFF2-40B4-BE49-F238E27FC236}">
                  <a16:creationId xmlns:a16="http://schemas.microsoft.com/office/drawing/2014/main" id="{4D2F4B7C-ED0E-55A8-57E2-FFEDAF0E77D2}"/>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a:off x="9860212" y="1469184"/>
              <a:ext cx="1381478" cy="777081"/>
            </a:xfrm>
            <a:prstGeom prst="rect">
              <a:avLst/>
            </a:prstGeom>
            <a:effectLst>
              <a:outerShdw blurRad="63500" sx="102000" sy="102000" algn="ctr" rotWithShape="0">
                <a:prstClr val="black">
                  <a:alpha val="40000"/>
                </a:prstClr>
              </a:outerShdw>
            </a:effectLst>
          </p:spPr>
        </p:pic>
        <p:pic>
          <p:nvPicPr>
            <p:cNvPr id="46" name="Picture 45">
              <a:extLst>
                <a:ext uri="{FF2B5EF4-FFF2-40B4-BE49-F238E27FC236}">
                  <a16:creationId xmlns:a16="http://schemas.microsoft.com/office/drawing/2014/main" id="{C3C4D606-4D54-BA42-0AF6-AE8C1E4E5AD0}"/>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10267155" y="3587579"/>
              <a:ext cx="577592" cy="748416"/>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D8DFC7A8-304C-08B4-C1EB-1E84BF7D3289}"/>
                </a:ext>
              </a:extLst>
            </p:cNvPr>
            <p:cNvPicPr>
              <a:picLocks noChangeAspect="1"/>
            </p:cNvPicPr>
            <p:nvPr/>
          </p:nvPicPr>
          <p:blipFill>
            <a:blip r:embed="rId19" cstate="print">
              <a:extLst>
                <a:ext uri="{28A0092B-C50C-407E-A947-70E740481C1C}">
                  <a14:useLocalDpi xmlns:a14="http://schemas.microsoft.com/office/drawing/2010/main"/>
                </a:ext>
              </a:extLst>
            </a:blip>
            <a:srcRect/>
            <a:stretch/>
          </p:blipFill>
          <p:spPr>
            <a:xfrm>
              <a:off x="549194" y="2775147"/>
              <a:ext cx="458004" cy="457200"/>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D981C379-E11D-FBD7-6AAC-9C78722328C0}"/>
                </a:ext>
              </a:extLst>
            </p:cNvPr>
            <p:cNvPicPr>
              <a:picLocks noChangeAspect="1"/>
            </p:cNvPicPr>
            <p:nvPr/>
          </p:nvPicPr>
          <p:blipFill>
            <a:blip r:embed="rId20" cstate="print">
              <a:extLst>
                <a:ext uri="{28A0092B-C50C-407E-A947-70E740481C1C}">
                  <a14:useLocalDpi xmlns:a14="http://schemas.microsoft.com/office/drawing/2010/main"/>
                </a:ext>
              </a:extLst>
            </a:blip>
            <a:srcRect/>
            <a:stretch/>
          </p:blipFill>
          <p:spPr>
            <a:xfrm>
              <a:off x="1037772" y="2775147"/>
              <a:ext cx="457200" cy="457200"/>
            </a:xfrm>
            <a:prstGeom prst="rect">
              <a:avLst/>
            </a:prstGeom>
            <a:effectLst>
              <a:outerShdw blurRad="63500" sx="102000" sy="102000" algn="ctr" rotWithShape="0">
                <a:prstClr val="black">
                  <a:alpha val="40000"/>
                </a:prstClr>
              </a:outerShdw>
            </a:effectLst>
          </p:spPr>
        </p:pic>
      </p:grpSp>
      <p:sp>
        <p:nvSpPr>
          <p:cNvPr id="22" name="Title 21">
            <a:extLst>
              <a:ext uri="{FF2B5EF4-FFF2-40B4-BE49-F238E27FC236}">
                <a16:creationId xmlns:a16="http://schemas.microsoft.com/office/drawing/2014/main" id="{ECCCB442-C277-45E7-07EE-5679EC9953D1}"/>
              </a:ext>
            </a:extLst>
          </p:cNvPr>
          <p:cNvSpPr>
            <a:spLocks noGrp="1"/>
          </p:cNvSpPr>
          <p:nvPr>
            <p:ph type="title"/>
          </p:nvPr>
        </p:nvSpPr>
        <p:spPr>
          <a:xfrm>
            <a:off x="588263" y="457200"/>
            <a:ext cx="11018520" cy="492443"/>
          </a:xfrm>
        </p:spPr>
        <p:txBody>
          <a:bodyPr/>
          <a:lstStyle/>
          <a:p>
            <a:r>
              <a:rPr lang="en-US" dirty="0">
                <a:solidFill>
                  <a:schemeClr val="tx1"/>
                </a:solidFill>
                <a:cs typeface="Segoe UI"/>
              </a:rPr>
              <a:t>Campaign asset library</a:t>
            </a:r>
          </a:p>
        </p:txBody>
      </p:sp>
      <p:sp>
        <p:nvSpPr>
          <p:cNvPr id="12" name="Rectangle 11">
            <a:extLst>
              <a:ext uri="{FF2B5EF4-FFF2-40B4-BE49-F238E27FC236}">
                <a16:creationId xmlns:a16="http://schemas.microsoft.com/office/drawing/2014/main" id="{9DE6EC6C-E215-BC5C-3B7B-0A8FC7D2E332}"/>
              </a:ext>
              <a:ext uri="{C183D7F6-B498-43B3-948B-1728B52AA6E4}">
                <adec:decorative xmlns:adec="http://schemas.microsoft.com/office/drawing/2017/decorative" val="1"/>
              </a:ext>
            </a:extLst>
          </p:cNvPr>
          <p:cNvSpPr/>
          <p:nvPr/>
        </p:nvSpPr>
        <p:spPr>
          <a:xfrm rot="16200000">
            <a:off x="9320335" y="2940400"/>
            <a:ext cx="66278" cy="389446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defRPr/>
            </a:pPr>
            <a:endParaRPr lang="en-US">
              <a:solidFill>
                <a:srgbClr val="FFFFFF"/>
              </a:solidFill>
              <a:latin typeface="Arial" panose="020B0604020202020204"/>
              <a:cs typeface="Arial"/>
            </a:endParaRPr>
          </a:p>
        </p:txBody>
      </p:sp>
      <p:sp>
        <p:nvSpPr>
          <p:cNvPr id="6" name="Google Shape;582;p2">
            <a:extLst>
              <a:ext uri="{FF2B5EF4-FFF2-40B4-BE49-F238E27FC236}">
                <a16:creationId xmlns:a16="http://schemas.microsoft.com/office/drawing/2014/main" id="{37B53A2B-582B-6BFE-2E37-0B70F1FD4E05}"/>
              </a:ext>
            </a:extLst>
          </p:cNvPr>
          <p:cNvSpPr/>
          <p:nvPr/>
        </p:nvSpPr>
        <p:spPr>
          <a:xfrm>
            <a:off x="307778" y="1130089"/>
            <a:ext cx="2490735" cy="274320"/>
          </a:xfrm>
          <a:prstGeom prst="rect">
            <a:avLst/>
          </a:prstGeom>
          <a:solidFill>
            <a:schemeClr val="accent1"/>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PROMOTION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17" name="Google Shape;591;p2">
            <a:extLst>
              <a:ext uri="{FF2B5EF4-FFF2-40B4-BE49-F238E27FC236}">
                <a16:creationId xmlns:a16="http://schemas.microsoft.com/office/drawing/2014/main" id="{9A1D0743-1638-A28C-1FC9-D38E920CAF07}"/>
              </a:ext>
            </a:extLst>
          </p:cNvPr>
          <p:cNvSpPr/>
          <p:nvPr/>
        </p:nvSpPr>
        <p:spPr>
          <a:xfrm>
            <a:off x="2963652" y="1130089"/>
            <a:ext cx="2784328" cy="274320"/>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ACQUISITION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23" name="Google Shape;598;p2">
            <a:extLst>
              <a:ext uri="{FF2B5EF4-FFF2-40B4-BE49-F238E27FC236}">
                <a16:creationId xmlns:a16="http://schemas.microsoft.com/office/drawing/2014/main" id="{B8AB7D5D-994B-7671-034A-A2453BF8B767}"/>
              </a:ext>
            </a:extLst>
          </p:cNvPr>
          <p:cNvSpPr/>
          <p:nvPr/>
        </p:nvSpPr>
        <p:spPr>
          <a:xfrm>
            <a:off x="5905058" y="1130089"/>
            <a:ext cx="3063804" cy="274320"/>
          </a:xfrm>
          <a:prstGeom prst="rect">
            <a:avLst/>
          </a:prstGeom>
          <a:solidFill>
            <a:schemeClr val="accent1">
              <a:lumMod val="50000"/>
            </a:schemeClr>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CONSIDERATION</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34" name="Google Shape;599;p2">
            <a:extLst>
              <a:ext uri="{FF2B5EF4-FFF2-40B4-BE49-F238E27FC236}">
                <a16:creationId xmlns:a16="http://schemas.microsoft.com/office/drawing/2014/main" id="{E544A464-6DDB-54D6-53E3-FCF6E420D654}"/>
              </a:ext>
            </a:extLst>
          </p:cNvPr>
          <p:cNvSpPr/>
          <p:nvPr/>
        </p:nvSpPr>
        <p:spPr>
          <a:xfrm>
            <a:off x="9105008" y="1140368"/>
            <a:ext cx="2846487" cy="274320"/>
          </a:xfrm>
          <a:prstGeom prst="rect">
            <a:avLst/>
          </a:prstGeom>
          <a:solidFill>
            <a:schemeClr val="tx2"/>
          </a:solidFill>
          <a:ln>
            <a:noFill/>
          </a:ln>
        </p:spPr>
        <p:txBody>
          <a:bodyPr spcFirstLastPara="1" wrap="square" lIns="91425" tIns="45700" rIns="91425" bIns="45700" anchor="ctr" anchorCtr="0">
            <a:noAutofit/>
          </a:bodyPr>
          <a:lstStyle/>
          <a:p>
            <a:pPr marL="0" marR="0" lvl="0" indent="0" defTabSz="914400" rtl="0" eaLnBrk="1" fontAlgn="auto" latinLnBrk="0" hangingPunct="1">
              <a:lnSpc>
                <a:spcPct val="100000"/>
              </a:lnSpc>
              <a:spcBef>
                <a:spcPts val="0"/>
              </a:spcBef>
              <a:spcAft>
                <a:spcPts val="0"/>
              </a:spcAft>
              <a:buClr>
                <a:srgbClr val="FFFFFF"/>
              </a:buClr>
              <a:buSzPts val="800"/>
              <a:buFont typeface="Arial"/>
              <a:buNone/>
              <a:tabLst/>
              <a:defRPr/>
            </a:pPr>
            <a:r>
              <a:rPr kumimoji="0" lang="en-US" sz="1067"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rPr>
              <a:t>DECISION AND ENABLEMENT</a:t>
            </a:r>
            <a:endParaRPr kumimoji="0" lang="en-US" sz="800" b="0" i="0" u="none" strike="noStrike" kern="1200" cap="none" spc="0" normalizeH="0" baseline="0" noProof="0">
              <a:ln>
                <a:noFill/>
              </a:ln>
              <a:solidFill>
                <a:schemeClr val="bg1"/>
              </a:solidFill>
              <a:effectLst/>
              <a:uLnTx/>
              <a:uFillTx/>
              <a:latin typeface="+mj-lt"/>
              <a:ea typeface="Arial"/>
              <a:cs typeface="Arial" panose="020B0604020202020204" pitchFamily="34" charset="0"/>
              <a:sym typeface="Arial"/>
            </a:endParaRPr>
          </a:p>
        </p:txBody>
      </p:sp>
      <p:sp>
        <p:nvSpPr>
          <p:cNvPr id="8" name="Google Shape;292;p2">
            <a:extLst>
              <a:ext uri="{FF2B5EF4-FFF2-40B4-BE49-F238E27FC236}">
                <a16:creationId xmlns:a16="http://schemas.microsoft.com/office/drawing/2014/main" id="{4A3777A1-BBE3-69F8-0618-A056B6163144}"/>
              </a:ext>
            </a:extLst>
          </p:cNvPr>
          <p:cNvSpPr/>
          <p:nvPr/>
        </p:nvSpPr>
        <p:spPr>
          <a:xfrm>
            <a:off x="319258" y="4801450"/>
            <a:ext cx="6640717" cy="1741419"/>
          </a:xfrm>
          <a:prstGeom prst="rect">
            <a:avLst/>
          </a:prstGeom>
          <a:solidFill>
            <a:schemeClr val="tx2"/>
          </a:solidFill>
          <a:ln>
            <a:noFill/>
          </a:ln>
        </p:spPr>
        <p:txBody>
          <a:bodyPr spcFirstLastPara="1" wrap="square" lIns="137160" tIns="0" rIns="137160" bIns="45700" anchor="ctr" anchorCtr="0">
            <a:noAutofit/>
          </a:bodyPr>
          <a:lstStyle/>
          <a:p>
            <a:pPr marL="0" marR="0" lvl="0" indent="0" defTabSz="914400" rtl="0" eaLnBrk="1" fontAlgn="auto" latinLnBrk="0" hangingPunct="1">
              <a:lnSpc>
                <a:spcPct val="150000"/>
              </a:lnSpc>
              <a:spcBef>
                <a:spcPts val="0"/>
              </a:spcBef>
              <a:spcAft>
                <a:spcPts val="0"/>
              </a:spcAft>
              <a:buClr>
                <a:srgbClr val="FFFFFF"/>
              </a:buClr>
              <a:buSzPts val="1800"/>
              <a:buFont typeface="Proxima Nova"/>
              <a:buNone/>
              <a:tabLst/>
              <a:defRPr/>
            </a:pPr>
            <a:r>
              <a:rPr kumimoji="0" lang="en-US" sz="1600" i="0" u="none" strike="noStrike" kern="1200" cap="none" spc="0" normalizeH="0" baseline="0" noProof="0" dirty="0">
                <a:ln>
                  <a:noFill/>
                </a:ln>
                <a:solidFill>
                  <a:schemeClr val="bg1"/>
                </a:solidFill>
                <a:effectLst/>
                <a:uLnTx/>
                <a:uFillTx/>
                <a:latin typeface="+mj-lt"/>
                <a:ea typeface="Arial Narrow"/>
                <a:cs typeface="Arial" panose="020B0604020202020204" pitchFamily="34" charset="0"/>
                <a:sym typeface="Arial Narrow"/>
              </a:rPr>
              <a:t>Customizing your assets</a:t>
            </a:r>
            <a:endParaRPr kumimoji="0" lang="en-US" sz="1200" i="0" u="none" strike="noStrike" kern="1200" cap="none" spc="0" normalizeH="0" baseline="0" noProof="0" dirty="0">
              <a:ln>
                <a:noFill/>
              </a:ln>
              <a:solidFill>
                <a:schemeClr val="bg1"/>
              </a:solidFill>
              <a:effectLst/>
              <a:uLnTx/>
              <a:uFillTx/>
              <a:latin typeface="+mj-lt"/>
              <a:ea typeface="Arial Narrow"/>
              <a:cs typeface="Arial" panose="020B0604020202020204" pitchFamily="34" charset="0"/>
              <a:sym typeface="Arial Narrow"/>
            </a:endParaRPr>
          </a:p>
          <a:p>
            <a:pPr marL="0" marR="0" lvl="0" indent="0" defTabSz="914400" rtl="0" eaLnBrk="1" fontAlgn="auto" latinLnBrk="0" hangingPunct="1">
              <a:lnSpc>
                <a:spcPct val="100000"/>
              </a:lnSpc>
              <a:spcBef>
                <a:spcPts val="0"/>
              </a:spcBef>
              <a:spcAft>
                <a:spcPts val="0"/>
              </a:spcAft>
              <a:buClr>
                <a:srgbClr val="FFFFFF"/>
              </a:buClr>
              <a:buSzPts val="1800"/>
              <a:buFont typeface="Proxima Nova"/>
              <a:buNone/>
              <a:tabLst/>
              <a:defRPr/>
            </a:pPr>
            <a:r>
              <a:rPr lang="en-US" sz="1200" dirty="0">
                <a:solidFill>
                  <a:schemeClr val="bg1"/>
                </a:solidFill>
                <a:ea typeface="Arial Narrow"/>
                <a:cs typeface="Arial" panose="020B0604020202020204" pitchFamily="34" charset="0"/>
                <a:sym typeface="Arial Narrow"/>
              </a:rPr>
              <a:t>The campaign assets in this collection are templates that require </a:t>
            </a:r>
            <a:r>
              <a:rPr lang="en-US" sz="1200" dirty="0">
                <a:solidFill>
                  <a:schemeClr val="accent2"/>
                </a:solidFill>
                <a:latin typeface="+mj-lt"/>
                <a:ea typeface="Arial Narrow"/>
                <a:cs typeface="Arial" panose="020B0604020202020204" pitchFamily="34" charset="0"/>
                <a:sym typeface="Arial Narrow"/>
              </a:rPr>
              <a:t>partner customization</a:t>
            </a:r>
            <a:r>
              <a:rPr lang="en-US" sz="1200" dirty="0">
                <a:solidFill>
                  <a:schemeClr val="accent2"/>
                </a:solidFill>
                <a:ea typeface="Arial Narrow"/>
                <a:cs typeface="Arial" panose="020B0604020202020204" pitchFamily="34" charset="0"/>
                <a:sym typeface="Arial Narrow"/>
              </a:rPr>
              <a:t>. </a:t>
            </a:r>
            <a:br>
              <a:rPr lang="en-US" sz="1200" dirty="0">
                <a:solidFill>
                  <a:schemeClr val="accent2"/>
                </a:solidFill>
                <a:ea typeface="Arial Narrow"/>
                <a:cs typeface="Arial" panose="020B0604020202020204" pitchFamily="34" charset="0"/>
                <a:sym typeface="Arial Narrow"/>
              </a:rPr>
            </a:br>
            <a:r>
              <a:rPr lang="en-US" sz="1200" dirty="0">
                <a:solidFill>
                  <a:schemeClr val="bg1"/>
                </a:solidFill>
                <a:ea typeface="Arial Narrow"/>
                <a:cs typeface="Arial" panose="020B0604020202020204" pitchFamily="34" charset="0"/>
                <a:sym typeface="Arial Narrow"/>
              </a:rPr>
              <a:t>Each asset will give specific instructions for you to make it your own, by modifying:</a:t>
            </a: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1"/>
                </a:solidFill>
                <a:ea typeface="Arial Narrow"/>
                <a:cs typeface="Arial"/>
                <a:sym typeface="Arial Narrow"/>
              </a:rPr>
              <a:t>Brand font, logo, and colors.</a:t>
            </a:r>
            <a:endParaRPr lang="en-US" sz="1200" i="0" u="none" strike="noStrike" kern="1200" cap="none" spc="0" normalizeH="0" baseline="0" noProof="0" dirty="0">
              <a:ln>
                <a:noFill/>
              </a:ln>
              <a:solidFill>
                <a:schemeClr val="bg1"/>
              </a:solidFill>
              <a:effectLst/>
              <a:uLnTx/>
              <a:uFillTx/>
              <a:ea typeface="Arial Narrow"/>
              <a:cs typeface="Arial" panose="020B0604020202020204" pitchFamily="34" charset="0"/>
            </a:endParaRP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1"/>
                </a:solidFill>
                <a:ea typeface="Arial Narrow"/>
                <a:cs typeface="Arial"/>
                <a:sym typeface="Arial Narrow"/>
              </a:rPr>
              <a:t>Solution value proposition and details.</a:t>
            </a:r>
            <a:endParaRPr lang="en-US" sz="1200" dirty="0">
              <a:solidFill>
                <a:schemeClr val="bg1"/>
              </a:solidFill>
              <a:ea typeface="Arial Narrow"/>
              <a:cs typeface="Arial" panose="020B0604020202020204" pitchFamily="34" charset="0"/>
            </a:endParaRPr>
          </a:p>
          <a:p>
            <a:pPr marL="285750" marR="0" lvl="0" indent="-285750" defTabSz="914400" rtl="0" eaLnBrk="1" fontAlgn="auto" latinLnBrk="0" hangingPunct="1">
              <a:lnSpc>
                <a:spcPct val="150000"/>
              </a:lnSpc>
              <a:spcBef>
                <a:spcPts val="0"/>
              </a:spcBef>
              <a:spcAft>
                <a:spcPts val="0"/>
              </a:spcAft>
              <a:buSzPts val="1800"/>
              <a:buFont typeface="Arial" panose="020B0604020202020204" pitchFamily="34" charset="0"/>
              <a:buChar char="•"/>
              <a:tabLst/>
              <a:defRPr/>
            </a:pPr>
            <a:r>
              <a:rPr lang="en-US" sz="1200" dirty="0">
                <a:solidFill>
                  <a:schemeClr val="bg1"/>
                </a:solidFill>
                <a:ea typeface="Arial Narrow"/>
                <a:cs typeface="Arial"/>
                <a:sym typeface="Arial Narrow"/>
              </a:rPr>
              <a:t>Call to action and company contact information.</a:t>
            </a:r>
            <a:endParaRPr lang="en-US" sz="1200" dirty="0">
              <a:solidFill>
                <a:schemeClr val="bg1"/>
              </a:solidFill>
              <a:ea typeface="Arial Narrow"/>
              <a:cs typeface="Arial"/>
            </a:endParaRPr>
          </a:p>
        </p:txBody>
      </p:sp>
      <p:sp>
        <p:nvSpPr>
          <p:cNvPr id="40" name="Rectangle 39">
            <a:extLst>
              <a:ext uri="{FF2B5EF4-FFF2-40B4-BE49-F238E27FC236}">
                <a16:creationId xmlns:a16="http://schemas.microsoft.com/office/drawing/2014/main" id="{7E8AD3E8-7779-5A19-C371-70F6CEA139D5}"/>
              </a:ext>
            </a:extLst>
          </p:cNvPr>
          <p:cNvSpPr/>
          <p:nvPr/>
        </p:nvSpPr>
        <p:spPr>
          <a:xfrm>
            <a:off x="7409535" y="5188973"/>
            <a:ext cx="4114800" cy="9235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spcAft>
                <a:spcPts val="600"/>
              </a:spcAft>
              <a:buClr>
                <a:srgbClr val="FFFFFF"/>
              </a:buClr>
              <a:buSzPts val="1800"/>
              <a:defRPr/>
            </a:pPr>
            <a:r>
              <a:rPr lang="en-US" sz="1600">
                <a:solidFill>
                  <a:schemeClr val="accent1"/>
                </a:solidFill>
                <a:latin typeface="+mj-lt"/>
                <a:cs typeface="Arial"/>
              </a:rPr>
              <a:t>Ready to start building your pipeline?</a:t>
            </a:r>
          </a:p>
          <a:p>
            <a:pPr marL="171450" indent="-171450" defTabSz="754380">
              <a:spcBef>
                <a:spcPts val="200"/>
              </a:spcBef>
              <a:spcAft>
                <a:spcPts val="200"/>
              </a:spcAft>
              <a:buFont typeface="Arial" panose="020B0604020202020204" pitchFamily="34" charset="0"/>
              <a:buChar char="•"/>
              <a:defRPr/>
            </a:pPr>
            <a:r>
              <a:rPr lang="en-US" sz="1200">
                <a:solidFill>
                  <a:schemeClr val="tx1"/>
                </a:solidFill>
                <a:ea typeface="Inter" panose="02000503000000020004" pitchFamily="2" charset="0"/>
                <a:cs typeface="Arial"/>
              </a:rPr>
              <a:t>Check out the full range of </a:t>
            </a:r>
            <a:r>
              <a:rPr lang="en-US" sz="1200">
                <a:solidFill>
                  <a:schemeClr val="tx1"/>
                </a:solidFill>
                <a:ea typeface="Inter" panose="02000503000000020004" pitchFamily="2" charset="0"/>
                <a:cs typeface="Arial"/>
                <a:hlinkClick r:id="rId21">
                  <a:extLst>
                    <a:ext uri="{A12FA001-AC4F-418D-AE19-62706E023703}">
                      <ahyp:hlinkClr xmlns:ahyp="http://schemas.microsoft.com/office/drawing/2018/hyperlinkcolor" val="tx"/>
                    </a:ext>
                  </a:extLst>
                </a:hlinkClick>
              </a:rPr>
              <a:t>campaign assets</a:t>
            </a:r>
            <a:r>
              <a:rPr lang="en-US" sz="1200">
                <a:solidFill>
                  <a:schemeClr val="tx1"/>
                </a:solidFill>
                <a:ea typeface="Inter" panose="02000503000000020004" pitchFamily="2" charset="0"/>
                <a:cs typeface="Arial"/>
              </a:rPr>
              <a:t>.</a:t>
            </a:r>
          </a:p>
          <a:p>
            <a:pPr marL="171450" indent="-171450" defTabSz="754380">
              <a:spcBef>
                <a:spcPts val="200"/>
              </a:spcBef>
              <a:spcAft>
                <a:spcPts val="200"/>
              </a:spcAft>
              <a:buFont typeface="Arial" panose="020B0604020202020204" pitchFamily="34" charset="0"/>
              <a:buChar char="•"/>
              <a:defRPr/>
            </a:pPr>
            <a:r>
              <a:rPr lang="en-US" sz="1200" kern="0">
                <a:solidFill>
                  <a:schemeClr val="tx1"/>
                </a:solidFill>
                <a:ea typeface="Inter" panose="02000503000000020004" pitchFamily="2" charset="0"/>
                <a:cs typeface="Arial"/>
              </a:rPr>
              <a:t>Get support in our </a:t>
            </a:r>
            <a:r>
              <a:rPr lang="en-US" sz="1200" kern="0">
                <a:solidFill>
                  <a:schemeClr val="tx1"/>
                </a:solidFill>
                <a:ea typeface="Inter" panose="02000503000000020004" pitchFamily="2" charset="0"/>
                <a:cs typeface="Arial"/>
                <a:hlinkClick r:id="rId22">
                  <a:extLst>
                    <a:ext uri="{A12FA001-AC4F-418D-AE19-62706E023703}">
                      <ahyp:hlinkClr xmlns:ahyp="http://schemas.microsoft.com/office/drawing/2018/hyperlinkcolor" val="tx"/>
                    </a:ext>
                  </a:extLst>
                </a:hlinkClick>
              </a:rPr>
              <a:t>partner portal</a:t>
            </a:r>
            <a:r>
              <a:rPr lang="en-US" sz="1200" kern="0">
                <a:solidFill>
                  <a:schemeClr val="tx1"/>
                </a:solidFill>
                <a:ea typeface="Inter" panose="02000503000000020004" pitchFamily="2" charset="0"/>
                <a:cs typeface="Arial"/>
              </a:rPr>
              <a:t>.</a:t>
            </a:r>
            <a:endParaRPr lang="en-US" sz="1200" kern="0">
              <a:solidFill>
                <a:schemeClr val="tx1"/>
              </a:solidFill>
              <a:ea typeface="+mn-lt"/>
              <a:cs typeface="Arial"/>
            </a:endParaRPr>
          </a:p>
          <a:p>
            <a:pPr marL="171450" indent="-171450" defTabSz="754380">
              <a:buFont typeface="Arial" panose="020B0604020202020204" pitchFamily="34" charset="0"/>
              <a:buChar char="•"/>
              <a:defRPr/>
            </a:pPr>
            <a:r>
              <a:rPr lang="en-US" sz="1200">
                <a:solidFill>
                  <a:schemeClr val="tx1"/>
                </a:solidFill>
                <a:cs typeface="Microsoft Sans Serif"/>
              </a:rPr>
              <a:t>Review </a:t>
            </a:r>
            <a:r>
              <a:rPr lang="en-US" sz="1200">
                <a:solidFill>
                  <a:schemeClr val="tx1"/>
                </a:solidFill>
                <a:cs typeface="Microsoft Sans Serif"/>
                <a:hlinkClick r:id="rId23">
                  <a:extLst>
                    <a:ext uri="{A12FA001-AC4F-418D-AE19-62706E023703}">
                      <ahyp:hlinkClr xmlns:ahyp="http://schemas.microsoft.com/office/drawing/2018/hyperlinkcolor" val="tx"/>
                    </a:ext>
                  </a:extLst>
                </a:hlinkClick>
              </a:rPr>
              <a:t>Microsoft Partner-Led Marketing Guidelines</a:t>
            </a:r>
            <a:r>
              <a:rPr lang="en-US" sz="1200">
                <a:solidFill>
                  <a:schemeClr val="tx1"/>
                </a:solidFill>
                <a:cs typeface="Microsoft Sans Serif"/>
              </a:rPr>
              <a:t>.</a:t>
            </a:r>
            <a:endParaRPr lang="en-US" sz="1200">
              <a:solidFill>
                <a:schemeClr val="tx1"/>
              </a:solidFill>
              <a:cs typeface="Microsoft Sans Serif" panose="020B0604020202020204" pitchFamily="34" charset="0"/>
            </a:endParaRPr>
          </a:p>
          <a:p>
            <a:pPr defTabSz="754380">
              <a:defRPr/>
            </a:pPr>
            <a:endParaRPr lang="en-US" sz="1200">
              <a:solidFill>
                <a:schemeClr val="accent6">
                  <a:lumMod val="60000"/>
                  <a:lumOff val="40000"/>
                </a:schemeClr>
              </a:solidFill>
              <a:highlight>
                <a:srgbClr val="FF00FF"/>
              </a:highlight>
              <a:ea typeface="Inter" panose="02000503000000020004" pitchFamily="2" charset="0"/>
              <a:cs typeface="Arial"/>
            </a:endParaRPr>
          </a:p>
        </p:txBody>
      </p:sp>
    </p:spTree>
    <p:extLst>
      <p:ext uri="{BB962C8B-B14F-4D97-AF65-F5344CB8AC3E}">
        <p14:creationId xmlns:p14="http://schemas.microsoft.com/office/powerpoint/2010/main" val="1646285764"/>
      </p:ext>
    </p:extLst>
  </p:cSld>
  <p:clrMapOvr>
    <a:masterClrMapping/>
  </p:clrMapOvr>
  <p:transition>
    <p:fade/>
  </p:transition>
</p:sld>
</file>

<file path=ppt/theme/theme1.xml><?xml version="1.0" encoding="utf-8"?>
<a:theme xmlns:a="http://schemas.openxmlformats.org/drawingml/2006/main" name="MS Security_2024">
  <a:themeElements>
    <a:clrScheme name="MS_MISA">
      <a:dk1>
        <a:srgbClr val="000000"/>
      </a:dk1>
      <a:lt1>
        <a:srgbClr val="FFFFFF"/>
      </a:lt1>
      <a:dk2>
        <a:srgbClr val="243A5E"/>
      </a:dk2>
      <a:lt2>
        <a:srgbClr val="E6E6E6"/>
      </a:lt2>
      <a:accent1>
        <a:srgbClr val="0078D4"/>
      </a:accent1>
      <a:accent2>
        <a:srgbClr val="FFB900"/>
      </a:accent2>
      <a:accent3>
        <a:srgbClr val="107C10"/>
      </a:accent3>
      <a:accent4>
        <a:srgbClr val="737373"/>
      </a:accent4>
      <a:accent5>
        <a:srgbClr val="9BF00B"/>
      </a:accent5>
      <a:accent6>
        <a:srgbClr val="50E6FF"/>
      </a:accent6>
      <a:hlink>
        <a:srgbClr val="0078D4"/>
      </a:hlink>
      <a:folHlink>
        <a:srgbClr val="0078D4"/>
      </a:folHlink>
    </a:clrScheme>
    <a:fontScheme name="Custom 4">
      <a:majorFont>
        <a:latin typeface="Segoe Sans Text Semibold"/>
        <a:ea typeface=""/>
        <a:cs typeface=""/>
      </a:majorFont>
      <a:minorFont>
        <a:latin typeface="Segoe Sans Text"/>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S Security_2024" id="{9495DA52-4006-BA40-A0C7-48C8CD8F4878}" vid="{75E9A99B-B391-804D-B497-40C9A58F1F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743FB91453AB4DB8662F2E12DC3E10" ma:contentTypeVersion="27" ma:contentTypeDescription="Create a new document." ma:contentTypeScope="" ma:versionID="e363167eb61fcedf83979870406c0a75">
  <xsd:schema xmlns:xsd="http://www.w3.org/2001/XMLSchema" xmlns:xs="http://www.w3.org/2001/XMLSchema" xmlns:p="http://schemas.microsoft.com/office/2006/metadata/properties" xmlns:ns1="http://schemas.microsoft.com/sharepoint/v3" xmlns:ns2="a7384ce8-a2ad-4061-818a-88bf72b6eefd" xmlns:ns3="254ab26a-04f6-42f5-9555-e3c9fb1706a1" targetNamespace="http://schemas.microsoft.com/office/2006/metadata/properties" ma:root="true" ma:fieldsID="5d817ce21d26d6130f508ab904b02f8d" ns1:_="" ns2:_="" ns3:_="">
    <xsd:import namespace="http://schemas.microsoft.com/sharepoint/v3"/>
    <xsd:import namespace="a7384ce8-a2ad-4061-818a-88bf72b6eefd"/>
    <xsd:import namespace="254ab26a-04f6-42f5-9555-e3c9fb1706a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Doc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MediaServiceLocation" minOccurs="0"/>
                <xsd:element ref="ns2:Dateapproved" minOccurs="0"/>
                <xsd:element ref="ns2:Thumbnail" minOccurs="0"/>
                <xsd:element ref="ns2:MediaServiceObjectDetectorVersions" minOccurs="0"/>
                <xsd:element ref="ns2:MediaServiceSystemTags" minOccurs="0"/>
                <xsd:element ref="ns2:Image" minOccurs="0"/>
                <xsd:element ref="ns2:modifiedby" minOccurs="0"/>
                <xsd:element ref="ns2:TranslatedLang"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84ce8-a2ad-4061-818a-88bf72b6eef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ocTags" ma:index="13" nillable="true" ma:displayName="MediaServiceDocTags" ma:hidden="true" ma:internalName="MediaServiceDocTags" ma:readOnly="true">
      <xsd:simpleType>
        <xsd:restriction base="dms:Note"/>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4" nillable="true" ma:displayName="Location" ma:indexed="true" ma:internalName="MediaServiceLocation" ma:readOnly="true">
      <xsd:simpleType>
        <xsd:restriction base="dms:Text"/>
      </xsd:simpleType>
    </xsd:element>
    <xsd:element name="Dateapproved" ma:index="25" nillable="true" ma:displayName="Notes" ma:description="Enter date approved here" ma:format="Dropdown" ma:internalName="Dateapproved">
      <xsd:simpleType>
        <xsd:restriction base="dms:Note">
          <xsd:maxLength value="255"/>
        </xsd:restriction>
      </xsd:simpleType>
    </xsd:element>
    <xsd:element name="Thumbnail" ma:index="26" nillable="true" ma:displayName="Thumbnail" ma:format="Thumbnail" ma:internalName="Thumbnail">
      <xsd:simpleType>
        <xsd:restriction base="dms:Unknown"/>
      </xsd:simple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ystemTags" ma:index="28" nillable="true" ma:displayName="MediaServiceSystemTags" ma:hidden="true" ma:internalName="MediaServiceSystemTags" ma:readOnly="true">
      <xsd:simpleType>
        <xsd:restriction base="dms:Note"/>
      </xsd:simpleType>
    </xsd:element>
    <xsd:element name="Image" ma:index="29" nillable="true" ma:displayName="Image" ma:format="Thumbnail" ma:internalName="Image">
      <xsd:simpleType>
        <xsd:restriction base="dms:Unknown"/>
      </xsd:simpleType>
    </xsd:element>
    <xsd:element name="modifiedby" ma:index="30" nillable="true" ma:displayName="modified by" ma:format="DateOnly" ma:internalName="modifiedby">
      <xsd:simpleType>
        <xsd:restriction base="dms:DateTime"/>
      </xsd:simpleType>
    </xsd:element>
    <xsd:element name="TranslatedLang" ma:index="31" nillable="true" ma:displayName="Translated Language" ma:internalName="TranslatedLang">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4ab26a-04f6-42f5-9555-e3c9fb1706a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bda739f-6e84-4682-ab84-dba308ad8f6a}" ma:internalName="TaxCatchAll" ma:showField="CatchAllData" ma:web="254ab26a-04f6-42f5-9555-e3c9fb1706a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7384ce8-a2ad-4061-818a-88bf72b6eefd">
      <Terms xmlns="http://schemas.microsoft.com/office/infopath/2007/PartnerControls"/>
    </lcf76f155ced4ddcb4097134ff3c332f>
    <TaxCatchAll xmlns="254ab26a-04f6-42f5-9555-e3c9fb1706a1" xsi:nil="true"/>
    <SharedWithUsers xmlns="254ab26a-04f6-42f5-9555-e3c9fb1706a1">
      <UserInfo>
        <DisplayName>Renee Gallant-McKay</DisplayName>
        <AccountId>23</AccountId>
        <AccountType/>
      </UserInfo>
    </SharedWithUsers>
    <MediaLengthInSeconds xmlns="a7384ce8-a2ad-4061-818a-88bf72b6eefd" xsi:nil="true"/>
    <Thumbnail xmlns="a7384ce8-a2ad-4061-818a-88bf72b6eefd" xsi:nil="true"/>
    <_ip_UnifiedCompliancePolicyUIAction xmlns="http://schemas.microsoft.com/sharepoint/v3" xsi:nil="true"/>
    <TranslatedLang xmlns="a7384ce8-a2ad-4061-818a-88bf72b6eefd" xsi:nil="true"/>
    <Dateapproved xmlns="a7384ce8-a2ad-4061-818a-88bf72b6eefd" xsi:nil="true"/>
    <_ip_UnifiedCompliancePolicyProperties xmlns="http://schemas.microsoft.com/sharepoint/v3" xsi:nil="true"/>
    <Image xmlns="a7384ce8-a2ad-4061-818a-88bf72b6eefd" xsi:nil="true"/>
    <modifiedby xmlns="a7384ce8-a2ad-4061-818a-88bf72b6eef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07A1253-17C3-46E5-B512-C0CD83FFB81D}"/>
</file>

<file path=customXml/itemProps2.xml><?xml version="1.0" encoding="utf-8"?>
<ds:datastoreItem xmlns:ds="http://schemas.openxmlformats.org/officeDocument/2006/customXml" ds:itemID="{E31BB9C9-07A5-4A82-8D93-24D49E8E885C}">
  <ds:schemaRefs>
    <ds:schemaRef ds:uri="1974ca94-7443-4803-83d1-4a026b72aaa2"/>
    <ds:schemaRef ds:uri="http://schemas.microsoft.com/office/2006/metadata/properties"/>
    <ds:schemaRef ds:uri="http://www.w3.org/XML/1998/namespace"/>
    <ds:schemaRef ds:uri="http://schemas.microsoft.com/office/2006/documentManagement/types"/>
    <ds:schemaRef ds:uri="http://purl.org/dc/terms/"/>
    <ds:schemaRef ds:uri="http://schemas.microsoft.com/office/infopath/2007/PartnerControls"/>
    <ds:schemaRef ds:uri="8ed6223e-7512-45a2-a4c1-f1446806e468"/>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827FA435-AC03-480D-8F10-CA305E028DC8}">
  <ds:schemaRefs>
    <ds:schemaRef ds:uri="http://schemas.microsoft.com/sharepoint/v3/contenttype/forms"/>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0</TotalTime>
  <Words>2104</Words>
  <Application>Microsoft Office PowerPoint</Application>
  <PresentationFormat>Widescreen</PresentationFormat>
  <Paragraphs>243</Paragraphs>
  <Slides>14</Slides>
  <Notes>7</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MS Security_2024</vt:lpstr>
      <vt:lpstr>Defend Against Cybersecurity Threats Campaign-in-a-Box  Execution Guide</vt:lpstr>
      <vt:lpstr>Table of contents</vt:lpstr>
      <vt:lpstr>Launch a security solutions campaign to drive awareness, generate leads, and initiate sales engagement opportunities.</vt:lpstr>
      <vt:lpstr>Demand generation campaign overview</vt:lpstr>
      <vt:lpstr>Priority audiences </vt:lpstr>
      <vt:lpstr>Messaging framework</vt:lpstr>
      <vt:lpstr>Defend against cybersecurity threats</vt:lpstr>
      <vt:lpstr>Demand generation campaign journey </vt:lpstr>
      <vt:lpstr>Campaign asset library</vt:lpstr>
      <vt:lpstr>Campaign guidance</vt:lpstr>
      <vt:lpstr>Threat Protection Engagement</vt:lpstr>
      <vt:lpstr>Customize your campaign assets</vt:lpstr>
      <vt:lpstr>Customizing your emails</vt:lpstr>
      <vt:lpstr>Thank you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Defend Against Cybersecurity Threats Campaign-in-a-Box  Execution Guide</dc:title>
  <dc:subject/>
  <dc:creator/>
  <cp:keywords/>
  <dc:description/>
  <cp:revision>40</cp:revision>
  <dcterms:created xsi:type="dcterms:W3CDTF">2023-09-01T16:57:07Z</dcterms:created>
  <dcterms:modified xsi:type="dcterms:W3CDTF">2024-09-16T22:50:01Z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0x010100FF743FB91453AB4DB8662F2E12DC3E10</vt:lpwstr>
  </property>
  <property fmtid="{D5CDD505-2E9C-101B-9397-08002B2CF9AE}" pid="4" name="Order">
    <vt:lpwstr>4420300.00000000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xd_Signature">
    <vt:lpwstr/>
  </property>
  <property fmtid="{D5CDD505-2E9C-101B-9397-08002B2CF9AE}" pid="10" name="TriggerFlowInfo">
    <vt:lpwstr/>
  </property>
  <property fmtid="{D5CDD505-2E9C-101B-9397-08002B2CF9AE}" pid="11" name="MSIP_Label_f42aa342-8706-4288-bd11-ebb85995028c_Enabled">
    <vt:lpwstr>true</vt:lpwstr>
  </property>
  <property fmtid="{D5CDD505-2E9C-101B-9397-08002B2CF9AE}" pid="12" name="MSIP_Label_f42aa342-8706-4288-bd11-ebb85995028c_SetDate">
    <vt:lpwstr>2024-08-07T01:02:00Z</vt:lpwstr>
  </property>
  <property fmtid="{D5CDD505-2E9C-101B-9397-08002B2CF9AE}" pid="13" name="MSIP_Label_f42aa342-8706-4288-bd11-ebb85995028c_Method">
    <vt:lpwstr>Standard</vt:lpwstr>
  </property>
  <property fmtid="{D5CDD505-2E9C-101B-9397-08002B2CF9AE}" pid="14" name="MSIP_Label_f42aa342-8706-4288-bd11-ebb85995028c_Name">
    <vt:lpwstr>Internal</vt:lpwstr>
  </property>
  <property fmtid="{D5CDD505-2E9C-101B-9397-08002B2CF9AE}" pid="15" name="MSIP_Label_f42aa342-8706-4288-bd11-ebb85995028c_SiteId">
    <vt:lpwstr>93872b62-53c2-442f-81f4-42f369142f76</vt:lpwstr>
  </property>
  <property fmtid="{D5CDD505-2E9C-101B-9397-08002B2CF9AE}" pid="16" name="MSIP_Label_f42aa342-8706-4288-bd11-ebb85995028c_ActionId">
    <vt:lpwstr>bf13b2c7-f937-4725-b502-28a0054279d1</vt:lpwstr>
  </property>
  <property fmtid="{D5CDD505-2E9C-101B-9397-08002B2CF9AE}" pid="17" name="MSIP_Label_f42aa342-8706-4288-bd11-ebb85995028c_ContentBits">
    <vt:lpwstr>0</vt:lpwstr>
  </property>
</Properties>
</file>