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sldIdLst>
    <p:sldId id="256" r:id="rId5"/>
    <p:sldId id="257" r:id="rId6"/>
    <p:sldId id="270" r:id="rId7"/>
    <p:sldId id="271" r:id="rId8"/>
    <p:sldId id="272" r:id="rId9"/>
    <p:sldId id="273" r:id="rId10"/>
    <p:sldId id="274" r:id="rId11"/>
    <p:sldId id="275" r:id="rId12"/>
  </p:sldIdLst>
  <p:sldSz cx="10058400" cy="7772400"/>
  <p:notesSz cx="10058400" cy="77724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05381B0-E518-55D7-135A-68D368809A77}" v="170" dt="2026-03-20T00:17:48.707"/>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880"/>
        <p:guide pos="216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1623060" y="0"/>
            <a:ext cx="8435340" cy="7772399"/>
          </a:xfrm>
          <a:prstGeom prst="rect">
            <a:avLst/>
          </a:prstGeom>
        </p:spPr>
      </p:pic>
      <p:sp>
        <p:nvSpPr>
          <p:cNvPr id="17" name="bg object 17"/>
          <p:cNvSpPr/>
          <p:nvPr/>
        </p:nvSpPr>
        <p:spPr>
          <a:xfrm>
            <a:off x="1623060" y="0"/>
            <a:ext cx="7335520" cy="7772400"/>
          </a:xfrm>
          <a:custGeom>
            <a:avLst/>
            <a:gdLst/>
            <a:ahLst/>
            <a:cxnLst/>
            <a:rect l="l" t="t" r="r" b="b"/>
            <a:pathLst>
              <a:path w="7335520" h="7772400">
                <a:moveTo>
                  <a:pt x="7334935" y="0"/>
                </a:moveTo>
                <a:lnTo>
                  <a:pt x="0" y="0"/>
                </a:lnTo>
                <a:lnTo>
                  <a:pt x="0" y="7772400"/>
                </a:lnTo>
                <a:lnTo>
                  <a:pt x="7334935" y="7772400"/>
                </a:lnTo>
                <a:lnTo>
                  <a:pt x="7334935" y="0"/>
                </a:lnTo>
                <a:close/>
              </a:path>
            </a:pathLst>
          </a:custGeom>
          <a:solidFill>
            <a:srgbClr val="141414">
              <a:alpha val="75000"/>
            </a:srgbClr>
          </a:solidFill>
        </p:spPr>
        <p:txBody>
          <a:bodyPr wrap="square" lIns="0" tIns="0" rIns="0" bIns="0" rtlCol="0"/>
          <a:lstStyle/>
          <a:p>
            <a:endParaRPr/>
          </a:p>
        </p:txBody>
      </p:sp>
      <p:sp>
        <p:nvSpPr>
          <p:cNvPr id="2" name="Holder 2"/>
          <p:cNvSpPr>
            <a:spLocks noGrp="1"/>
          </p:cNvSpPr>
          <p:nvPr>
            <p:ph type="ctrTitle"/>
          </p:nvPr>
        </p:nvSpPr>
        <p:spPr>
          <a:xfrm>
            <a:off x="2349500" y="3002786"/>
            <a:ext cx="3878579" cy="116840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508760" y="4352544"/>
            <a:ext cx="7040880" cy="19431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502920" y="1787652"/>
            <a:ext cx="4375404" cy="512978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180076" y="1787652"/>
            <a:ext cx="4375404" cy="512978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3/19/2026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3/19/2026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3/19/2026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02920" y="310896"/>
            <a:ext cx="9052560" cy="124358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502920" y="1787652"/>
            <a:ext cx="9052560" cy="512978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419856" y="7228332"/>
            <a:ext cx="3218688" cy="38862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02920" y="7228332"/>
            <a:ext cx="2313432" cy="3886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3/19/2026</a:t>
            </a:fld>
            <a:endParaRPr lang="en-US"/>
          </a:p>
        </p:txBody>
      </p:sp>
      <p:sp>
        <p:nvSpPr>
          <p:cNvPr id="6" name="Holder 6"/>
          <p:cNvSpPr>
            <a:spLocks noGrp="1"/>
          </p:cNvSpPr>
          <p:nvPr>
            <p:ph type="sldNum" sz="quarter" idx="7"/>
          </p:nvPr>
        </p:nvSpPr>
        <p:spPr>
          <a:xfrm>
            <a:off x="7242048" y="7228332"/>
            <a:ext cx="2313432" cy="3886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descr="$PPTXTitle"/>
          <p:cNvSpPr txBox="1">
            <a:spLocks noGrp="1"/>
          </p:cNvSpPr>
          <p:nvPr>
            <p:ph type="ctrTitle"/>
          </p:nvPr>
        </p:nvSpPr>
        <p:spPr>
          <a:xfrm>
            <a:off x="2349500" y="3002786"/>
            <a:ext cx="4230348" cy="1710725"/>
          </a:xfrm>
          <a:prstGeom prst="rect">
            <a:avLst/>
          </a:prstGeom>
        </p:spPr>
        <p:txBody>
          <a:bodyPr vert="horz" wrap="square" lIns="0" tIns="93980" rIns="0" bIns="0" rtlCol="0" anchor="t">
            <a:spAutoFit/>
          </a:bodyPr>
          <a:lstStyle/>
          <a:p>
            <a:pPr marL="12700" marR="5080">
              <a:lnSpc>
                <a:spcPts val="4200"/>
              </a:lnSpc>
              <a:spcBef>
                <a:spcPts val="740"/>
              </a:spcBef>
            </a:pPr>
            <a:r>
              <a:rPr lang="en-GB" sz="4000" spc="-10">
                <a:solidFill>
                  <a:srgbClr val="FFFFFF"/>
                </a:solidFill>
                <a:latin typeface="Century Gothic"/>
                <a:cs typeface="Century Gothic"/>
              </a:rPr>
              <a:t>Prisma Browser </a:t>
            </a:r>
            <a:br>
              <a:rPr lang="en-GB" sz="4000" spc="-10" dirty="0">
                <a:solidFill>
                  <a:srgbClr val="FFFFFF"/>
                </a:solidFill>
                <a:latin typeface="Century Gothic"/>
                <a:cs typeface="Century Gothic"/>
              </a:rPr>
            </a:br>
            <a:r>
              <a:rPr lang="en-GB" sz="4000" spc="-10">
                <a:solidFill>
                  <a:srgbClr val="FFFFFF"/>
                </a:solidFill>
                <a:latin typeface="Century Gothic"/>
                <a:cs typeface="Century Gothic"/>
              </a:rPr>
              <a:t>Follow-up Pack</a:t>
            </a:r>
            <a:br>
              <a:rPr lang="en-GB" sz="4000" spc="-10" dirty="0">
                <a:solidFill>
                  <a:srgbClr val="FFFFFF"/>
                </a:solidFill>
                <a:latin typeface="Century Gothic"/>
                <a:cs typeface="Century Gothic"/>
              </a:rPr>
            </a:br>
            <a:r>
              <a:rPr lang="en-GB" sz="4000" spc="-10">
                <a:solidFill>
                  <a:srgbClr val="FFFFFF"/>
                </a:solidFill>
                <a:latin typeface="Century Gothic"/>
                <a:cs typeface="Century Gothic"/>
              </a:rPr>
              <a:t> </a:t>
            </a:r>
            <a:r>
              <a:rPr lang="en-AU" sz="1200" spc="-10">
                <a:solidFill>
                  <a:srgbClr val="FFFFFF"/>
                </a:solidFill>
                <a:latin typeface="Aptos"/>
                <a:cs typeface="Century Gothic"/>
              </a:rPr>
              <a:t>10–12 Minute Demo Run Sheet</a:t>
            </a:r>
            <a:endParaRPr lang="en-US" dirty="0" err="1"/>
          </a:p>
        </p:txBody>
      </p:sp>
      <p:grpSp>
        <p:nvGrpSpPr>
          <p:cNvPr id="5" name="object 5"/>
          <p:cNvGrpSpPr/>
          <p:nvPr/>
        </p:nvGrpSpPr>
        <p:grpSpPr>
          <a:xfrm>
            <a:off x="0" y="0"/>
            <a:ext cx="9969525" cy="7772425"/>
            <a:chOff x="0" y="0"/>
            <a:chExt cx="9969525" cy="7772425"/>
          </a:xfrm>
        </p:grpSpPr>
        <p:pic>
          <p:nvPicPr>
            <p:cNvPr id="6" name="object 6"/>
            <p:cNvPicPr/>
            <p:nvPr/>
          </p:nvPicPr>
          <p:blipFill>
            <a:blip r:embed="rId2" cstate="print"/>
            <a:stretch>
              <a:fillRect/>
            </a:stretch>
          </p:blipFill>
          <p:spPr>
            <a:xfrm>
              <a:off x="0" y="0"/>
              <a:ext cx="1828799" cy="7772399"/>
            </a:xfrm>
            <a:prstGeom prst="rect">
              <a:avLst/>
            </a:prstGeom>
          </p:spPr>
        </p:pic>
        <p:sp>
          <p:nvSpPr>
            <p:cNvPr id="7" name="object 7"/>
            <p:cNvSpPr/>
            <p:nvPr/>
          </p:nvSpPr>
          <p:spPr>
            <a:xfrm>
              <a:off x="10337" y="502945"/>
              <a:ext cx="1818005" cy="7269480"/>
            </a:xfrm>
            <a:custGeom>
              <a:avLst/>
              <a:gdLst/>
              <a:ahLst/>
              <a:cxnLst/>
              <a:rect l="l" t="t" r="r" b="b"/>
              <a:pathLst>
                <a:path w="1818005" h="7269480">
                  <a:moveTo>
                    <a:pt x="150456" y="1204569"/>
                  </a:moveTo>
                  <a:lnTo>
                    <a:pt x="0" y="1492173"/>
                  </a:lnTo>
                  <a:lnTo>
                    <a:pt x="0" y="4242930"/>
                  </a:lnTo>
                  <a:lnTo>
                    <a:pt x="100304" y="4434484"/>
                  </a:lnTo>
                  <a:lnTo>
                    <a:pt x="100304" y="6439052"/>
                  </a:lnTo>
                  <a:lnTo>
                    <a:pt x="0" y="6630784"/>
                  </a:lnTo>
                  <a:lnTo>
                    <a:pt x="0" y="7269454"/>
                  </a:lnTo>
                  <a:lnTo>
                    <a:pt x="150456" y="7269454"/>
                  </a:lnTo>
                  <a:lnTo>
                    <a:pt x="150456" y="1204569"/>
                  </a:lnTo>
                  <a:close/>
                </a:path>
                <a:path w="1818005" h="7269480">
                  <a:moveTo>
                    <a:pt x="451383" y="901750"/>
                  </a:moveTo>
                  <a:lnTo>
                    <a:pt x="300926" y="1189736"/>
                  </a:lnTo>
                  <a:lnTo>
                    <a:pt x="300926" y="3669754"/>
                  </a:lnTo>
                  <a:lnTo>
                    <a:pt x="401231" y="3861308"/>
                  </a:lnTo>
                  <a:lnTo>
                    <a:pt x="401231" y="6439192"/>
                  </a:lnTo>
                  <a:lnTo>
                    <a:pt x="300926" y="6631178"/>
                  </a:lnTo>
                  <a:lnTo>
                    <a:pt x="300926" y="7269454"/>
                  </a:lnTo>
                  <a:lnTo>
                    <a:pt x="451383" y="7269454"/>
                  </a:lnTo>
                  <a:lnTo>
                    <a:pt x="451383" y="901750"/>
                  </a:lnTo>
                  <a:close/>
                </a:path>
                <a:path w="1818005" h="7269480">
                  <a:moveTo>
                    <a:pt x="752297" y="601421"/>
                  </a:moveTo>
                  <a:lnTo>
                    <a:pt x="601840" y="889406"/>
                  </a:lnTo>
                  <a:lnTo>
                    <a:pt x="601840" y="3095371"/>
                  </a:lnTo>
                  <a:lnTo>
                    <a:pt x="702144" y="3286925"/>
                  </a:lnTo>
                  <a:lnTo>
                    <a:pt x="702144" y="6439179"/>
                  </a:lnTo>
                  <a:lnTo>
                    <a:pt x="601840" y="6631178"/>
                  </a:lnTo>
                  <a:lnTo>
                    <a:pt x="601840" y="7269454"/>
                  </a:lnTo>
                  <a:lnTo>
                    <a:pt x="752297" y="7269454"/>
                  </a:lnTo>
                  <a:lnTo>
                    <a:pt x="752297" y="601421"/>
                  </a:lnTo>
                  <a:close/>
                </a:path>
                <a:path w="1818005" h="7269480">
                  <a:moveTo>
                    <a:pt x="1053223" y="301523"/>
                  </a:moveTo>
                  <a:lnTo>
                    <a:pt x="902766" y="588772"/>
                  </a:lnTo>
                  <a:lnTo>
                    <a:pt x="902766" y="2515628"/>
                  </a:lnTo>
                  <a:lnTo>
                    <a:pt x="1003071" y="2707182"/>
                  </a:lnTo>
                  <a:lnTo>
                    <a:pt x="1003071" y="6438938"/>
                  </a:lnTo>
                  <a:lnTo>
                    <a:pt x="902766" y="6630429"/>
                  </a:lnTo>
                  <a:lnTo>
                    <a:pt x="902766" y="7269454"/>
                  </a:lnTo>
                  <a:lnTo>
                    <a:pt x="1053223" y="7269454"/>
                  </a:lnTo>
                  <a:lnTo>
                    <a:pt x="1053223" y="301523"/>
                  </a:lnTo>
                  <a:close/>
                </a:path>
                <a:path w="1818005" h="7269480">
                  <a:moveTo>
                    <a:pt x="1354150" y="0"/>
                  </a:moveTo>
                  <a:lnTo>
                    <a:pt x="1203693" y="287972"/>
                  </a:lnTo>
                  <a:lnTo>
                    <a:pt x="1203693" y="1939950"/>
                  </a:lnTo>
                  <a:lnTo>
                    <a:pt x="1303997" y="2131504"/>
                  </a:lnTo>
                  <a:lnTo>
                    <a:pt x="1303997" y="6439179"/>
                  </a:lnTo>
                  <a:lnTo>
                    <a:pt x="1203693" y="6631178"/>
                  </a:lnTo>
                  <a:lnTo>
                    <a:pt x="1203693" y="7269454"/>
                  </a:lnTo>
                  <a:lnTo>
                    <a:pt x="1354150" y="7269454"/>
                  </a:lnTo>
                  <a:lnTo>
                    <a:pt x="1354150" y="0"/>
                  </a:lnTo>
                  <a:close/>
                </a:path>
                <a:path w="1818005" h="7269480">
                  <a:moveTo>
                    <a:pt x="1655076" y="1830463"/>
                  </a:moveTo>
                  <a:lnTo>
                    <a:pt x="1504619" y="2118360"/>
                  </a:lnTo>
                  <a:lnTo>
                    <a:pt x="1504619" y="6247269"/>
                  </a:lnTo>
                  <a:lnTo>
                    <a:pt x="1655076" y="6534518"/>
                  </a:lnTo>
                  <a:lnTo>
                    <a:pt x="1655076" y="1830463"/>
                  </a:lnTo>
                  <a:close/>
                </a:path>
                <a:path w="1818005" h="7269480">
                  <a:moveTo>
                    <a:pt x="1817738" y="2671267"/>
                  </a:moveTo>
                  <a:lnTo>
                    <a:pt x="1805546" y="2694584"/>
                  </a:lnTo>
                  <a:lnTo>
                    <a:pt x="1805546" y="6247269"/>
                  </a:lnTo>
                  <a:lnTo>
                    <a:pt x="1814449" y="6264275"/>
                  </a:lnTo>
                  <a:lnTo>
                    <a:pt x="1817738" y="2671267"/>
                  </a:lnTo>
                  <a:close/>
                </a:path>
              </a:pathLst>
            </a:custGeom>
            <a:solidFill>
              <a:srgbClr val="06C5EC">
                <a:alpha val="14999"/>
              </a:srgbClr>
            </a:solidFill>
          </p:spPr>
          <p:txBody>
            <a:bodyPr wrap="square" lIns="0" tIns="0" rIns="0" bIns="0" rtlCol="0"/>
            <a:lstStyle/>
            <a:p>
              <a:endParaRPr/>
            </a:p>
          </p:txBody>
        </p:sp>
        <p:sp>
          <p:nvSpPr>
            <p:cNvPr id="11" name="object 11"/>
            <p:cNvSpPr/>
            <p:nvPr/>
          </p:nvSpPr>
          <p:spPr>
            <a:xfrm>
              <a:off x="7044715" y="1499310"/>
              <a:ext cx="2924810" cy="6161405"/>
            </a:xfrm>
            <a:custGeom>
              <a:avLst/>
              <a:gdLst/>
              <a:ahLst/>
              <a:cxnLst/>
              <a:rect l="l" t="t" r="r" b="b"/>
              <a:pathLst>
                <a:path w="2924809" h="6161405">
                  <a:moveTo>
                    <a:pt x="37007" y="3389541"/>
                  </a:moveTo>
                  <a:lnTo>
                    <a:pt x="10236" y="3393186"/>
                  </a:lnTo>
                  <a:lnTo>
                    <a:pt x="0" y="3394964"/>
                  </a:lnTo>
                  <a:lnTo>
                    <a:pt x="31508" y="3455289"/>
                  </a:lnTo>
                  <a:lnTo>
                    <a:pt x="32727" y="3452164"/>
                  </a:lnTo>
                  <a:lnTo>
                    <a:pt x="37007" y="3440760"/>
                  </a:lnTo>
                  <a:lnTo>
                    <a:pt x="37007" y="3389541"/>
                  </a:lnTo>
                  <a:close/>
                </a:path>
                <a:path w="2924809" h="6161405">
                  <a:moveTo>
                    <a:pt x="229514" y="2503043"/>
                  </a:moveTo>
                  <a:lnTo>
                    <a:pt x="200850" y="2557373"/>
                  </a:lnTo>
                  <a:lnTo>
                    <a:pt x="227063" y="2543848"/>
                  </a:lnTo>
                  <a:lnTo>
                    <a:pt x="229514" y="2542667"/>
                  </a:lnTo>
                  <a:lnTo>
                    <a:pt x="229514" y="2503043"/>
                  </a:lnTo>
                  <a:close/>
                </a:path>
                <a:path w="2924809" h="6161405">
                  <a:moveTo>
                    <a:pt x="422021" y="2725978"/>
                  </a:moveTo>
                  <a:lnTo>
                    <a:pt x="419303" y="2727007"/>
                  </a:lnTo>
                  <a:lnTo>
                    <a:pt x="407631" y="2734373"/>
                  </a:lnTo>
                  <a:lnTo>
                    <a:pt x="391706" y="2749435"/>
                  </a:lnTo>
                  <a:lnTo>
                    <a:pt x="376199" y="2765806"/>
                  </a:lnTo>
                  <a:lnTo>
                    <a:pt x="358127" y="2781300"/>
                  </a:lnTo>
                  <a:lnTo>
                    <a:pt x="334479" y="2793809"/>
                  </a:lnTo>
                  <a:lnTo>
                    <a:pt x="325767" y="2796603"/>
                  </a:lnTo>
                  <a:lnTo>
                    <a:pt x="325767" y="2855950"/>
                  </a:lnTo>
                  <a:lnTo>
                    <a:pt x="339051" y="2864421"/>
                  </a:lnTo>
                  <a:lnTo>
                    <a:pt x="366433" y="2886748"/>
                  </a:lnTo>
                  <a:lnTo>
                    <a:pt x="386638" y="2913507"/>
                  </a:lnTo>
                  <a:lnTo>
                    <a:pt x="396760" y="2941497"/>
                  </a:lnTo>
                  <a:lnTo>
                    <a:pt x="393915" y="2967545"/>
                  </a:lnTo>
                  <a:lnTo>
                    <a:pt x="382422" y="2993898"/>
                  </a:lnTo>
                  <a:lnTo>
                    <a:pt x="370484" y="3020695"/>
                  </a:lnTo>
                  <a:lnTo>
                    <a:pt x="361137" y="3041472"/>
                  </a:lnTo>
                  <a:lnTo>
                    <a:pt x="357339" y="3049841"/>
                  </a:lnTo>
                  <a:lnTo>
                    <a:pt x="405777" y="3054985"/>
                  </a:lnTo>
                  <a:lnTo>
                    <a:pt x="422021" y="3055899"/>
                  </a:lnTo>
                  <a:lnTo>
                    <a:pt x="422021" y="2725978"/>
                  </a:lnTo>
                  <a:close/>
                </a:path>
                <a:path w="2924809" h="6161405">
                  <a:moveTo>
                    <a:pt x="422021" y="2310727"/>
                  </a:moveTo>
                  <a:lnTo>
                    <a:pt x="325767" y="2494953"/>
                  </a:lnTo>
                  <a:lnTo>
                    <a:pt x="325767" y="2503132"/>
                  </a:lnTo>
                  <a:lnTo>
                    <a:pt x="339204" y="2498979"/>
                  </a:lnTo>
                  <a:lnTo>
                    <a:pt x="373341" y="2488057"/>
                  </a:lnTo>
                  <a:lnTo>
                    <a:pt x="404063" y="2481402"/>
                  </a:lnTo>
                  <a:lnTo>
                    <a:pt x="422021" y="2482431"/>
                  </a:lnTo>
                  <a:lnTo>
                    <a:pt x="422021" y="2481402"/>
                  </a:lnTo>
                  <a:lnTo>
                    <a:pt x="422021" y="2310727"/>
                  </a:lnTo>
                  <a:close/>
                </a:path>
                <a:path w="2924809" h="6161405">
                  <a:moveTo>
                    <a:pt x="614527" y="2783522"/>
                  </a:moveTo>
                  <a:lnTo>
                    <a:pt x="586511" y="2775229"/>
                  </a:lnTo>
                  <a:lnTo>
                    <a:pt x="558507" y="2761805"/>
                  </a:lnTo>
                  <a:lnTo>
                    <a:pt x="527367" y="2745727"/>
                  </a:lnTo>
                  <a:lnTo>
                    <a:pt x="518274" y="2742107"/>
                  </a:lnTo>
                  <a:lnTo>
                    <a:pt x="518274" y="3047631"/>
                  </a:lnTo>
                  <a:lnTo>
                    <a:pt x="536219" y="3045980"/>
                  </a:lnTo>
                  <a:lnTo>
                    <a:pt x="574509" y="3046412"/>
                  </a:lnTo>
                  <a:lnTo>
                    <a:pt x="602513" y="3048546"/>
                  </a:lnTo>
                  <a:lnTo>
                    <a:pt x="613371" y="3049841"/>
                  </a:lnTo>
                  <a:lnTo>
                    <a:pt x="614527" y="3048800"/>
                  </a:lnTo>
                  <a:lnTo>
                    <a:pt x="614527" y="3045980"/>
                  </a:lnTo>
                  <a:lnTo>
                    <a:pt x="614527" y="2783522"/>
                  </a:lnTo>
                  <a:close/>
                </a:path>
                <a:path w="2924809" h="6161405">
                  <a:moveTo>
                    <a:pt x="614527" y="2117750"/>
                  </a:moveTo>
                  <a:lnTo>
                    <a:pt x="518274" y="2301824"/>
                  </a:lnTo>
                  <a:lnTo>
                    <a:pt x="518274" y="2526309"/>
                  </a:lnTo>
                  <a:lnTo>
                    <a:pt x="544791" y="2537777"/>
                  </a:lnTo>
                  <a:lnTo>
                    <a:pt x="607809" y="2558351"/>
                  </a:lnTo>
                  <a:lnTo>
                    <a:pt x="614527" y="2560866"/>
                  </a:lnTo>
                  <a:lnTo>
                    <a:pt x="614527" y="2117750"/>
                  </a:lnTo>
                  <a:close/>
                </a:path>
                <a:path w="2924809" h="6161405">
                  <a:moveTo>
                    <a:pt x="807034" y="2850591"/>
                  </a:moveTo>
                  <a:lnTo>
                    <a:pt x="787107" y="2842984"/>
                  </a:lnTo>
                  <a:lnTo>
                    <a:pt x="764247" y="2839008"/>
                  </a:lnTo>
                  <a:lnTo>
                    <a:pt x="740816" y="2834589"/>
                  </a:lnTo>
                  <a:lnTo>
                    <a:pt x="713955" y="2823832"/>
                  </a:lnTo>
                  <a:lnTo>
                    <a:pt x="710780" y="2822257"/>
                  </a:lnTo>
                  <a:lnTo>
                    <a:pt x="710780" y="2962160"/>
                  </a:lnTo>
                  <a:lnTo>
                    <a:pt x="732459" y="2942640"/>
                  </a:lnTo>
                  <a:lnTo>
                    <a:pt x="794537" y="2887586"/>
                  </a:lnTo>
                  <a:lnTo>
                    <a:pt x="807034" y="2877540"/>
                  </a:lnTo>
                  <a:lnTo>
                    <a:pt x="807034" y="2850591"/>
                  </a:lnTo>
                  <a:close/>
                </a:path>
                <a:path w="2924809" h="6161405">
                  <a:moveTo>
                    <a:pt x="807034" y="1925472"/>
                  </a:moveTo>
                  <a:lnTo>
                    <a:pt x="710780" y="2109698"/>
                  </a:lnTo>
                  <a:lnTo>
                    <a:pt x="710780" y="2614485"/>
                  </a:lnTo>
                  <a:lnTo>
                    <a:pt x="723163" y="2621356"/>
                  </a:lnTo>
                  <a:lnTo>
                    <a:pt x="750531" y="2633776"/>
                  </a:lnTo>
                  <a:lnTo>
                    <a:pt x="783056" y="2649778"/>
                  </a:lnTo>
                  <a:lnTo>
                    <a:pt x="807034" y="2663812"/>
                  </a:lnTo>
                  <a:lnTo>
                    <a:pt x="807034" y="1925472"/>
                  </a:lnTo>
                  <a:close/>
                </a:path>
                <a:path w="2924809" h="6161405">
                  <a:moveTo>
                    <a:pt x="999540" y="4333760"/>
                  </a:moveTo>
                  <a:lnTo>
                    <a:pt x="985634" y="4344860"/>
                  </a:lnTo>
                  <a:lnTo>
                    <a:pt x="967130" y="4358576"/>
                  </a:lnTo>
                  <a:lnTo>
                    <a:pt x="964107" y="4360646"/>
                  </a:lnTo>
                  <a:lnTo>
                    <a:pt x="999540" y="4428452"/>
                  </a:lnTo>
                  <a:lnTo>
                    <a:pt x="999540" y="4333760"/>
                  </a:lnTo>
                  <a:close/>
                </a:path>
                <a:path w="2924809" h="6161405">
                  <a:moveTo>
                    <a:pt x="999540" y="1732584"/>
                  </a:moveTo>
                  <a:lnTo>
                    <a:pt x="903287" y="1916811"/>
                  </a:lnTo>
                  <a:lnTo>
                    <a:pt x="903287" y="2719857"/>
                  </a:lnTo>
                  <a:lnTo>
                    <a:pt x="907846" y="2722295"/>
                  </a:lnTo>
                  <a:lnTo>
                    <a:pt x="925410" y="2732659"/>
                  </a:lnTo>
                  <a:lnTo>
                    <a:pt x="937844" y="2740444"/>
                  </a:lnTo>
                  <a:lnTo>
                    <a:pt x="942555" y="2743517"/>
                  </a:lnTo>
                  <a:lnTo>
                    <a:pt x="999540" y="2688615"/>
                  </a:lnTo>
                  <a:lnTo>
                    <a:pt x="999540" y="1732584"/>
                  </a:lnTo>
                  <a:close/>
                </a:path>
                <a:path w="2924809" h="6161405">
                  <a:moveTo>
                    <a:pt x="1192047" y="3952608"/>
                  </a:moveTo>
                  <a:lnTo>
                    <a:pt x="1138656" y="3979735"/>
                  </a:lnTo>
                  <a:lnTo>
                    <a:pt x="1109433" y="4042029"/>
                  </a:lnTo>
                  <a:lnTo>
                    <a:pt x="1101432" y="4100830"/>
                  </a:lnTo>
                  <a:lnTo>
                    <a:pt x="1095794" y="4155935"/>
                  </a:lnTo>
                  <a:lnTo>
                    <a:pt x="1095794" y="4437354"/>
                  </a:lnTo>
                  <a:lnTo>
                    <a:pt x="1192047" y="4621403"/>
                  </a:lnTo>
                  <a:lnTo>
                    <a:pt x="1192047" y="3952608"/>
                  </a:lnTo>
                  <a:close/>
                </a:path>
                <a:path w="2924809" h="6161405">
                  <a:moveTo>
                    <a:pt x="1192047" y="1540192"/>
                  </a:moveTo>
                  <a:lnTo>
                    <a:pt x="1095794" y="1724329"/>
                  </a:lnTo>
                  <a:lnTo>
                    <a:pt x="1095794" y="2595892"/>
                  </a:lnTo>
                  <a:lnTo>
                    <a:pt x="1192047" y="2503170"/>
                  </a:lnTo>
                  <a:lnTo>
                    <a:pt x="1192047" y="1540192"/>
                  </a:lnTo>
                  <a:close/>
                </a:path>
                <a:path w="2924809" h="6161405">
                  <a:moveTo>
                    <a:pt x="1384554" y="3827373"/>
                  </a:moveTo>
                  <a:lnTo>
                    <a:pt x="1369021" y="3837000"/>
                  </a:lnTo>
                  <a:lnTo>
                    <a:pt x="1323924" y="3864229"/>
                  </a:lnTo>
                  <a:lnTo>
                    <a:pt x="1314704" y="3870096"/>
                  </a:lnTo>
                  <a:lnTo>
                    <a:pt x="1352473" y="3942219"/>
                  </a:lnTo>
                  <a:lnTo>
                    <a:pt x="1352473" y="4119194"/>
                  </a:lnTo>
                  <a:lnTo>
                    <a:pt x="1288300" y="4241952"/>
                  </a:lnTo>
                  <a:lnTo>
                    <a:pt x="1288300" y="4629848"/>
                  </a:lnTo>
                  <a:lnTo>
                    <a:pt x="1384554" y="4813617"/>
                  </a:lnTo>
                  <a:lnTo>
                    <a:pt x="1384554" y="3827373"/>
                  </a:lnTo>
                  <a:close/>
                </a:path>
                <a:path w="2924809" h="6161405">
                  <a:moveTo>
                    <a:pt x="1384554" y="3393821"/>
                  </a:moveTo>
                  <a:lnTo>
                    <a:pt x="1380972" y="3397313"/>
                  </a:lnTo>
                  <a:lnTo>
                    <a:pt x="1384554" y="3402533"/>
                  </a:lnTo>
                  <a:lnTo>
                    <a:pt x="1384554" y="3393821"/>
                  </a:lnTo>
                  <a:close/>
                </a:path>
                <a:path w="2924809" h="6161405">
                  <a:moveTo>
                    <a:pt x="1384554" y="1347889"/>
                  </a:moveTo>
                  <a:lnTo>
                    <a:pt x="1288300" y="1532001"/>
                  </a:lnTo>
                  <a:lnTo>
                    <a:pt x="1288300" y="2410574"/>
                  </a:lnTo>
                  <a:lnTo>
                    <a:pt x="1384554" y="2318016"/>
                  </a:lnTo>
                  <a:lnTo>
                    <a:pt x="1384554" y="1347889"/>
                  </a:lnTo>
                  <a:close/>
                </a:path>
                <a:path w="2924809" h="6161405">
                  <a:moveTo>
                    <a:pt x="1577060" y="3206927"/>
                  </a:moveTo>
                  <a:lnTo>
                    <a:pt x="1480807" y="3300374"/>
                  </a:lnTo>
                  <a:lnTo>
                    <a:pt x="1480807" y="3452279"/>
                  </a:lnTo>
                  <a:lnTo>
                    <a:pt x="1544980" y="3574821"/>
                  </a:lnTo>
                  <a:lnTo>
                    <a:pt x="1544980" y="4118889"/>
                  </a:lnTo>
                  <a:lnTo>
                    <a:pt x="1480807" y="4241025"/>
                  </a:lnTo>
                  <a:lnTo>
                    <a:pt x="1480807" y="4821669"/>
                  </a:lnTo>
                  <a:lnTo>
                    <a:pt x="1577060" y="5005908"/>
                  </a:lnTo>
                  <a:lnTo>
                    <a:pt x="1577060" y="3206927"/>
                  </a:lnTo>
                  <a:close/>
                </a:path>
                <a:path w="2924809" h="6161405">
                  <a:moveTo>
                    <a:pt x="1577060" y="1155573"/>
                  </a:moveTo>
                  <a:lnTo>
                    <a:pt x="1480807" y="1338783"/>
                  </a:lnTo>
                  <a:lnTo>
                    <a:pt x="1480807" y="2225459"/>
                  </a:lnTo>
                  <a:lnTo>
                    <a:pt x="1577060" y="2132901"/>
                  </a:lnTo>
                  <a:lnTo>
                    <a:pt x="1577060" y="1155573"/>
                  </a:lnTo>
                  <a:close/>
                </a:path>
                <a:path w="2924809" h="6161405">
                  <a:moveTo>
                    <a:pt x="1769567" y="3020022"/>
                  </a:moveTo>
                  <a:lnTo>
                    <a:pt x="1684337" y="3102775"/>
                  </a:lnTo>
                  <a:lnTo>
                    <a:pt x="1737487" y="3204260"/>
                  </a:lnTo>
                  <a:lnTo>
                    <a:pt x="1737487" y="4119143"/>
                  </a:lnTo>
                  <a:lnTo>
                    <a:pt x="1673313" y="4241787"/>
                  </a:lnTo>
                  <a:lnTo>
                    <a:pt x="1673313" y="5013998"/>
                  </a:lnTo>
                  <a:lnTo>
                    <a:pt x="1769567" y="5198224"/>
                  </a:lnTo>
                  <a:lnTo>
                    <a:pt x="1769567" y="3020022"/>
                  </a:lnTo>
                  <a:close/>
                </a:path>
                <a:path w="2924809" h="6161405">
                  <a:moveTo>
                    <a:pt x="1769567" y="962825"/>
                  </a:moveTo>
                  <a:lnTo>
                    <a:pt x="1673313" y="1146797"/>
                  </a:lnTo>
                  <a:lnTo>
                    <a:pt x="1673313" y="2040356"/>
                  </a:lnTo>
                  <a:lnTo>
                    <a:pt x="1685569" y="2028558"/>
                  </a:lnTo>
                  <a:lnTo>
                    <a:pt x="1769567" y="1949462"/>
                  </a:lnTo>
                  <a:lnTo>
                    <a:pt x="1769567" y="962825"/>
                  </a:lnTo>
                  <a:close/>
                </a:path>
                <a:path w="2924809" h="6161405">
                  <a:moveTo>
                    <a:pt x="1962073" y="2833116"/>
                  </a:moveTo>
                  <a:lnTo>
                    <a:pt x="1929993" y="2864256"/>
                  </a:lnTo>
                  <a:lnTo>
                    <a:pt x="1929993" y="4119143"/>
                  </a:lnTo>
                  <a:lnTo>
                    <a:pt x="1865820" y="4241800"/>
                  </a:lnTo>
                  <a:lnTo>
                    <a:pt x="1865820" y="5207698"/>
                  </a:lnTo>
                  <a:lnTo>
                    <a:pt x="1962073" y="5391277"/>
                  </a:lnTo>
                  <a:lnTo>
                    <a:pt x="1962073" y="2833116"/>
                  </a:lnTo>
                  <a:close/>
                </a:path>
                <a:path w="2924809" h="6161405">
                  <a:moveTo>
                    <a:pt x="1962073" y="770572"/>
                  </a:moveTo>
                  <a:lnTo>
                    <a:pt x="1865820" y="954557"/>
                  </a:lnTo>
                  <a:lnTo>
                    <a:pt x="1865820" y="1863344"/>
                  </a:lnTo>
                  <a:lnTo>
                    <a:pt x="1881365" y="1849475"/>
                  </a:lnTo>
                  <a:lnTo>
                    <a:pt x="1893633" y="1835404"/>
                  </a:lnTo>
                  <a:lnTo>
                    <a:pt x="1899361" y="1827326"/>
                  </a:lnTo>
                  <a:lnTo>
                    <a:pt x="1913267" y="1815401"/>
                  </a:lnTo>
                  <a:lnTo>
                    <a:pt x="1941652" y="1799323"/>
                  </a:lnTo>
                  <a:lnTo>
                    <a:pt x="1962073" y="1791144"/>
                  </a:lnTo>
                  <a:lnTo>
                    <a:pt x="1962073" y="770572"/>
                  </a:lnTo>
                  <a:close/>
                </a:path>
                <a:path w="2924809" h="6161405">
                  <a:moveTo>
                    <a:pt x="2154567" y="2646210"/>
                  </a:moveTo>
                  <a:lnTo>
                    <a:pt x="2122487" y="2677363"/>
                  </a:lnTo>
                  <a:lnTo>
                    <a:pt x="2122487" y="4119219"/>
                  </a:lnTo>
                  <a:lnTo>
                    <a:pt x="2058314" y="4242041"/>
                  </a:lnTo>
                  <a:lnTo>
                    <a:pt x="2058314" y="5399506"/>
                  </a:lnTo>
                  <a:lnTo>
                    <a:pt x="2154567" y="5583758"/>
                  </a:lnTo>
                  <a:lnTo>
                    <a:pt x="2154567" y="2646210"/>
                  </a:lnTo>
                  <a:close/>
                </a:path>
                <a:path w="2924809" h="6161405">
                  <a:moveTo>
                    <a:pt x="2154567" y="576859"/>
                  </a:moveTo>
                  <a:lnTo>
                    <a:pt x="2058314" y="761085"/>
                  </a:lnTo>
                  <a:lnTo>
                    <a:pt x="2058314" y="1772323"/>
                  </a:lnTo>
                  <a:lnTo>
                    <a:pt x="2154567" y="1768297"/>
                  </a:lnTo>
                  <a:lnTo>
                    <a:pt x="2154567" y="576859"/>
                  </a:lnTo>
                  <a:close/>
                </a:path>
                <a:path w="2924809" h="6161405">
                  <a:moveTo>
                    <a:pt x="2347074" y="2459304"/>
                  </a:moveTo>
                  <a:lnTo>
                    <a:pt x="2314994" y="2490457"/>
                  </a:lnTo>
                  <a:lnTo>
                    <a:pt x="2314994" y="4119232"/>
                  </a:lnTo>
                  <a:lnTo>
                    <a:pt x="2250821" y="4242054"/>
                  </a:lnTo>
                  <a:lnTo>
                    <a:pt x="2250821" y="5591746"/>
                  </a:lnTo>
                  <a:lnTo>
                    <a:pt x="2347074" y="5775985"/>
                  </a:lnTo>
                  <a:lnTo>
                    <a:pt x="2347074" y="2459304"/>
                  </a:lnTo>
                  <a:close/>
                </a:path>
                <a:path w="2924809" h="6161405">
                  <a:moveTo>
                    <a:pt x="2347074" y="384746"/>
                  </a:moveTo>
                  <a:lnTo>
                    <a:pt x="2250821" y="568972"/>
                  </a:lnTo>
                  <a:lnTo>
                    <a:pt x="2250821" y="1764271"/>
                  </a:lnTo>
                  <a:lnTo>
                    <a:pt x="2347074" y="1760245"/>
                  </a:lnTo>
                  <a:lnTo>
                    <a:pt x="2347074" y="384746"/>
                  </a:lnTo>
                  <a:close/>
                </a:path>
                <a:path w="2924809" h="6161405">
                  <a:moveTo>
                    <a:pt x="2539581" y="2272411"/>
                  </a:moveTo>
                  <a:lnTo>
                    <a:pt x="2507500" y="2303551"/>
                  </a:lnTo>
                  <a:lnTo>
                    <a:pt x="2507500" y="4119080"/>
                  </a:lnTo>
                  <a:lnTo>
                    <a:pt x="2443327" y="4241571"/>
                  </a:lnTo>
                  <a:lnTo>
                    <a:pt x="2443327" y="5784672"/>
                  </a:lnTo>
                  <a:lnTo>
                    <a:pt x="2539581" y="5968606"/>
                  </a:lnTo>
                  <a:lnTo>
                    <a:pt x="2539581" y="2272411"/>
                  </a:lnTo>
                  <a:close/>
                </a:path>
                <a:path w="2924809" h="6161405">
                  <a:moveTo>
                    <a:pt x="2539581" y="192887"/>
                  </a:moveTo>
                  <a:lnTo>
                    <a:pt x="2443327" y="376643"/>
                  </a:lnTo>
                  <a:lnTo>
                    <a:pt x="2443327" y="1609280"/>
                  </a:lnTo>
                  <a:lnTo>
                    <a:pt x="2507500" y="1731822"/>
                  </a:lnTo>
                  <a:lnTo>
                    <a:pt x="2507500" y="1753527"/>
                  </a:lnTo>
                  <a:lnTo>
                    <a:pt x="2539581" y="1752180"/>
                  </a:lnTo>
                  <a:lnTo>
                    <a:pt x="2539581" y="192887"/>
                  </a:lnTo>
                  <a:close/>
                </a:path>
                <a:path w="2924809" h="6161405">
                  <a:moveTo>
                    <a:pt x="2732087" y="2084920"/>
                  </a:moveTo>
                  <a:lnTo>
                    <a:pt x="2714206" y="2102866"/>
                  </a:lnTo>
                  <a:lnTo>
                    <a:pt x="2699994" y="2116658"/>
                  </a:lnTo>
                  <a:lnTo>
                    <a:pt x="2699994" y="4119232"/>
                  </a:lnTo>
                  <a:lnTo>
                    <a:pt x="2635834" y="4242054"/>
                  </a:lnTo>
                  <a:lnTo>
                    <a:pt x="2635834" y="5977052"/>
                  </a:lnTo>
                  <a:lnTo>
                    <a:pt x="2732087" y="6161138"/>
                  </a:lnTo>
                  <a:lnTo>
                    <a:pt x="2732087" y="2084920"/>
                  </a:lnTo>
                  <a:close/>
                </a:path>
                <a:path w="2924809" h="6161405">
                  <a:moveTo>
                    <a:pt x="2732087" y="0"/>
                  </a:moveTo>
                  <a:lnTo>
                    <a:pt x="2635834" y="184226"/>
                  </a:lnTo>
                  <a:lnTo>
                    <a:pt x="2635834" y="1241018"/>
                  </a:lnTo>
                  <a:lnTo>
                    <a:pt x="2699994" y="1363560"/>
                  </a:lnTo>
                  <a:lnTo>
                    <a:pt x="2699994" y="1746084"/>
                  </a:lnTo>
                  <a:lnTo>
                    <a:pt x="2732087" y="1745348"/>
                  </a:lnTo>
                  <a:lnTo>
                    <a:pt x="2732087" y="0"/>
                  </a:lnTo>
                  <a:close/>
                </a:path>
                <a:path w="2924809" h="6161405">
                  <a:moveTo>
                    <a:pt x="2924594" y="1170978"/>
                  </a:moveTo>
                  <a:lnTo>
                    <a:pt x="2828340" y="1355140"/>
                  </a:lnTo>
                  <a:lnTo>
                    <a:pt x="2828340" y="1748853"/>
                  </a:lnTo>
                  <a:lnTo>
                    <a:pt x="2853372" y="1750441"/>
                  </a:lnTo>
                  <a:lnTo>
                    <a:pt x="2872409" y="1754289"/>
                  </a:lnTo>
                  <a:lnTo>
                    <a:pt x="2907373" y="1791284"/>
                  </a:lnTo>
                  <a:lnTo>
                    <a:pt x="2924162" y="1834464"/>
                  </a:lnTo>
                  <a:lnTo>
                    <a:pt x="2923959" y="1849475"/>
                  </a:lnTo>
                  <a:lnTo>
                    <a:pt x="2923946" y="1850250"/>
                  </a:lnTo>
                  <a:lnTo>
                    <a:pt x="2922879" y="1866900"/>
                  </a:lnTo>
                  <a:lnTo>
                    <a:pt x="2922232" y="1883968"/>
                  </a:lnTo>
                  <a:lnTo>
                    <a:pt x="2857233" y="1959343"/>
                  </a:lnTo>
                  <a:lnTo>
                    <a:pt x="2828340" y="1988324"/>
                  </a:lnTo>
                  <a:lnTo>
                    <a:pt x="2828340" y="3996461"/>
                  </a:lnTo>
                  <a:lnTo>
                    <a:pt x="2924594" y="4180217"/>
                  </a:lnTo>
                  <a:lnTo>
                    <a:pt x="2924594" y="1170978"/>
                  </a:lnTo>
                  <a:close/>
                </a:path>
              </a:pathLst>
            </a:custGeom>
            <a:solidFill>
              <a:srgbClr val="06C5EC">
                <a:alpha val="64999"/>
              </a:srgbClr>
            </a:solidFill>
          </p:spPr>
          <p:txBody>
            <a:bodyPr wrap="square" lIns="0" tIns="0" rIns="0" bIns="0" rtlCol="0"/>
            <a:lstStyle/>
            <a:p>
              <a:endParaRPr/>
            </a:p>
          </p:txBody>
        </p:sp>
        <p:pic>
          <p:nvPicPr>
            <p:cNvPr id="13" name="object 13"/>
            <p:cNvPicPr/>
            <p:nvPr/>
          </p:nvPicPr>
          <p:blipFill>
            <a:blip r:embed="rId3" cstate="print"/>
            <a:stretch>
              <a:fillRect/>
            </a:stretch>
          </p:blipFill>
          <p:spPr>
            <a:xfrm>
              <a:off x="3079918" y="5945035"/>
              <a:ext cx="156133" cy="177037"/>
            </a:xfrm>
            <a:prstGeom prst="rect">
              <a:avLst/>
            </a:prstGeom>
          </p:spPr>
        </p:pic>
        <p:sp>
          <p:nvSpPr>
            <p:cNvPr id="14" name="object 14"/>
            <p:cNvSpPr/>
            <p:nvPr/>
          </p:nvSpPr>
          <p:spPr>
            <a:xfrm>
              <a:off x="2508777" y="5889024"/>
              <a:ext cx="229870" cy="286385"/>
            </a:xfrm>
            <a:custGeom>
              <a:avLst/>
              <a:gdLst/>
              <a:ahLst/>
              <a:cxnLst/>
              <a:rect l="l" t="t" r="r" b="b"/>
              <a:pathLst>
                <a:path w="229869" h="286385">
                  <a:moveTo>
                    <a:pt x="172097" y="0"/>
                  </a:moveTo>
                  <a:lnTo>
                    <a:pt x="114922" y="57175"/>
                  </a:lnTo>
                  <a:lnTo>
                    <a:pt x="143357" y="85610"/>
                  </a:lnTo>
                  <a:lnTo>
                    <a:pt x="0" y="228981"/>
                  </a:lnTo>
                  <a:lnTo>
                    <a:pt x="57162" y="286156"/>
                  </a:lnTo>
                  <a:lnTo>
                    <a:pt x="114350" y="228981"/>
                  </a:lnTo>
                  <a:lnTo>
                    <a:pt x="85902" y="200545"/>
                  </a:lnTo>
                  <a:lnTo>
                    <a:pt x="229273" y="57175"/>
                  </a:lnTo>
                  <a:lnTo>
                    <a:pt x="172097" y="0"/>
                  </a:lnTo>
                  <a:close/>
                </a:path>
              </a:pathLst>
            </a:custGeom>
            <a:solidFill>
              <a:srgbClr val="F7592E"/>
            </a:solidFill>
          </p:spPr>
          <p:txBody>
            <a:bodyPr wrap="square" lIns="0" tIns="0" rIns="0" bIns="0" rtlCol="0"/>
            <a:lstStyle/>
            <a:p>
              <a:endParaRPr/>
            </a:p>
          </p:txBody>
        </p:sp>
        <p:pic>
          <p:nvPicPr>
            <p:cNvPr id="15" name="object 15"/>
            <p:cNvPicPr/>
            <p:nvPr/>
          </p:nvPicPr>
          <p:blipFill>
            <a:blip r:embed="rId4" cstate="print"/>
            <a:stretch>
              <a:fillRect/>
            </a:stretch>
          </p:blipFill>
          <p:spPr>
            <a:xfrm>
              <a:off x="2423159" y="5889021"/>
              <a:ext cx="400491" cy="286160"/>
            </a:xfrm>
            <a:prstGeom prst="rect">
              <a:avLst/>
            </a:prstGeom>
          </p:spPr>
        </p:pic>
        <p:sp>
          <p:nvSpPr>
            <p:cNvPr id="16" name="object 16"/>
            <p:cNvSpPr/>
            <p:nvPr/>
          </p:nvSpPr>
          <p:spPr>
            <a:xfrm>
              <a:off x="3265081" y="5886996"/>
              <a:ext cx="50800" cy="232410"/>
            </a:xfrm>
            <a:custGeom>
              <a:avLst/>
              <a:gdLst/>
              <a:ahLst/>
              <a:cxnLst/>
              <a:rect l="l" t="t" r="r" b="b"/>
              <a:pathLst>
                <a:path w="50800" h="232410">
                  <a:moveTo>
                    <a:pt x="50787" y="0"/>
                  </a:moveTo>
                  <a:lnTo>
                    <a:pt x="0" y="0"/>
                  </a:lnTo>
                  <a:lnTo>
                    <a:pt x="0" y="232168"/>
                  </a:lnTo>
                  <a:lnTo>
                    <a:pt x="50787" y="232168"/>
                  </a:lnTo>
                  <a:lnTo>
                    <a:pt x="50787" y="0"/>
                  </a:lnTo>
                  <a:close/>
                </a:path>
              </a:pathLst>
            </a:custGeom>
            <a:solidFill>
              <a:srgbClr val="FFFFFF"/>
            </a:solidFill>
          </p:spPr>
          <p:txBody>
            <a:bodyPr wrap="square" lIns="0" tIns="0" rIns="0" bIns="0" rtlCol="0"/>
            <a:lstStyle/>
            <a:p>
              <a:endParaRPr/>
            </a:p>
          </p:txBody>
        </p:sp>
        <p:pic>
          <p:nvPicPr>
            <p:cNvPr id="17" name="object 17"/>
            <p:cNvPicPr/>
            <p:nvPr/>
          </p:nvPicPr>
          <p:blipFill>
            <a:blip r:embed="rId5" cstate="print"/>
            <a:stretch>
              <a:fillRect/>
            </a:stretch>
          </p:blipFill>
          <p:spPr>
            <a:xfrm>
              <a:off x="2894188" y="5945035"/>
              <a:ext cx="174117" cy="232168"/>
            </a:xfrm>
            <a:prstGeom prst="rect">
              <a:avLst/>
            </a:prstGeom>
          </p:spPr>
        </p:pic>
        <p:sp>
          <p:nvSpPr>
            <p:cNvPr id="18" name="object 18"/>
            <p:cNvSpPr/>
            <p:nvPr/>
          </p:nvSpPr>
          <p:spPr>
            <a:xfrm>
              <a:off x="3712299" y="5886996"/>
              <a:ext cx="441325" cy="235585"/>
            </a:xfrm>
            <a:custGeom>
              <a:avLst/>
              <a:gdLst/>
              <a:ahLst/>
              <a:cxnLst/>
              <a:rect l="l" t="t" r="r" b="b"/>
              <a:pathLst>
                <a:path w="441325" h="235585">
                  <a:moveTo>
                    <a:pt x="50787" y="0"/>
                  </a:moveTo>
                  <a:lnTo>
                    <a:pt x="0" y="0"/>
                  </a:lnTo>
                  <a:lnTo>
                    <a:pt x="0" y="232181"/>
                  </a:lnTo>
                  <a:lnTo>
                    <a:pt x="50787" y="232181"/>
                  </a:lnTo>
                  <a:lnTo>
                    <a:pt x="50787" y="0"/>
                  </a:lnTo>
                  <a:close/>
                </a:path>
                <a:path w="441325" h="235585">
                  <a:moveTo>
                    <a:pt x="197345" y="219697"/>
                  </a:moveTo>
                  <a:lnTo>
                    <a:pt x="182829" y="183718"/>
                  </a:lnTo>
                  <a:lnTo>
                    <a:pt x="174612" y="187490"/>
                  </a:lnTo>
                  <a:lnTo>
                    <a:pt x="165887" y="190423"/>
                  </a:lnTo>
                  <a:lnTo>
                    <a:pt x="157645" y="192328"/>
                  </a:lnTo>
                  <a:lnTo>
                    <a:pt x="150914" y="193001"/>
                  </a:lnTo>
                  <a:lnTo>
                    <a:pt x="141490" y="191617"/>
                  </a:lnTo>
                  <a:lnTo>
                    <a:pt x="135204" y="187413"/>
                  </a:lnTo>
                  <a:lnTo>
                    <a:pt x="131686" y="180263"/>
                  </a:lnTo>
                  <a:lnTo>
                    <a:pt x="130606" y="170078"/>
                  </a:lnTo>
                  <a:lnTo>
                    <a:pt x="130606" y="100126"/>
                  </a:lnTo>
                  <a:lnTo>
                    <a:pt x="190385" y="100126"/>
                  </a:lnTo>
                  <a:lnTo>
                    <a:pt x="190385" y="60960"/>
                  </a:lnTo>
                  <a:lnTo>
                    <a:pt x="130606" y="60960"/>
                  </a:lnTo>
                  <a:lnTo>
                    <a:pt x="130606" y="21780"/>
                  </a:lnTo>
                  <a:lnTo>
                    <a:pt x="79806" y="29324"/>
                  </a:lnTo>
                  <a:lnTo>
                    <a:pt x="79806" y="175006"/>
                  </a:lnTo>
                  <a:lnTo>
                    <a:pt x="83616" y="201168"/>
                  </a:lnTo>
                  <a:lnTo>
                    <a:pt x="95034" y="219951"/>
                  </a:lnTo>
                  <a:lnTo>
                    <a:pt x="114084" y="231279"/>
                  </a:lnTo>
                  <a:lnTo>
                    <a:pt x="140754" y="235077"/>
                  </a:lnTo>
                  <a:lnTo>
                    <a:pt x="154736" y="234061"/>
                  </a:lnTo>
                  <a:lnTo>
                    <a:pt x="169265" y="231089"/>
                  </a:lnTo>
                  <a:lnTo>
                    <a:pt x="183680" y="226263"/>
                  </a:lnTo>
                  <a:lnTo>
                    <a:pt x="197345" y="219697"/>
                  </a:lnTo>
                  <a:close/>
                </a:path>
                <a:path w="441325" h="235585">
                  <a:moveTo>
                    <a:pt x="377266" y="143662"/>
                  </a:moveTo>
                  <a:lnTo>
                    <a:pt x="370738" y="109347"/>
                  </a:lnTo>
                  <a:lnTo>
                    <a:pt x="364528" y="100114"/>
                  </a:lnTo>
                  <a:lnTo>
                    <a:pt x="352488" y="82245"/>
                  </a:lnTo>
                  <a:lnTo>
                    <a:pt x="325031" y="64782"/>
                  </a:lnTo>
                  <a:lnTo>
                    <a:pt x="325031" y="145110"/>
                  </a:lnTo>
                  <a:lnTo>
                    <a:pt x="325031" y="148005"/>
                  </a:lnTo>
                  <a:lnTo>
                    <a:pt x="322554" y="166065"/>
                  </a:lnTo>
                  <a:lnTo>
                    <a:pt x="315391" y="180301"/>
                  </a:lnTo>
                  <a:lnTo>
                    <a:pt x="303987" y="189636"/>
                  </a:lnTo>
                  <a:lnTo>
                    <a:pt x="288759" y="192989"/>
                  </a:lnTo>
                  <a:lnTo>
                    <a:pt x="273532" y="189636"/>
                  </a:lnTo>
                  <a:lnTo>
                    <a:pt x="262128" y="180301"/>
                  </a:lnTo>
                  <a:lnTo>
                    <a:pt x="254965" y="166065"/>
                  </a:lnTo>
                  <a:lnTo>
                    <a:pt x="252476" y="148005"/>
                  </a:lnTo>
                  <a:lnTo>
                    <a:pt x="252476" y="145110"/>
                  </a:lnTo>
                  <a:lnTo>
                    <a:pt x="254965" y="127063"/>
                  </a:lnTo>
                  <a:lnTo>
                    <a:pt x="262128" y="112826"/>
                  </a:lnTo>
                  <a:lnTo>
                    <a:pt x="273532" y="103479"/>
                  </a:lnTo>
                  <a:lnTo>
                    <a:pt x="288759" y="100114"/>
                  </a:lnTo>
                  <a:lnTo>
                    <a:pt x="303987" y="103479"/>
                  </a:lnTo>
                  <a:lnTo>
                    <a:pt x="315391" y="112826"/>
                  </a:lnTo>
                  <a:lnTo>
                    <a:pt x="322554" y="127063"/>
                  </a:lnTo>
                  <a:lnTo>
                    <a:pt x="325031" y="145110"/>
                  </a:lnTo>
                  <a:lnTo>
                    <a:pt x="325031" y="64782"/>
                  </a:lnTo>
                  <a:lnTo>
                    <a:pt x="324497" y="64439"/>
                  </a:lnTo>
                  <a:lnTo>
                    <a:pt x="288759" y="58039"/>
                  </a:lnTo>
                  <a:lnTo>
                    <a:pt x="253009" y="64439"/>
                  </a:lnTo>
                  <a:lnTo>
                    <a:pt x="225018" y="82245"/>
                  </a:lnTo>
                  <a:lnTo>
                    <a:pt x="206768" y="109347"/>
                  </a:lnTo>
                  <a:lnTo>
                    <a:pt x="200240" y="143662"/>
                  </a:lnTo>
                  <a:lnTo>
                    <a:pt x="200240" y="149453"/>
                  </a:lnTo>
                  <a:lnTo>
                    <a:pt x="206768" y="183781"/>
                  </a:lnTo>
                  <a:lnTo>
                    <a:pt x="225018" y="210883"/>
                  </a:lnTo>
                  <a:lnTo>
                    <a:pt x="253009" y="228688"/>
                  </a:lnTo>
                  <a:lnTo>
                    <a:pt x="288759" y="235077"/>
                  </a:lnTo>
                  <a:lnTo>
                    <a:pt x="324497" y="228688"/>
                  </a:lnTo>
                  <a:lnTo>
                    <a:pt x="352488" y="210883"/>
                  </a:lnTo>
                  <a:lnTo>
                    <a:pt x="364540" y="192989"/>
                  </a:lnTo>
                  <a:lnTo>
                    <a:pt x="370738" y="183781"/>
                  </a:lnTo>
                  <a:lnTo>
                    <a:pt x="377266" y="149453"/>
                  </a:lnTo>
                  <a:lnTo>
                    <a:pt x="377266" y="143662"/>
                  </a:lnTo>
                  <a:close/>
                </a:path>
                <a:path w="441325" h="235585">
                  <a:moveTo>
                    <a:pt x="425450" y="85902"/>
                  </a:moveTo>
                  <a:lnTo>
                    <a:pt x="420624" y="76911"/>
                  </a:lnTo>
                  <a:lnTo>
                    <a:pt x="419773" y="75336"/>
                  </a:lnTo>
                  <a:lnTo>
                    <a:pt x="423240" y="74295"/>
                  </a:lnTo>
                  <a:lnTo>
                    <a:pt x="424980" y="71970"/>
                  </a:lnTo>
                  <a:lnTo>
                    <a:pt x="425157" y="71716"/>
                  </a:lnTo>
                  <a:lnTo>
                    <a:pt x="425157" y="64135"/>
                  </a:lnTo>
                  <a:lnTo>
                    <a:pt x="425157" y="62687"/>
                  </a:lnTo>
                  <a:lnTo>
                    <a:pt x="421386" y="59207"/>
                  </a:lnTo>
                  <a:lnTo>
                    <a:pt x="419646" y="59207"/>
                  </a:lnTo>
                  <a:lnTo>
                    <a:pt x="419646" y="65303"/>
                  </a:lnTo>
                  <a:lnTo>
                    <a:pt x="419646" y="70523"/>
                  </a:lnTo>
                  <a:lnTo>
                    <a:pt x="418198" y="71970"/>
                  </a:lnTo>
                  <a:lnTo>
                    <a:pt x="408609" y="71970"/>
                  </a:lnTo>
                  <a:lnTo>
                    <a:pt x="408609" y="64135"/>
                  </a:lnTo>
                  <a:lnTo>
                    <a:pt x="418198" y="64135"/>
                  </a:lnTo>
                  <a:lnTo>
                    <a:pt x="419646" y="65303"/>
                  </a:lnTo>
                  <a:lnTo>
                    <a:pt x="419646" y="59207"/>
                  </a:lnTo>
                  <a:lnTo>
                    <a:pt x="403098" y="59207"/>
                  </a:lnTo>
                  <a:lnTo>
                    <a:pt x="403098" y="85902"/>
                  </a:lnTo>
                  <a:lnTo>
                    <a:pt x="408609" y="85902"/>
                  </a:lnTo>
                  <a:lnTo>
                    <a:pt x="408609" y="76911"/>
                  </a:lnTo>
                  <a:lnTo>
                    <a:pt x="414743" y="76911"/>
                  </a:lnTo>
                  <a:lnTo>
                    <a:pt x="419354" y="85902"/>
                  </a:lnTo>
                  <a:lnTo>
                    <a:pt x="425450" y="85902"/>
                  </a:lnTo>
                  <a:close/>
                </a:path>
                <a:path w="441325" h="235585">
                  <a:moveTo>
                    <a:pt x="441121" y="72555"/>
                  </a:moveTo>
                  <a:lnTo>
                    <a:pt x="439026" y="61633"/>
                  </a:lnTo>
                  <a:lnTo>
                    <a:pt x="437057" y="58674"/>
                  </a:lnTo>
                  <a:lnTo>
                    <a:pt x="437057" y="72555"/>
                  </a:lnTo>
                  <a:lnTo>
                    <a:pt x="435305" y="82156"/>
                  </a:lnTo>
                  <a:lnTo>
                    <a:pt x="430428" y="89687"/>
                  </a:lnTo>
                  <a:lnTo>
                    <a:pt x="422986" y="94602"/>
                  </a:lnTo>
                  <a:lnTo>
                    <a:pt x="413550" y="96354"/>
                  </a:lnTo>
                  <a:lnTo>
                    <a:pt x="404126" y="94602"/>
                  </a:lnTo>
                  <a:lnTo>
                    <a:pt x="396684" y="89687"/>
                  </a:lnTo>
                  <a:lnTo>
                    <a:pt x="391795" y="82156"/>
                  </a:lnTo>
                  <a:lnTo>
                    <a:pt x="390042" y="72555"/>
                  </a:lnTo>
                  <a:lnTo>
                    <a:pt x="391795" y="62966"/>
                  </a:lnTo>
                  <a:lnTo>
                    <a:pt x="396684" y="55435"/>
                  </a:lnTo>
                  <a:lnTo>
                    <a:pt x="404126" y="50520"/>
                  </a:lnTo>
                  <a:lnTo>
                    <a:pt x="413550" y="48755"/>
                  </a:lnTo>
                  <a:lnTo>
                    <a:pt x="422986" y="50520"/>
                  </a:lnTo>
                  <a:lnTo>
                    <a:pt x="430428" y="55435"/>
                  </a:lnTo>
                  <a:lnTo>
                    <a:pt x="435305" y="62966"/>
                  </a:lnTo>
                  <a:lnTo>
                    <a:pt x="437057" y="72555"/>
                  </a:lnTo>
                  <a:lnTo>
                    <a:pt x="437057" y="58674"/>
                  </a:lnTo>
                  <a:lnTo>
                    <a:pt x="433222" y="52895"/>
                  </a:lnTo>
                  <a:lnTo>
                    <a:pt x="426986" y="48755"/>
                  </a:lnTo>
                  <a:lnTo>
                    <a:pt x="424472" y="47091"/>
                  </a:lnTo>
                  <a:lnTo>
                    <a:pt x="413550" y="44983"/>
                  </a:lnTo>
                  <a:lnTo>
                    <a:pt x="402628" y="47091"/>
                  </a:lnTo>
                  <a:lnTo>
                    <a:pt x="393890" y="52895"/>
                  </a:lnTo>
                  <a:lnTo>
                    <a:pt x="388086" y="61633"/>
                  </a:lnTo>
                  <a:lnTo>
                    <a:pt x="385978" y="72555"/>
                  </a:lnTo>
                  <a:lnTo>
                    <a:pt x="388086" y="83477"/>
                  </a:lnTo>
                  <a:lnTo>
                    <a:pt x="393890" y="92227"/>
                  </a:lnTo>
                  <a:lnTo>
                    <a:pt x="402628" y="98031"/>
                  </a:lnTo>
                  <a:lnTo>
                    <a:pt x="413550" y="100126"/>
                  </a:lnTo>
                  <a:lnTo>
                    <a:pt x="424472" y="98031"/>
                  </a:lnTo>
                  <a:lnTo>
                    <a:pt x="426986" y="96354"/>
                  </a:lnTo>
                  <a:lnTo>
                    <a:pt x="433222" y="92227"/>
                  </a:lnTo>
                  <a:lnTo>
                    <a:pt x="439026" y="83477"/>
                  </a:lnTo>
                  <a:lnTo>
                    <a:pt x="441121" y="72555"/>
                  </a:lnTo>
                  <a:close/>
                </a:path>
              </a:pathLst>
            </a:custGeom>
            <a:solidFill>
              <a:srgbClr val="FFFFFF"/>
            </a:solidFill>
          </p:spPr>
          <p:txBody>
            <a:bodyPr wrap="square" lIns="0" tIns="0" rIns="0" bIns="0" rtlCol="0"/>
            <a:lstStyle/>
            <a:p>
              <a:endParaRPr/>
            </a:p>
          </p:txBody>
        </p:sp>
        <p:pic>
          <p:nvPicPr>
            <p:cNvPr id="19" name="object 19"/>
            <p:cNvPicPr/>
            <p:nvPr/>
          </p:nvPicPr>
          <p:blipFill>
            <a:blip r:embed="rId6" cstate="print"/>
            <a:stretch>
              <a:fillRect/>
            </a:stretch>
          </p:blipFill>
          <p:spPr>
            <a:xfrm>
              <a:off x="3338509" y="5945035"/>
              <a:ext cx="344766" cy="177037"/>
            </a:xfrm>
            <a:prstGeom prst="rect">
              <a:avLst/>
            </a:prstGeom>
          </p:spPr>
        </p:pic>
        <p:sp>
          <p:nvSpPr>
            <p:cNvPr id="20" name="object 20"/>
            <p:cNvSpPr/>
            <p:nvPr/>
          </p:nvSpPr>
          <p:spPr>
            <a:xfrm>
              <a:off x="3634905" y="6159093"/>
              <a:ext cx="451484" cy="44450"/>
            </a:xfrm>
            <a:custGeom>
              <a:avLst/>
              <a:gdLst/>
              <a:ahLst/>
              <a:cxnLst/>
              <a:rect l="l" t="t" r="r" b="b"/>
              <a:pathLst>
                <a:path w="451485" h="44450">
                  <a:moveTo>
                    <a:pt x="43091" y="1244"/>
                  </a:moveTo>
                  <a:lnTo>
                    <a:pt x="31153" y="1244"/>
                  </a:lnTo>
                  <a:lnTo>
                    <a:pt x="31153" y="24942"/>
                  </a:lnTo>
                  <a:lnTo>
                    <a:pt x="30975" y="24942"/>
                  </a:lnTo>
                  <a:lnTo>
                    <a:pt x="13004" y="1244"/>
                  </a:lnTo>
                  <a:lnTo>
                    <a:pt x="0" y="1244"/>
                  </a:lnTo>
                  <a:lnTo>
                    <a:pt x="0" y="43027"/>
                  </a:lnTo>
                  <a:lnTo>
                    <a:pt x="11938" y="43027"/>
                  </a:lnTo>
                  <a:lnTo>
                    <a:pt x="11938" y="18732"/>
                  </a:lnTo>
                  <a:lnTo>
                    <a:pt x="12103" y="18732"/>
                  </a:lnTo>
                  <a:lnTo>
                    <a:pt x="30492" y="43027"/>
                  </a:lnTo>
                  <a:lnTo>
                    <a:pt x="43091" y="43027"/>
                  </a:lnTo>
                  <a:lnTo>
                    <a:pt x="43091" y="1244"/>
                  </a:lnTo>
                  <a:close/>
                </a:path>
                <a:path w="451485" h="44450">
                  <a:moveTo>
                    <a:pt x="96672" y="32880"/>
                  </a:moveTo>
                  <a:lnTo>
                    <a:pt x="71424" y="32880"/>
                  </a:lnTo>
                  <a:lnTo>
                    <a:pt x="71424" y="26377"/>
                  </a:lnTo>
                  <a:lnTo>
                    <a:pt x="90703" y="26377"/>
                  </a:lnTo>
                  <a:lnTo>
                    <a:pt x="90703" y="17119"/>
                  </a:lnTo>
                  <a:lnTo>
                    <a:pt x="71424" y="17119"/>
                  </a:lnTo>
                  <a:lnTo>
                    <a:pt x="71424" y="11391"/>
                  </a:lnTo>
                  <a:lnTo>
                    <a:pt x="95961" y="11391"/>
                  </a:lnTo>
                  <a:lnTo>
                    <a:pt x="95478" y="1244"/>
                  </a:lnTo>
                  <a:lnTo>
                    <a:pt x="58953" y="1244"/>
                  </a:lnTo>
                  <a:lnTo>
                    <a:pt x="58953" y="43027"/>
                  </a:lnTo>
                  <a:lnTo>
                    <a:pt x="96189" y="43027"/>
                  </a:lnTo>
                  <a:lnTo>
                    <a:pt x="96672" y="32880"/>
                  </a:lnTo>
                  <a:close/>
                </a:path>
                <a:path w="451485" h="44450">
                  <a:moveTo>
                    <a:pt x="149301" y="11988"/>
                  </a:moveTo>
                  <a:lnTo>
                    <a:pt x="148831" y="1244"/>
                  </a:lnTo>
                  <a:lnTo>
                    <a:pt x="107950" y="1244"/>
                  </a:lnTo>
                  <a:lnTo>
                    <a:pt x="107467" y="11988"/>
                  </a:lnTo>
                  <a:lnTo>
                    <a:pt x="122097" y="11988"/>
                  </a:lnTo>
                  <a:lnTo>
                    <a:pt x="122097" y="43027"/>
                  </a:lnTo>
                  <a:lnTo>
                    <a:pt x="134683" y="43027"/>
                  </a:lnTo>
                  <a:lnTo>
                    <a:pt x="134683" y="11988"/>
                  </a:lnTo>
                  <a:lnTo>
                    <a:pt x="149301" y="11988"/>
                  </a:lnTo>
                  <a:close/>
                </a:path>
                <a:path w="451485" h="44450">
                  <a:moveTo>
                    <a:pt x="230060" y="1244"/>
                  </a:moveTo>
                  <a:lnTo>
                    <a:pt x="217284" y="1244"/>
                  </a:lnTo>
                  <a:lnTo>
                    <a:pt x="210604" y="30251"/>
                  </a:lnTo>
                  <a:lnTo>
                    <a:pt x="209943" y="30251"/>
                  </a:lnTo>
                  <a:lnTo>
                    <a:pt x="201295" y="1244"/>
                  </a:lnTo>
                  <a:lnTo>
                    <a:pt x="189052" y="1244"/>
                  </a:lnTo>
                  <a:lnTo>
                    <a:pt x="180225" y="30251"/>
                  </a:lnTo>
                  <a:lnTo>
                    <a:pt x="179565" y="30251"/>
                  </a:lnTo>
                  <a:lnTo>
                    <a:pt x="172758" y="1244"/>
                  </a:lnTo>
                  <a:lnTo>
                    <a:pt x="159397" y="1244"/>
                  </a:lnTo>
                  <a:lnTo>
                    <a:pt x="170434" y="43027"/>
                  </a:lnTo>
                  <a:lnTo>
                    <a:pt x="186905" y="43027"/>
                  </a:lnTo>
                  <a:lnTo>
                    <a:pt x="194665" y="17830"/>
                  </a:lnTo>
                  <a:lnTo>
                    <a:pt x="195021" y="17830"/>
                  </a:lnTo>
                  <a:lnTo>
                    <a:pt x="202653" y="43027"/>
                  </a:lnTo>
                  <a:lnTo>
                    <a:pt x="219075" y="43027"/>
                  </a:lnTo>
                  <a:lnTo>
                    <a:pt x="230060" y="1244"/>
                  </a:lnTo>
                  <a:close/>
                </a:path>
                <a:path w="451485" h="44450">
                  <a:moveTo>
                    <a:pt x="286981" y="22136"/>
                  </a:moveTo>
                  <a:lnTo>
                    <a:pt x="285318" y="12941"/>
                  </a:lnTo>
                  <a:lnTo>
                    <a:pt x="283718" y="10617"/>
                  </a:lnTo>
                  <a:lnTo>
                    <a:pt x="280530" y="5969"/>
                  </a:lnTo>
                  <a:lnTo>
                    <a:pt x="274510" y="2438"/>
                  </a:lnTo>
                  <a:lnTo>
                    <a:pt x="274510" y="14909"/>
                  </a:lnTo>
                  <a:lnTo>
                    <a:pt x="274510" y="29362"/>
                  </a:lnTo>
                  <a:lnTo>
                    <a:pt x="270268" y="33655"/>
                  </a:lnTo>
                  <a:lnTo>
                    <a:pt x="255892" y="33655"/>
                  </a:lnTo>
                  <a:lnTo>
                    <a:pt x="251714" y="29362"/>
                  </a:lnTo>
                  <a:lnTo>
                    <a:pt x="251714" y="14909"/>
                  </a:lnTo>
                  <a:lnTo>
                    <a:pt x="255892" y="10617"/>
                  </a:lnTo>
                  <a:lnTo>
                    <a:pt x="270332" y="10617"/>
                  </a:lnTo>
                  <a:lnTo>
                    <a:pt x="274510" y="14909"/>
                  </a:lnTo>
                  <a:lnTo>
                    <a:pt x="274510" y="2438"/>
                  </a:lnTo>
                  <a:lnTo>
                    <a:pt x="273011" y="1549"/>
                  </a:lnTo>
                  <a:lnTo>
                    <a:pt x="263105" y="0"/>
                  </a:lnTo>
                  <a:lnTo>
                    <a:pt x="253212" y="1549"/>
                  </a:lnTo>
                  <a:lnTo>
                    <a:pt x="245694" y="5969"/>
                  </a:lnTo>
                  <a:lnTo>
                    <a:pt x="240919" y="12941"/>
                  </a:lnTo>
                  <a:lnTo>
                    <a:pt x="239242" y="22136"/>
                  </a:lnTo>
                  <a:lnTo>
                    <a:pt x="240919" y="31330"/>
                  </a:lnTo>
                  <a:lnTo>
                    <a:pt x="245694" y="38315"/>
                  </a:lnTo>
                  <a:lnTo>
                    <a:pt x="253212" y="42735"/>
                  </a:lnTo>
                  <a:lnTo>
                    <a:pt x="263105" y="44284"/>
                  </a:lnTo>
                  <a:lnTo>
                    <a:pt x="273011" y="42735"/>
                  </a:lnTo>
                  <a:lnTo>
                    <a:pt x="280530" y="38315"/>
                  </a:lnTo>
                  <a:lnTo>
                    <a:pt x="283730" y="33655"/>
                  </a:lnTo>
                  <a:lnTo>
                    <a:pt x="285318" y="31330"/>
                  </a:lnTo>
                  <a:lnTo>
                    <a:pt x="286981" y="22136"/>
                  </a:lnTo>
                  <a:close/>
                </a:path>
                <a:path w="451485" h="44450">
                  <a:moveTo>
                    <a:pt x="343204" y="43027"/>
                  </a:moveTo>
                  <a:lnTo>
                    <a:pt x="335114" y="32042"/>
                  </a:lnTo>
                  <a:lnTo>
                    <a:pt x="333298" y="29591"/>
                  </a:lnTo>
                  <a:lnTo>
                    <a:pt x="338670" y="27444"/>
                  </a:lnTo>
                  <a:lnTo>
                    <a:pt x="341414" y="22910"/>
                  </a:lnTo>
                  <a:lnTo>
                    <a:pt x="341414" y="22250"/>
                  </a:lnTo>
                  <a:lnTo>
                    <a:pt x="341414" y="11328"/>
                  </a:lnTo>
                  <a:lnTo>
                    <a:pt x="341414" y="6502"/>
                  </a:lnTo>
                  <a:lnTo>
                    <a:pt x="335978" y="1244"/>
                  </a:lnTo>
                  <a:lnTo>
                    <a:pt x="328942" y="1244"/>
                  </a:lnTo>
                  <a:lnTo>
                    <a:pt x="328942" y="13601"/>
                  </a:lnTo>
                  <a:lnTo>
                    <a:pt x="328942" y="19926"/>
                  </a:lnTo>
                  <a:lnTo>
                    <a:pt x="327444" y="22250"/>
                  </a:lnTo>
                  <a:lnTo>
                    <a:pt x="313067" y="22250"/>
                  </a:lnTo>
                  <a:lnTo>
                    <a:pt x="313067" y="11328"/>
                  </a:lnTo>
                  <a:lnTo>
                    <a:pt x="327444" y="11328"/>
                  </a:lnTo>
                  <a:lnTo>
                    <a:pt x="328942" y="13601"/>
                  </a:lnTo>
                  <a:lnTo>
                    <a:pt x="328942" y="1244"/>
                  </a:lnTo>
                  <a:lnTo>
                    <a:pt x="300532" y="1244"/>
                  </a:lnTo>
                  <a:lnTo>
                    <a:pt x="300532" y="43027"/>
                  </a:lnTo>
                  <a:lnTo>
                    <a:pt x="313067" y="43027"/>
                  </a:lnTo>
                  <a:lnTo>
                    <a:pt x="313067" y="32042"/>
                  </a:lnTo>
                  <a:lnTo>
                    <a:pt x="321310" y="32042"/>
                  </a:lnTo>
                  <a:lnTo>
                    <a:pt x="329006" y="43027"/>
                  </a:lnTo>
                  <a:lnTo>
                    <a:pt x="343204" y="43027"/>
                  </a:lnTo>
                  <a:close/>
                </a:path>
                <a:path w="451485" h="44450">
                  <a:moveTo>
                    <a:pt x="402653" y="42964"/>
                  </a:moveTo>
                  <a:lnTo>
                    <a:pt x="385762" y="21297"/>
                  </a:lnTo>
                  <a:lnTo>
                    <a:pt x="401751" y="1308"/>
                  </a:lnTo>
                  <a:lnTo>
                    <a:pt x="387616" y="1244"/>
                  </a:lnTo>
                  <a:lnTo>
                    <a:pt x="375373" y="16637"/>
                  </a:lnTo>
                  <a:lnTo>
                    <a:pt x="370243" y="16637"/>
                  </a:lnTo>
                  <a:lnTo>
                    <a:pt x="370243" y="1244"/>
                  </a:lnTo>
                  <a:lnTo>
                    <a:pt x="357708" y="1244"/>
                  </a:lnTo>
                  <a:lnTo>
                    <a:pt x="357708" y="43027"/>
                  </a:lnTo>
                  <a:lnTo>
                    <a:pt x="370243" y="43027"/>
                  </a:lnTo>
                  <a:lnTo>
                    <a:pt x="370243" y="26974"/>
                  </a:lnTo>
                  <a:lnTo>
                    <a:pt x="375323" y="26974"/>
                  </a:lnTo>
                  <a:lnTo>
                    <a:pt x="387972" y="43027"/>
                  </a:lnTo>
                  <a:lnTo>
                    <a:pt x="402590" y="43027"/>
                  </a:lnTo>
                  <a:close/>
                </a:path>
                <a:path w="451485" h="44450">
                  <a:moveTo>
                    <a:pt x="451281" y="21602"/>
                  </a:moveTo>
                  <a:lnTo>
                    <a:pt x="444779" y="18859"/>
                  </a:lnTo>
                  <a:lnTo>
                    <a:pt x="427647" y="15938"/>
                  </a:lnTo>
                  <a:lnTo>
                    <a:pt x="424726" y="15697"/>
                  </a:lnTo>
                  <a:lnTo>
                    <a:pt x="424726" y="11341"/>
                  </a:lnTo>
                  <a:lnTo>
                    <a:pt x="426643" y="10198"/>
                  </a:lnTo>
                  <a:lnTo>
                    <a:pt x="436778" y="10198"/>
                  </a:lnTo>
                  <a:lnTo>
                    <a:pt x="443471" y="12001"/>
                  </a:lnTo>
                  <a:lnTo>
                    <a:pt x="448424" y="14859"/>
                  </a:lnTo>
                  <a:lnTo>
                    <a:pt x="448487" y="3467"/>
                  </a:lnTo>
                  <a:lnTo>
                    <a:pt x="443293" y="1257"/>
                  </a:lnTo>
                  <a:lnTo>
                    <a:pt x="437680" y="114"/>
                  </a:lnTo>
                  <a:lnTo>
                    <a:pt x="418871" y="114"/>
                  </a:lnTo>
                  <a:lnTo>
                    <a:pt x="412013" y="6146"/>
                  </a:lnTo>
                  <a:lnTo>
                    <a:pt x="412013" y="22377"/>
                  </a:lnTo>
                  <a:lnTo>
                    <a:pt x="418515" y="25311"/>
                  </a:lnTo>
                  <a:lnTo>
                    <a:pt x="437261" y="28282"/>
                  </a:lnTo>
                  <a:lnTo>
                    <a:pt x="438759" y="28816"/>
                  </a:lnTo>
                  <a:lnTo>
                    <a:pt x="438759" y="33007"/>
                  </a:lnTo>
                  <a:lnTo>
                    <a:pt x="436486" y="34086"/>
                  </a:lnTo>
                  <a:lnTo>
                    <a:pt x="426097" y="34086"/>
                  </a:lnTo>
                  <a:lnTo>
                    <a:pt x="419303" y="32346"/>
                  </a:lnTo>
                  <a:lnTo>
                    <a:pt x="412254" y="28816"/>
                  </a:lnTo>
                  <a:lnTo>
                    <a:pt x="412254" y="40284"/>
                  </a:lnTo>
                  <a:lnTo>
                    <a:pt x="418338" y="42672"/>
                  </a:lnTo>
                  <a:lnTo>
                    <a:pt x="424129" y="44157"/>
                  </a:lnTo>
                  <a:lnTo>
                    <a:pt x="446151" y="44157"/>
                  </a:lnTo>
                  <a:lnTo>
                    <a:pt x="451281" y="37299"/>
                  </a:lnTo>
                  <a:lnTo>
                    <a:pt x="451281" y="21602"/>
                  </a:lnTo>
                  <a:close/>
                </a:path>
              </a:pathLst>
            </a:custGeom>
            <a:solidFill>
              <a:srgbClr val="FFFFFF"/>
            </a:solidFill>
          </p:spPr>
          <p:txBody>
            <a:bodyPr wrap="square" lIns="0" tIns="0" rIns="0" bIns="0" rtlCol="0"/>
            <a:lstStyle/>
            <a:p>
              <a:endParaRPr/>
            </a:p>
          </p:txBody>
        </p:sp>
        <p:sp>
          <p:nvSpPr>
            <p:cNvPr id="31" name="object 31"/>
            <p:cNvSpPr/>
            <p:nvPr/>
          </p:nvSpPr>
          <p:spPr>
            <a:xfrm>
              <a:off x="1133504" y="5867744"/>
              <a:ext cx="248920" cy="327660"/>
            </a:xfrm>
            <a:custGeom>
              <a:avLst/>
              <a:gdLst/>
              <a:ahLst/>
              <a:cxnLst/>
              <a:rect l="l" t="t" r="r" b="b"/>
              <a:pathLst>
                <a:path w="248919" h="327660">
                  <a:moveTo>
                    <a:pt x="248869" y="202895"/>
                  </a:moveTo>
                  <a:lnTo>
                    <a:pt x="124434" y="327329"/>
                  </a:lnTo>
                  <a:lnTo>
                    <a:pt x="0" y="202895"/>
                  </a:lnTo>
                </a:path>
                <a:path w="248919" h="327660">
                  <a:moveTo>
                    <a:pt x="124434" y="324091"/>
                  </a:moveTo>
                  <a:lnTo>
                    <a:pt x="124434" y="0"/>
                  </a:lnTo>
                </a:path>
              </a:pathLst>
            </a:custGeom>
            <a:ln w="25400">
              <a:solidFill>
                <a:srgbClr val="FFFFFF"/>
              </a:solidFill>
            </a:ln>
          </p:spPr>
          <p:txBody>
            <a:bodyPr wrap="square" lIns="0" tIns="0" rIns="0" bIns="0" rtlCol="0"/>
            <a:lstStyle/>
            <a:p>
              <a:endParaRPr/>
            </a:p>
          </p:txBody>
        </p:sp>
        <p:sp>
          <p:nvSpPr>
            <p:cNvPr id="32" name="object 32"/>
            <p:cNvSpPr/>
            <p:nvPr/>
          </p:nvSpPr>
          <p:spPr>
            <a:xfrm>
              <a:off x="902406" y="5675868"/>
              <a:ext cx="711200" cy="711200"/>
            </a:xfrm>
            <a:custGeom>
              <a:avLst/>
              <a:gdLst/>
              <a:ahLst/>
              <a:cxnLst/>
              <a:rect l="l" t="t" r="r" b="b"/>
              <a:pathLst>
                <a:path w="711200" h="711200">
                  <a:moveTo>
                    <a:pt x="355536" y="711072"/>
                  </a:moveTo>
                  <a:lnTo>
                    <a:pt x="403780" y="707827"/>
                  </a:lnTo>
                  <a:lnTo>
                    <a:pt x="450051" y="698372"/>
                  </a:lnTo>
                  <a:lnTo>
                    <a:pt x="493926" y="683132"/>
                  </a:lnTo>
                  <a:lnTo>
                    <a:pt x="534981" y="662531"/>
                  </a:lnTo>
                  <a:lnTo>
                    <a:pt x="572793" y="636991"/>
                  </a:lnTo>
                  <a:lnTo>
                    <a:pt x="606937" y="606937"/>
                  </a:lnTo>
                  <a:lnTo>
                    <a:pt x="636991" y="572793"/>
                  </a:lnTo>
                  <a:lnTo>
                    <a:pt x="662531" y="534981"/>
                  </a:lnTo>
                  <a:lnTo>
                    <a:pt x="683132" y="493926"/>
                  </a:lnTo>
                  <a:lnTo>
                    <a:pt x="698372" y="450051"/>
                  </a:lnTo>
                  <a:lnTo>
                    <a:pt x="707827" y="403780"/>
                  </a:lnTo>
                  <a:lnTo>
                    <a:pt x="711073" y="355536"/>
                  </a:lnTo>
                  <a:lnTo>
                    <a:pt x="707827" y="307292"/>
                  </a:lnTo>
                  <a:lnTo>
                    <a:pt x="698372" y="261021"/>
                  </a:lnTo>
                  <a:lnTo>
                    <a:pt x="683132" y="217146"/>
                  </a:lnTo>
                  <a:lnTo>
                    <a:pt x="662531" y="176091"/>
                  </a:lnTo>
                  <a:lnTo>
                    <a:pt x="636991" y="138279"/>
                  </a:lnTo>
                  <a:lnTo>
                    <a:pt x="606937" y="104135"/>
                  </a:lnTo>
                  <a:lnTo>
                    <a:pt x="572793" y="74081"/>
                  </a:lnTo>
                  <a:lnTo>
                    <a:pt x="534981" y="48541"/>
                  </a:lnTo>
                  <a:lnTo>
                    <a:pt x="493926" y="27940"/>
                  </a:lnTo>
                  <a:lnTo>
                    <a:pt x="450051" y="12700"/>
                  </a:lnTo>
                  <a:lnTo>
                    <a:pt x="403780" y="3245"/>
                  </a:lnTo>
                  <a:lnTo>
                    <a:pt x="355536" y="0"/>
                  </a:lnTo>
                  <a:lnTo>
                    <a:pt x="307292" y="3245"/>
                  </a:lnTo>
                  <a:lnTo>
                    <a:pt x="261021" y="12700"/>
                  </a:lnTo>
                  <a:lnTo>
                    <a:pt x="217146" y="27940"/>
                  </a:lnTo>
                  <a:lnTo>
                    <a:pt x="176091" y="48541"/>
                  </a:lnTo>
                  <a:lnTo>
                    <a:pt x="138279" y="74081"/>
                  </a:lnTo>
                  <a:lnTo>
                    <a:pt x="104135" y="104135"/>
                  </a:lnTo>
                  <a:lnTo>
                    <a:pt x="74081" y="138279"/>
                  </a:lnTo>
                  <a:lnTo>
                    <a:pt x="48541" y="176091"/>
                  </a:lnTo>
                  <a:lnTo>
                    <a:pt x="27940" y="217146"/>
                  </a:lnTo>
                  <a:lnTo>
                    <a:pt x="12700" y="261021"/>
                  </a:lnTo>
                  <a:lnTo>
                    <a:pt x="3245" y="307292"/>
                  </a:lnTo>
                  <a:lnTo>
                    <a:pt x="0" y="355536"/>
                  </a:lnTo>
                  <a:lnTo>
                    <a:pt x="3245" y="403780"/>
                  </a:lnTo>
                  <a:lnTo>
                    <a:pt x="12700" y="450051"/>
                  </a:lnTo>
                  <a:lnTo>
                    <a:pt x="27940" y="493926"/>
                  </a:lnTo>
                  <a:lnTo>
                    <a:pt x="48541" y="534981"/>
                  </a:lnTo>
                  <a:lnTo>
                    <a:pt x="74081" y="572793"/>
                  </a:lnTo>
                  <a:lnTo>
                    <a:pt x="104135" y="606937"/>
                  </a:lnTo>
                  <a:lnTo>
                    <a:pt x="138279" y="636991"/>
                  </a:lnTo>
                  <a:lnTo>
                    <a:pt x="176091" y="662531"/>
                  </a:lnTo>
                  <a:lnTo>
                    <a:pt x="217146" y="683132"/>
                  </a:lnTo>
                  <a:lnTo>
                    <a:pt x="261021" y="698372"/>
                  </a:lnTo>
                  <a:lnTo>
                    <a:pt x="307292" y="707827"/>
                  </a:lnTo>
                  <a:lnTo>
                    <a:pt x="355536" y="711072"/>
                  </a:lnTo>
                  <a:close/>
                </a:path>
              </a:pathLst>
            </a:custGeom>
            <a:ln w="25400">
              <a:solidFill>
                <a:srgbClr val="FFFFFF"/>
              </a:solidFill>
            </a:ln>
          </p:spPr>
          <p:txBody>
            <a:bodyPr wrap="square" lIns="0" tIns="0" rIns="0" bIns="0" rtlCol="0"/>
            <a:lstStyle/>
            <a:p>
              <a:endParaRPr/>
            </a:p>
          </p:txBody>
        </p:sp>
      </p:grpSp>
      <p:pic>
        <p:nvPicPr>
          <p:cNvPr id="4" name="Picture 3" descr="A white letter on a black background&#10;&#10;AI-generated content may be incorrect.">
            <a:extLst>
              <a:ext uri="{FF2B5EF4-FFF2-40B4-BE49-F238E27FC236}">
                <a16:creationId xmlns:a16="http://schemas.microsoft.com/office/drawing/2014/main" id="{D0270239-3BCF-0698-A2FB-D16E222ED427}"/>
              </a:ext>
            </a:extLst>
          </p:cNvPr>
          <p:cNvPicPr>
            <a:picLocks noChangeAspect="1"/>
          </p:cNvPicPr>
          <p:nvPr/>
        </p:nvPicPr>
        <p:blipFill>
          <a:blip r:embed="rId7"/>
          <a:stretch>
            <a:fillRect/>
          </a:stretch>
        </p:blipFill>
        <p:spPr>
          <a:xfrm>
            <a:off x="2352456" y="969521"/>
            <a:ext cx="1670257" cy="347607"/>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2255011" y="574995"/>
            <a:ext cx="5626735" cy="2716769"/>
          </a:xfrm>
          <a:prstGeom prst="rect">
            <a:avLst/>
          </a:prstGeom>
        </p:spPr>
        <p:txBody>
          <a:bodyPr vert="horz" wrap="square" lIns="0" tIns="53975" rIns="0" bIns="0" rtlCol="0" anchor="t">
            <a:spAutoFit/>
          </a:bodyPr>
          <a:lstStyle/>
          <a:p>
            <a:pPr marL="25400">
              <a:spcBef>
                <a:spcPts val="425"/>
              </a:spcBef>
            </a:pPr>
            <a:r>
              <a:rPr sz="1000" b="1" spc="110">
                <a:latin typeface="Century Gothic"/>
                <a:cs typeface="Century Gothic"/>
              </a:rPr>
              <a:t>SECTION</a:t>
            </a:r>
            <a:r>
              <a:rPr sz="1000" b="1" spc="190">
                <a:latin typeface="Century Gothic"/>
                <a:cs typeface="Century Gothic"/>
              </a:rPr>
              <a:t> </a:t>
            </a:r>
            <a:r>
              <a:rPr sz="1000" b="1">
                <a:latin typeface="Century Gothic"/>
                <a:cs typeface="Century Gothic"/>
              </a:rPr>
              <a:t>1:</a:t>
            </a:r>
            <a:r>
              <a:rPr lang="en-GB" sz="1000" b="1" spc="190">
                <a:latin typeface="Century Gothic"/>
                <a:cs typeface="Century Gothic"/>
              </a:rPr>
              <a:t> </a:t>
            </a:r>
            <a:r>
              <a:rPr lang="en-AU" sz="1200" spc="190">
                <a:latin typeface="Aptos"/>
                <a:ea typeface="Tahoma"/>
                <a:cs typeface="Tahoma"/>
              </a:rPr>
              <a:t>Partner Outbound Email #</a:t>
            </a:r>
            <a:r>
              <a:rPr lang="en-AU" sz="1200" spc="190">
                <a:latin typeface="Aptos"/>
                <a:cs typeface="Tahoma"/>
              </a:rPr>
              <a:t>1</a:t>
            </a:r>
            <a:endParaRPr sz="1000">
              <a:latin typeface="Tahoma"/>
              <a:cs typeface="Tahoma"/>
            </a:endParaRPr>
          </a:p>
          <a:p>
            <a:pPr marL="12700">
              <a:spcBef>
                <a:spcPts val="855"/>
              </a:spcBef>
            </a:pPr>
            <a:r>
              <a:rPr lang="en-AU" sz="2400" spc="-55">
                <a:latin typeface="Aptos"/>
              </a:rPr>
              <a:t>Invitation for an initial conversation (Cold / Warm Intro)</a:t>
            </a:r>
            <a:endParaRPr sz="2400"/>
          </a:p>
          <a:p>
            <a:pPr marL="12700">
              <a:spcBef>
                <a:spcPts val="855"/>
              </a:spcBef>
            </a:pPr>
            <a:endParaRPr lang="en-AU" sz="1000" spc="-55">
              <a:solidFill>
                <a:srgbClr val="000000"/>
              </a:solidFill>
              <a:latin typeface="Aptos"/>
            </a:endParaRPr>
          </a:p>
          <a:p>
            <a:pPr algn="l"/>
            <a:r>
              <a:rPr lang="en-AU" sz="1100" b="1">
                <a:solidFill>
                  <a:srgbClr val="00B0F0"/>
                </a:solidFill>
              </a:rPr>
              <a:t>Use case:</a:t>
            </a:r>
            <a:br>
              <a:rPr lang="en-AU" sz="1100" b="1">
                <a:solidFill>
                  <a:srgbClr val="141414"/>
                </a:solidFill>
              </a:rPr>
            </a:br>
            <a:r>
              <a:rPr lang="en-AU" sz="1100" b="1">
                <a:solidFill>
                  <a:srgbClr val="141414"/>
                </a:solidFill>
              </a:rPr>
              <a:t> For net-new outreach or a warm-</a:t>
            </a:r>
            <a:r>
              <a:rPr lang="en-AU" sz="1100" b="1" err="1">
                <a:solidFill>
                  <a:srgbClr val="141414"/>
                </a:solidFill>
              </a:rPr>
              <a:t>ish</a:t>
            </a:r>
            <a:r>
              <a:rPr lang="en-AU" sz="1100" b="1">
                <a:solidFill>
                  <a:srgbClr val="141414"/>
                </a:solidFill>
              </a:rPr>
              <a:t> contact where you </a:t>
            </a:r>
            <a:r>
              <a:rPr lang="en-AU" sz="1100" i="1">
                <a:solidFill>
                  <a:srgbClr val="141414"/>
                </a:solidFill>
              </a:rPr>
              <a:t>haven’t</a:t>
            </a:r>
            <a:r>
              <a:rPr lang="en-AU" sz="1100">
                <a:solidFill>
                  <a:srgbClr val="141414"/>
                </a:solidFill>
              </a:rPr>
              <a:t> yet had a deep conversation about browser security.</a:t>
            </a:r>
            <a:endParaRPr lang="en-GB"/>
          </a:p>
          <a:p>
            <a:pPr algn="l"/>
            <a:endParaRPr lang="en-AU" sz="1100">
              <a:solidFill>
                <a:srgbClr val="00B0F0"/>
              </a:solidFill>
            </a:endParaRPr>
          </a:p>
          <a:p>
            <a:pPr algn="l"/>
            <a:r>
              <a:rPr lang="en-AU" sz="1100" b="1">
                <a:solidFill>
                  <a:srgbClr val="00B0F0"/>
                </a:solidFill>
              </a:rPr>
              <a:t>Subject line options:</a:t>
            </a:r>
            <a:endParaRPr lang="en-AU">
              <a:solidFill>
                <a:srgbClr val="00B0F0"/>
              </a:solidFill>
            </a:endParaRPr>
          </a:p>
          <a:p>
            <a:pPr marL="342900" indent="-342900" algn="l">
              <a:buChar char="•"/>
            </a:pPr>
            <a:r>
              <a:rPr lang="en-AU" sz="1100">
                <a:solidFill>
                  <a:srgbClr val="141414"/>
                </a:solidFill>
              </a:rPr>
              <a:t>“Quick question about how your users are accessing SaaS and web apps”</a:t>
            </a:r>
            <a:endParaRPr lang="en-AU"/>
          </a:p>
          <a:p>
            <a:pPr marL="342900" indent="-342900" algn="l">
              <a:buChar char="•"/>
            </a:pPr>
            <a:r>
              <a:rPr lang="en-AU" sz="1100">
                <a:solidFill>
                  <a:srgbClr val="141414"/>
                </a:solidFill>
              </a:rPr>
              <a:t>“Browser, BYOD and GenAI risk – worth a 20-minute chat?”</a:t>
            </a:r>
            <a:endParaRPr lang="en-AU"/>
          </a:p>
          <a:p>
            <a:pPr marL="342900" indent="-342900" algn="l">
              <a:buChar char="•"/>
            </a:pPr>
            <a:r>
              <a:rPr lang="en-AU" sz="1100">
                <a:solidFill>
                  <a:srgbClr val="141414"/>
                </a:solidFill>
              </a:rPr>
              <a:t>“Are contractors and personal devices in your security model?”</a:t>
            </a:r>
            <a:endParaRPr lang="en-AU"/>
          </a:p>
        </p:txBody>
      </p:sp>
      <p:sp>
        <p:nvSpPr>
          <p:cNvPr id="3" name="object 3"/>
          <p:cNvSpPr txBox="1"/>
          <p:nvPr/>
        </p:nvSpPr>
        <p:spPr>
          <a:xfrm>
            <a:off x="2255011" y="3322014"/>
            <a:ext cx="7289290" cy="4230645"/>
          </a:xfrm>
          <a:prstGeom prst="rect">
            <a:avLst/>
          </a:prstGeom>
        </p:spPr>
        <p:txBody>
          <a:bodyPr vert="horz" wrap="square" lIns="0" tIns="92710" rIns="0" bIns="0" rtlCol="0" anchor="t">
            <a:spAutoFit/>
          </a:bodyPr>
          <a:lstStyle/>
          <a:p>
            <a:pPr algn="l"/>
            <a:r>
              <a:rPr lang="en-AU" sz="1100" b="1">
                <a:solidFill>
                  <a:srgbClr val="00B0F0"/>
                </a:solidFill>
              </a:rPr>
              <a:t>Email Body &lt;template&gt;:</a:t>
            </a:r>
            <a:endParaRPr lang="en-US" sz="1100" b="1">
              <a:solidFill>
                <a:srgbClr val="00B0F0"/>
              </a:solidFill>
            </a:endParaRPr>
          </a:p>
          <a:p>
            <a:pPr algn="l"/>
            <a:endParaRPr lang="en-AU" sz="900" b="1" spc="65">
              <a:solidFill>
                <a:schemeClr val="tx1"/>
              </a:solidFill>
            </a:endParaRPr>
          </a:p>
          <a:p>
            <a:pPr algn="l"/>
            <a:r>
              <a:rPr lang="en-AU" sz="900" spc="65">
                <a:solidFill>
                  <a:schemeClr val="tx1"/>
                </a:solidFill>
              </a:rPr>
              <a:t>Hi &lt;First Name&gt;,</a:t>
            </a:r>
          </a:p>
          <a:p>
            <a:pPr algn="l"/>
            <a:endParaRPr lang="en-AU" sz="900" spc="65">
              <a:solidFill>
                <a:schemeClr val="tx1"/>
              </a:solidFill>
            </a:endParaRPr>
          </a:p>
          <a:p>
            <a:pPr algn="l"/>
            <a:r>
              <a:rPr lang="en-AU" sz="900" spc="65" dirty="0">
                <a:solidFill>
                  <a:schemeClr val="tx1"/>
                </a:solidFill>
              </a:rPr>
              <a:t>I’m reaching out because we’re seeing a common pattern with security and IT teams in organisations like &lt;Their Company&gt;:</a:t>
            </a:r>
            <a:endParaRPr sz="900" dirty="0">
              <a:solidFill>
                <a:schemeClr val="tx1"/>
              </a:solidFill>
            </a:endParaRPr>
          </a:p>
          <a:p>
            <a:pPr algn="l"/>
            <a:endParaRPr lang="en-AU" sz="900" spc="65">
              <a:solidFill>
                <a:schemeClr val="tx1"/>
              </a:solidFill>
            </a:endParaRPr>
          </a:p>
          <a:p>
            <a:pPr marL="342900" indent="-342900" algn="l">
              <a:buChar char="•"/>
            </a:pPr>
            <a:r>
              <a:rPr lang="en-AU" sz="900" b="1" spc="65">
                <a:solidFill>
                  <a:schemeClr val="tx1"/>
                </a:solidFill>
              </a:rPr>
              <a:t>Most of the work now happens in browsers and SaaS apps, not traditional fat clients.</a:t>
            </a:r>
          </a:p>
          <a:p>
            <a:pPr marL="342900" indent="-342900" algn="l">
              <a:buChar char="•"/>
            </a:pPr>
            <a:r>
              <a:rPr lang="en-AU" sz="900" b="1" spc="65">
                <a:solidFill>
                  <a:schemeClr val="tx1"/>
                </a:solidFill>
              </a:rPr>
              <a:t>A significant amount of that access comes from contractors and personal devices.</a:t>
            </a:r>
            <a:endParaRPr lang="en-GB" sz="900">
              <a:solidFill>
                <a:schemeClr val="tx1"/>
              </a:solidFill>
            </a:endParaRPr>
          </a:p>
          <a:p>
            <a:pPr marL="342900" indent="-342900" algn="l">
              <a:buChar char="•"/>
            </a:pPr>
            <a:r>
              <a:rPr lang="en-AU" sz="900" b="1" spc="65" dirty="0">
                <a:solidFill>
                  <a:schemeClr val="tx1"/>
                </a:solidFill>
              </a:rPr>
              <a:t>Traditional tools give limited control over what users actually do inside SaaS and web apps, especially on unmanaged endpoints.</a:t>
            </a:r>
            <a:endParaRPr lang="en-GB" sz="900" dirty="0">
              <a:solidFill>
                <a:schemeClr val="tx1"/>
              </a:solidFill>
            </a:endParaRPr>
          </a:p>
          <a:p>
            <a:pPr marL="342900" indent="-342900" algn="l">
              <a:buChar char="•"/>
            </a:pPr>
            <a:endParaRPr lang="en-AU" sz="900" b="1" spc="65">
              <a:solidFill>
                <a:schemeClr val="tx1"/>
              </a:solidFill>
            </a:endParaRPr>
          </a:p>
          <a:p>
            <a:pPr algn="l"/>
            <a:r>
              <a:rPr lang="en-AU" sz="900" spc="65" dirty="0">
                <a:solidFill>
                  <a:schemeClr val="tx1"/>
                </a:solidFill>
              </a:rPr>
              <a:t>We’re working with customers to address this using secure enterprise browser technology, so they can:</a:t>
            </a:r>
            <a:endParaRPr lang="en-GB" sz="900" dirty="0">
              <a:solidFill>
                <a:schemeClr val="tx1"/>
              </a:solidFill>
            </a:endParaRPr>
          </a:p>
          <a:p>
            <a:pPr marL="342900" indent="-342900" algn="l">
              <a:buChar char="•"/>
            </a:pPr>
            <a:r>
              <a:rPr lang="en-AU" sz="900" spc="65">
                <a:solidFill>
                  <a:schemeClr val="tx1"/>
                </a:solidFill>
              </a:rPr>
              <a:t>Apply consistent security policy in the browser, on any device (managed or BYOD).</a:t>
            </a:r>
            <a:endParaRPr lang="en-GB" sz="900">
              <a:solidFill>
                <a:schemeClr val="tx1"/>
              </a:solidFill>
            </a:endParaRPr>
          </a:p>
          <a:p>
            <a:pPr marL="342900" indent="-342900" algn="l">
              <a:buChar char="•"/>
            </a:pPr>
            <a:r>
              <a:rPr lang="en-AU" sz="900" spc="65" dirty="0">
                <a:solidFill>
                  <a:schemeClr val="tx1"/>
                </a:solidFill>
              </a:rPr>
              <a:t>Enforce last-mile data controls on uploads, downloads, copy/paste, screenshots and GenAI usage.</a:t>
            </a:r>
          </a:p>
          <a:p>
            <a:pPr marL="342900" indent="-342900" algn="l">
              <a:buChar char="•"/>
            </a:pPr>
            <a:r>
              <a:rPr lang="en-AU" sz="900" spc="65">
                <a:solidFill>
                  <a:schemeClr val="tx1"/>
                </a:solidFill>
              </a:rPr>
              <a:t>Gain session-level visibility into who did what, in which app, from where.</a:t>
            </a:r>
          </a:p>
          <a:p>
            <a:pPr algn="l"/>
            <a:endParaRPr lang="en-AU" sz="900" spc="65">
              <a:solidFill>
                <a:schemeClr val="tx1"/>
              </a:solidFill>
            </a:endParaRPr>
          </a:p>
          <a:p>
            <a:pPr algn="l"/>
            <a:r>
              <a:rPr lang="en-AU" sz="900" spc="65" dirty="0">
                <a:solidFill>
                  <a:schemeClr val="tx1"/>
                </a:solidFill>
              </a:rPr>
              <a:t>Rather than jumping straight into a product deep dive, I’d suggest a </a:t>
            </a:r>
            <a:r>
              <a:rPr lang="en-AU" sz="900" b="1" spc="65" dirty="0">
                <a:solidFill>
                  <a:schemeClr val="tx1"/>
                </a:solidFill>
              </a:rPr>
              <a:t>short 20–30 minute conversation</a:t>
            </a:r>
            <a:r>
              <a:rPr lang="en-AU" sz="900" spc="65" dirty="0">
                <a:solidFill>
                  <a:schemeClr val="tx1"/>
                </a:solidFill>
              </a:rPr>
              <a:t> to:</a:t>
            </a:r>
            <a:endParaRPr lang="en-GB" sz="900" dirty="0">
              <a:solidFill>
                <a:schemeClr val="tx1"/>
              </a:solidFill>
            </a:endParaRPr>
          </a:p>
          <a:p>
            <a:pPr marL="342900" indent="-342900" algn="l">
              <a:buChar char="•"/>
            </a:pPr>
            <a:r>
              <a:rPr lang="en-AU" sz="900" spc="65">
                <a:solidFill>
                  <a:schemeClr val="tx1"/>
                </a:solidFill>
              </a:rPr>
              <a:t>Map how your users are currently accessing SaaS and internal web apps.</a:t>
            </a:r>
            <a:endParaRPr lang="en-GB" sz="900">
              <a:solidFill>
                <a:schemeClr val="tx1"/>
              </a:solidFill>
            </a:endParaRPr>
          </a:p>
          <a:p>
            <a:pPr marL="342900" indent="-342900" algn="l">
              <a:buChar char="•"/>
            </a:pPr>
            <a:r>
              <a:rPr lang="en-AU" sz="900" spc="65">
                <a:solidFill>
                  <a:schemeClr val="tx1"/>
                </a:solidFill>
              </a:rPr>
              <a:t>Discuss where contractors, BYOD and VDI fit into that picture.</a:t>
            </a:r>
            <a:endParaRPr lang="en-GB" sz="900">
              <a:solidFill>
                <a:schemeClr val="tx1"/>
              </a:solidFill>
            </a:endParaRPr>
          </a:p>
          <a:p>
            <a:pPr marL="342900" indent="-342900" algn="l">
              <a:buChar char="•"/>
            </a:pPr>
            <a:r>
              <a:rPr lang="en-AU" sz="900" spc="65">
                <a:solidFill>
                  <a:schemeClr val="tx1"/>
                </a:solidFill>
              </a:rPr>
              <a:t>See whether a focused </a:t>
            </a:r>
            <a:r>
              <a:rPr lang="en-AU" sz="900" b="1" spc="65">
                <a:solidFill>
                  <a:schemeClr val="tx1"/>
                </a:solidFill>
              </a:rPr>
              <a:t>30-day, 200-user pilot</a:t>
            </a:r>
            <a:r>
              <a:rPr lang="en-AU" sz="900" spc="65">
                <a:solidFill>
                  <a:schemeClr val="tx1"/>
                </a:solidFill>
              </a:rPr>
              <a:t> would be worth exploring later.</a:t>
            </a:r>
          </a:p>
          <a:p>
            <a:pPr algn="l"/>
            <a:endParaRPr lang="en-AU" sz="900" spc="65">
              <a:solidFill>
                <a:schemeClr val="tx1"/>
              </a:solidFill>
            </a:endParaRPr>
          </a:p>
          <a:p>
            <a:pPr algn="l"/>
            <a:r>
              <a:rPr lang="en-AU" sz="900" spc="65" dirty="0">
                <a:solidFill>
                  <a:schemeClr val="tx1"/>
                </a:solidFill>
              </a:rPr>
              <a:t>Would you be open to a brief discussion on &lt;two date/time options&gt;?</a:t>
            </a:r>
            <a:br>
              <a:rPr lang="en-AU" sz="900" spc="65" dirty="0"/>
            </a:br>
            <a:r>
              <a:rPr lang="en-AU" sz="900" spc="65" dirty="0">
                <a:solidFill>
                  <a:schemeClr val="tx1"/>
                </a:solidFill>
              </a:rPr>
              <a:t>If there’s someone else who owns browser/SaaS access or VDI strategy, I’d be happy to speak with them instead.</a:t>
            </a:r>
          </a:p>
          <a:p>
            <a:pPr algn="l"/>
            <a:endParaRPr lang="en-AU" sz="900" spc="65">
              <a:solidFill>
                <a:schemeClr val="tx1"/>
              </a:solidFill>
            </a:endParaRPr>
          </a:p>
          <a:p>
            <a:pPr algn="l"/>
            <a:r>
              <a:rPr lang="en-AU" sz="900" spc="65">
                <a:solidFill>
                  <a:schemeClr val="tx1"/>
                </a:solidFill>
              </a:rPr>
              <a:t>Kind regards,</a:t>
            </a:r>
            <a:br>
              <a:rPr lang="en-AU" sz="900" spc="65" dirty="0"/>
            </a:br>
            <a:r>
              <a:rPr lang="en-AU" sz="900" spc="65">
                <a:solidFill>
                  <a:schemeClr val="tx1"/>
                </a:solidFill>
              </a:rPr>
              <a:t> &lt;Your Name&gt;</a:t>
            </a:r>
            <a:br>
              <a:rPr lang="en-AU" sz="900" spc="65" dirty="0"/>
            </a:br>
            <a:r>
              <a:rPr lang="en-AU" sz="900" spc="65">
                <a:solidFill>
                  <a:schemeClr val="tx1"/>
                </a:solidFill>
              </a:rPr>
              <a:t> &lt;Your Title&gt;</a:t>
            </a:r>
            <a:br>
              <a:rPr lang="en-AU" sz="900" spc="65" dirty="0"/>
            </a:br>
            <a:r>
              <a:rPr lang="en-AU" sz="900" spc="65">
                <a:solidFill>
                  <a:schemeClr val="tx1"/>
                </a:solidFill>
              </a:rPr>
              <a:t> &lt;Partner Name&gt;</a:t>
            </a:r>
            <a:endParaRPr lang="en-GB" sz="900">
              <a:solidFill>
                <a:schemeClr val="tx1"/>
              </a:solidFill>
            </a:endParaRPr>
          </a:p>
          <a:p>
            <a:pPr marL="12700">
              <a:spcBef>
                <a:spcPts val="730"/>
              </a:spcBef>
            </a:pPr>
            <a:endParaRPr sz="1100" b="1" spc="65">
              <a:solidFill>
                <a:srgbClr val="00C0E8"/>
              </a:solidFill>
              <a:latin typeface="Century Gothic"/>
              <a:cs typeface="Tahoma"/>
            </a:endParaRPr>
          </a:p>
        </p:txBody>
      </p:sp>
      <p:sp>
        <p:nvSpPr>
          <p:cNvPr id="4" name="object 4"/>
          <p:cNvSpPr/>
          <p:nvPr/>
        </p:nvSpPr>
        <p:spPr>
          <a:xfrm>
            <a:off x="8798763" y="1270685"/>
            <a:ext cx="1259840" cy="3453765"/>
          </a:xfrm>
          <a:custGeom>
            <a:avLst/>
            <a:gdLst/>
            <a:ahLst/>
            <a:cxnLst/>
            <a:rect l="l" t="t" r="r" b="b"/>
            <a:pathLst>
              <a:path w="1259840" h="3453765">
                <a:moveTo>
                  <a:pt x="710501" y="293446"/>
                </a:moveTo>
                <a:lnTo>
                  <a:pt x="699630" y="286931"/>
                </a:lnTo>
                <a:lnTo>
                  <a:pt x="680999" y="317982"/>
                </a:lnTo>
                <a:lnTo>
                  <a:pt x="650875" y="297484"/>
                </a:lnTo>
                <a:lnTo>
                  <a:pt x="274205" y="940917"/>
                </a:lnTo>
                <a:lnTo>
                  <a:pt x="320154" y="940917"/>
                </a:lnTo>
                <a:lnTo>
                  <a:pt x="70180" y="1362621"/>
                </a:lnTo>
                <a:lnTo>
                  <a:pt x="68313" y="1370698"/>
                </a:lnTo>
                <a:lnTo>
                  <a:pt x="69875" y="1370698"/>
                </a:lnTo>
                <a:lnTo>
                  <a:pt x="72974" y="1371320"/>
                </a:lnTo>
                <a:lnTo>
                  <a:pt x="710501" y="293446"/>
                </a:lnTo>
                <a:close/>
              </a:path>
              <a:path w="1259840" h="3453765">
                <a:moveTo>
                  <a:pt x="711746" y="571690"/>
                </a:moveTo>
                <a:lnTo>
                  <a:pt x="700874" y="565175"/>
                </a:lnTo>
                <a:lnTo>
                  <a:pt x="679450" y="605231"/>
                </a:lnTo>
                <a:lnTo>
                  <a:pt x="648081" y="586282"/>
                </a:lnTo>
                <a:lnTo>
                  <a:pt x="441579" y="942784"/>
                </a:lnTo>
                <a:lnTo>
                  <a:pt x="488162" y="941844"/>
                </a:lnTo>
                <a:lnTo>
                  <a:pt x="192532" y="1440878"/>
                </a:lnTo>
                <a:lnTo>
                  <a:pt x="199364" y="1439011"/>
                </a:lnTo>
                <a:lnTo>
                  <a:pt x="711746" y="571690"/>
                </a:lnTo>
                <a:close/>
              </a:path>
              <a:path w="1259840" h="3453765">
                <a:moveTo>
                  <a:pt x="711746" y="6527"/>
                </a:moveTo>
                <a:lnTo>
                  <a:pt x="700874" y="0"/>
                </a:lnTo>
                <a:lnTo>
                  <a:pt x="684110" y="27635"/>
                </a:lnTo>
                <a:lnTo>
                  <a:pt x="654608" y="6210"/>
                </a:lnTo>
                <a:lnTo>
                  <a:pt x="106197" y="940917"/>
                </a:lnTo>
                <a:lnTo>
                  <a:pt x="153403" y="939368"/>
                </a:lnTo>
                <a:lnTo>
                  <a:pt x="0" y="1197114"/>
                </a:lnTo>
                <a:lnTo>
                  <a:pt x="5905" y="1199908"/>
                </a:lnTo>
                <a:lnTo>
                  <a:pt x="711746" y="6527"/>
                </a:lnTo>
                <a:close/>
              </a:path>
              <a:path w="1259840" h="3453765">
                <a:moveTo>
                  <a:pt x="743102" y="809244"/>
                </a:moveTo>
                <a:lnTo>
                  <a:pt x="737514" y="805840"/>
                </a:lnTo>
                <a:lnTo>
                  <a:pt x="336613" y="1483106"/>
                </a:lnTo>
                <a:lnTo>
                  <a:pt x="337845" y="1485290"/>
                </a:lnTo>
                <a:lnTo>
                  <a:pt x="340956" y="1489011"/>
                </a:lnTo>
                <a:lnTo>
                  <a:pt x="743102" y="809244"/>
                </a:lnTo>
                <a:close/>
              </a:path>
              <a:path w="1259840" h="3453765">
                <a:moveTo>
                  <a:pt x="867625" y="883475"/>
                </a:moveTo>
                <a:lnTo>
                  <a:pt x="856754" y="876947"/>
                </a:lnTo>
                <a:lnTo>
                  <a:pt x="814832" y="945578"/>
                </a:lnTo>
                <a:lnTo>
                  <a:pt x="773226" y="945578"/>
                </a:lnTo>
                <a:lnTo>
                  <a:pt x="640930" y="1174750"/>
                </a:lnTo>
                <a:lnTo>
                  <a:pt x="639076" y="1254556"/>
                </a:lnTo>
                <a:lnTo>
                  <a:pt x="173266" y="2042083"/>
                </a:lnTo>
                <a:lnTo>
                  <a:pt x="162966" y="2071293"/>
                </a:lnTo>
                <a:lnTo>
                  <a:pt x="159296" y="2080895"/>
                </a:lnTo>
                <a:lnTo>
                  <a:pt x="867625" y="883475"/>
                </a:lnTo>
                <a:close/>
              </a:path>
              <a:path w="1259840" h="3453765">
                <a:moveTo>
                  <a:pt x="1032840" y="890308"/>
                </a:moveTo>
                <a:lnTo>
                  <a:pt x="1021969" y="883780"/>
                </a:lnTo>
                <a:lnTo>
                  <a:pt x="982535" y="948372"/>
                </a:lnTo>
                <a:lnTo>
                  <a:pt x="941539" y="946823"/>
                </a:lnTo>
                <a:lnTo>
                  <a:pt x="637527" y="1463865"/>
                </a:lnTo>
                <a:lnTo>
                  <a:pt x="637527" y="1540256"/>
                </a:lnTo>
                <a:lnTo>
                  <a:pt x="29197" y="2569057"/>
                </a:lnTo>
                <a:lnTo>
                  <a:pt x="33845" y="2573718"/>
                </a:lnTo>
                <a:lnTo>
                  <a:pt x="35712" y="2575890"/>
                </a:lnTo>
                <a:lnTo>
                  <a:pt x="1032840" y="890308"/>
                </a:lnTo>
                <a:close/>
              </a:path>
              <a:path w="1259840" h="3453765">
                <a:moveTo>
                  <a:pt x="1206741" y="883158"/>
                </a:moveTo>
                <a:lnTo>
                  <a:pt x="1195870" y="876325"/>
                </a:lnTo>
                <a:lnTo>
                  <a:pt x="1151153" y="949604"/>
                </a:lnTo>
                <a:lnTo>
                  <a:pt x="1109535" y="949604"/>
                </a:lnTo>
                <a:lnTo>
                  <a:pt x="634733" y="1752968"/>
                </a:lnTo>
                <a:lnTo>
                  <a:pt x="633806" y="1830285"/>
                </a:lnTo>
                <a:lnTo>
                  <a:pt x="106514" y="2722448"/>
                </a:lnTo>
                <a:lnTo>
                  <a:pt x="109308" y="2724632"/>
                </a:lnTo>
                <a:lnTo>
                  <a:pt x="114896" y="2728353"/>
                </a:lnTo>
                <a:lnTo>
                  <a:pt x="1206741" y="883158"/>
                </a:lnTo>
                <a:close/>
              </a:path>
              <a:path w="1259840" h="3453765">
                <a:moveTo>
                  <a:pt x="1259624" y="1836420"/>
                </a:moveTo>
                <a:lnTo>
                  <a:pt x="621068" y="2910014"/>
                </a:lnTo>
                <a:lnTo>
                  <a:pt x="620128" y="2986100"/>
                </a:lnTo>
                <a:lnTo>
                  <a:pt x="353072" y="3437928"/>
                </a:lnTo>
                <a:lnTo>
                  <a:pt x="356793" y="3443211"/>
                </a:lnTo>
                <a:lnTo>
                  <a:pt x="359587" y="3448177"/>
                </a:lnTo>
                <a:lnTo>
                  <a:pt x="362077" y="3453765"/>
                </a:lnTo>
                <a:lnTo>
                  <a:pt x="1259624" y="1938197"/>
                </a:lnTo>
                <a:lnTo>
                  <a:pt x="1259624" y="1836420"/>
                </a:lnTo>
                <a:close/>
              </a:path>
              <a:path w="1259840" h="3453765">
                <a:moveTo>
                  <a:pt x="1259624" y="1552397"/>
                </a:moveTo>
                <a:lnTo>
                  <a:pt x="624166" y="2621851"/>
                </a:lnTo>
                <a:lnTo>
                  <a:pt x="624166" y="2696997"/>
                </a:lnTo>
                <a:lnTo>
                  <a:pt x="218300" y="3381108"/>
                </a:lnTo>
                <a:lnTo>
                  <a:pt x="224193" y="3380168"/>
                </a:lnTo>
                <a:lnTo>
                  <a:pt x="230720" y="3379546"/>
                </a:lnTo>
                <a:lnTo>
                  <a:pt x="236931" y="3379241"/>
                </a:lnTo>
                <a:lnTo>
                  <a:pt x="1259624" y="1651850"/>
                </a:lnTo>
                <a:lnTo>
                  <a:pt x="1259624" y="1552397"/>
                </a:lnTo>
                <a:close/>
              </a:path>
              <a:path w="1259840" h="3453765">
                <a:moveTo>
                  <a:pt x="1259624" y="1266977"/>
                </a:moveTo>
                <a:lnTo>
                  <a:pt x="627583" y="2331809"/>
                </a:lnTo>
                <a:lnTo>
                  <a:pt x="626960" y="2408517"/>
                </a:lnTo>
                <a:lnTo>
                  <a:pt x="178549" y="3164979"/>
                </a:lnTo>
                <a:lnTo>
                  <a:pt x="178549" y="3166211"/>
                </a:lnTo>
                <a:lnTo>
                  <a:pt x="177304" y="3168700"/>
                </a:lnTo>
                <a:lnTo>
                  <a:pt x="167487" y="3198977"/>
                </a:lnTo>
                <a:lnTo>
                  <a:pt x="162153" y="3214116"/>
                </a:lnTo>
                <a:lnTo>
                  <a:pt x="156502" y="3229254"/>
                </a:lnTo>
                <a:lnTo>
                  <a:pt x="1259624" y="1365834"/>
                </a:lnTo>
                <a:lnTo>
                  <a:pt x="1259624" y="1266977"/>
                </a:lnTo>
                <a:close/>
              </a:path>
              <a:path w="1259840" h="3453765">
                <a:moveTo>
                  <a:pt x="1259624" y="982116"/>
                </a:moveTo>
                <a:lnTo>
                  <a:pt x="630999" y="2043010"/>
                </a:lnTo>
                <a:lnTo>
                  <a:pt x="635965" y="2118461"/>
                </a:lnTo>
                <a:lnTo>
                  <a:pt x="154952" y="2928963"/>
                </a:lnTo>
                <a:lnTo>
                  <a:pt x="156819" y="2932074"/>
                </a:lnTo>
                <a:lnTo>
                  <a:pt x="158369" y="2935173"/>
                </a:lnTo>
                <a:lnTo>
                  <a:pt x="159613" y="2938284"/>
                </a:lnTo>
                <a:lnTo>
                  <a:pt x="1259624" y="1079576"/>
                </a:lnTo>
                <a:lnTo>
                  <a:pt x="1259624" y="982116"/>
                </a:lnTo>
                <a:close/>
              </a:path>
              <a:path w="1259840" h="3453765">
                <a:moveTo>
                  <a:pt x="1259636" y="2122576"/>
                </a:moveTo>
                <a:lnTo>
                  <a:pt x="726020" y="3019336"/>
                </a:lnTo>
                <a:lnTo>
                  <a:pt x="789381" y="3019336"/>
                </a:lnTo>
                <a:lnTo>
                  <a:pt x="1259636" y="2225243"/>
                </a:lnTo>
                <a:lnTo>
                  <a:pt x="1259636" y="2122576"/>
                </a:lnTo>
                <a:close/>
              </a:path>
            </a:pathLst>
          </a:custGeom>
          <a:solidFill>
            <a:srgbClr val="00C0E8"/>
          </a:solidFill>
        </p:spPr>
        <p:txBody>
          <a:bodyPr wrap="square" lIns="0" tIns="0" rIns="0" bIns="0" rtlCol="0"/>
          <a:lstStyle/>
          <a:p>
            <a:endParaRPr/>
          </a:p>
        </p:txBody>
      </p:sp>
      <p:sp>
        <p:nvSpPr>
          <p:cNvPr id="11" name="TextBox 5">
            <a:extLst>
              <a:ext uri="{FF2B5EF4-FFF2-40B4-BE49-F238E27FC236}">
                <a16:creationId xmlns:a16="http://schemas.microsoft.com/office/drawing/2014/main" id="{DB7B1E4E-D275-8E76-DE3E-25848C0ABA94}"/>
              </a:ext>
            </a:extLst>
          </p:cNvPr>
          <p:cNvSpPr txBox="1"/>
          <p:nvPr/>
        </p:nvSpPr>
        <p:spPr>
          <a:xfrm>
            <a:off x="2251225" y="7179333"/>
            <a:ext cx="2405302"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kern="0"/>
            </a:defPPr>
          </a:lstStyle>
          <a:p>
            <a:pPr algn="l"/>
            <a:r>
              <a:rPr lang="en-GB">
                <a:solidFill>
                  <a:srgbClr val="FF0000"/>
                </a:solidFill>
              </a:rPr>
              <a:t>Insert your logo here</a:t>
            </a:r>
          </a:p>
        </p:txBody>
      </p:sp>
      <p:grpSp>
        <p:nvGrpSpPr>
          <p:cNvPr id="16" name="object 5">
            <a:extLst>
              <a:ext uri="{FF2B5EF4-FFF2-40B4-BE49-F238E27FC236}">
                <a16:creationId xmlns:a16="http://schemas.microsoft.com/office/drawing/2014/main" id="{947D4E75-2C87-A27C-1369-FABCDC2CB37D}"/>
              </a:ext>
            </a:extLst>
          </p:cNvPr>
          <p:cNvGrpSpPr/>
          <p:nvPr/>
        </p:nvGrpSpPr>
        <p:grpSpPr>
          <a:xfrm>
            <a:off x="0" y="0"/>
            <a:ext cx="1828799" cy="7772425"/>
            <a:chOff x="0" y="0"/>
            <a:chExt cx="1828799" cy="7772425"/>
          </a:xfrm>
        </p:grpSpPr>
        <p:pic>
          <p:nvPicPr>
            <p:cNvPr id="14" name="object 6">
              <a:extLst>
                <a:ext uri="{FF2B5EF4-FFF2-40B4-BE49-F238E27FC236}">
                  <a16:creationId xmlns:a16="http://schemas.microsoft.com/office/drawing/2014/main" id="{A9F2A26A-62DF-C291-27E6-F6161015A327}"/>
                </a:ext>
              </a:extLst>
            </p:cNvPr>
            <p:cNvPicPr/>
            <p:nvPr/>
          </p:nvPicPr>
          <p:blipFill>
            <a:blip r:embed="rId2" cstate="print"/>
            <a:stretch>
              <a:fillRect/>
            </a:stretch>
          </p:blipFill>
          <p:spPr>
            <a:xfrm>
              <a:off x="0" y="0"/>
              <a:ext cx="1828799" cy="7772399"/>
            </a:xfrm>
            <a:prstGeom prst="rect">
              <a:avLst/>
            </a:prstGeom>
          </p:spPr>
        </p:pic>
        <p:sp>
          <p:nvSpPr>
            <p:cNvPr id="15" name="object 7">
              <a:extLst>
                <a:ext uri="{FF2B5EF4-FFF2-40B4-BE49-F238E27FC236}">
                  <a16:creationId xmlns:a16="http://schemas.microsoft.com/office/drawing/2014/main" id="{FCB945FE-5762-D341-371C-69BB36637503}"/>
                </a:ext>
              </a:extLst>
            </p:cNvPr>
            <p:cNvSpPr/>
            <p:nvPr/>
          </p:nvSpPr>
          <p:spPr>
            <a:xfrm>
              <a:off x="10337" y="502945"/>
              <a:ext cx="1818005" cy="7269480"/>
            </a:xfrm>
            <a:custGeom>
              <a:avLst/>
              <a:gdLst/>
              <a:ahLst/>
              <a:cxnLst/>
              <a:rect l="l" t="t" r="r" b="b"/>
              <a:pathLst>
                <a:path w="1818005" h="7269480">
                  <a:moveTo>
                    <a:pt x="150456" y="1204569"/>
                  </a:moveTo>
                  <a:lnTo>
                    <a:pt x="0" y="1492173"/>
                  </a:lnTo>
                  <a:lnTo>
                    <a:pt x="0" y="4242930"/>
                  </a:lnTo>
                  <a:lnTo>
                    <a:pt x="100304" y="4434484"/>
                  </a:lnTo>
                  <a:lnTo>
                    <a:pt x="100304" y="6439052"/>
                  </a:lnTo>
                  <a:lnTo>
                    <a:pt x="0" y="6630784"/>
                  </a:lnTo>
                  <a:lnTo>
                    <a:pt x="0" y="7269454"/>
                  </a:lnTo>
                  <a:lnTo>
                    <a:pt x="150456" y="7269454"/>
                  </a:lnTo>
                  <a:lnTo>
                    <a:pt x="150456" y="1204569"/>
                  </a:lnTo>
                  <a:close/>
                </a:path>
                <a:path w="1818005" h="7269480">
                  <a:moveTo>
                    <a:pt x="451383" y="901750"/>
                  </a:moveTo>
                  <a:lnTo>
                    <a:pt x="300926" y="1189736"/>
                  </a:lnTo>
                  <a:lnTo>
                    <a:pt x="300926" y="3669754"/>
                  </a:lnTo>
                  <a:lnTo>
                    <a:pt x="401231" y="3861308"/>
                  </a:lnTo>
                  <a:lnTo>
                    <a:pt x="401231" y="6439192"/>
                  </a:lnTo>
                  <a:lnTo>
                    <a:pt x="300926" y="6631178"/>
                  </a:lnTo>
                  <a:lnTo>
                    <a:pt x="300926" y="7269454"/>
                  </a:lnTo>
                  <a:lnTo>
                    <a:pt x="451383" y="7269454"/>
                  </a:lnTo>
                  <a:lnTo>
                    <a:pt x="451383" y="901750"/>
                  </a:lnTo>
                  <a:close/>
                </a:path>
                <a:path w="1818005" h="7269480">
                  <a:moveTo>
                    <a:pt x="752297" y="601421"/>
                  </a:moveTo>
                  <a:lnTo>
                    <a:pt x="601840" y="889406"/>
                  </a:lnTo>
                  <a:lnTo>
                    <a:pt x="601840" y="3095371"/>
                  </a:lnTo>
                  <a:lnTo>
                    <a:pt x="702144" y="3286925"/>
                  </a:lnTo>
                  <a:lnTo>
                    <a:pt x="702144" y="6439179"/>
                  </a:lnTo>
                  <a:lnTo>
                    <a:pt x="601840" y="6631178"/>
                  </a:lnTo>
                  <a:lnTo>
                    <a:pt x="601840" y="7269454"/>
                  </a:lnTo>
                  <a:lnTo>
                    <a:pt x="752297" y="7269454"/>
                  </a:lnTo>
                  <a:lnTo>
                    <a:pt x="752297" y="601421"/>
                  </a:lnTo>
                  <a:close/>
                </a:path>
                <a:path w="1818005" h="7269480">
                  <a:moveTo>
                    <a:pt x="1053223" y="301523"/>
                  </a:moveTo>
                  <a:lnTo>
                    <a:pt x="902766" y="588772"/>
                  </a:lnTo>
                  <a:lnTo>
                    <a:pt x="902766" y="2515628"/>
                  </a:lnTo>
                  <a:lnTo>
                    <a:pt x="1003071" y="2707182"/>
                  </a:lnTo>
                  <a:lnTo>
                    <a:pt x="1003071" y="6438938"/>
                  </a:lnTo>
                  <a:lnTo>
                    <a:pt x="902766" y="6630429"/>
                  </a:lnTo>
                  <a:lnTo>
                    <a:pt x="902766" y="7269454"/>
                  </a:lnTo>
                  <a:lnTo>
                    <a:pt x="1053223" y="7269454"/>
                  </a:lnTo>
                  <a:lnTo>
                    <a:pt x="1053223" y="301523"/>
                  </a:lnTo>
                  <a:close/>
                </a:path>
                <a:path w="1818005" h="7269480">
                  <a:moveTo>
                    <a:pt x="1354150" y="0"/>
                  </a:moveTo>
                  <a:lnTo>
                    <a:pt x="1203693" y="287972"/>
                  </a:lnTo>
                  <a:lnTo>
                    <a:pt x="1203693" y="1939950"/>
                  </a:lnTo>
                  <a:lnTo>
                    <a:pt x="1303997" y="2131504"/>
                  </a:lnTo>
                  <a:lnTo>
                    <a:pt x="1303997" y="6439179"/>
                  </a:lnTo>
                  <a:lnTo>
                    <a:pt x="1203693" y="6631178"/>
                  </a:lnTo>
                  <a:lnTo>
                    <a:pt x="1203693" y="7269454"/>
                  </a:lnTo>
                  <a:lnTo>
                    <a:pt x="1354150" y="7269454"/>
                  </a:lnTo>
                  <a:lnTo>
                    <a:pt x="1354150" y="0"/>
                  </a:lnTo>
                  <a:close/>
                </a:path>
                <a:path w="1818005" h="7269480">
                  <a:moveTo>
                    <a:pt x="1655076" y="1830463"/>
                  </a:moveTo>
                  <a:lnTo>
                    <a:pt x="1504619" y="2118360"/>
                  </a:lnTo>
                  <a:lnTo>
                    <a:pt x="1504619" y="6247269"/>
                  </a:lnTo>
                  <a:lnTo>
                    <a:pt x="1655076" y="6534518"/>
                  </a:lnTo>
                  <a:lnTo>
                    <a:pt x="1655076" y="1830463"/>
                  </a:lnTo>
                  <a:close/>
                </a:path>
                <a:path w="1818005" h="7269480">
                  <a:moveTo>
                    <a:pt x="1817738" y="2671267"/>
                  </a:moveTo>
                  <a:lnTo>
                    <a:pt x="1805546" y="2694584"/>
                  </a:lnTo>
                  <a:lnTo>
                    <a:pt x="1805546" y="6247269"/>
                  </a:lnTo>
                  <a:lnTo>
                    <a:pt x="1814449" y="6264275"/>
                  </a:lnTo>
                  <a:lnTo>
                    <a:pt x="1817738" y="2671267"/>
                  </a:lnTo>
                  <a:close/>
                </a:path>
              </a:pathLst>
            </a:custGeom>
            <a:solidFill>
              <a:srgbClr val="06C5EC">
                <a:alpha val="14999"/>
              </a:srgbClr>
            </a:solidFill>
          </p:spPr>
          <p:txBody>
            <a:bodyPr wrap="square" lIns="0" tIns="0" rIns="0" bIns="0" rtlCol="0"/>
            <a:lstStyle/>
            <a:p>
              <a:endParaRPr/>
            </a:p>
          </p:txBody>
        </p:sp>
      </p:grpSp>
      <p:sp>
        <p:nvSpPr>
          <p:cNvPr id="19" name="object 8">
            <a:extLst>
              <a:ext uri="{FF2B5EF4-FFF2-40B4-BE49-F238E27FC236}">
                <a16:creationId xmlns:a16="http://schemas.microsoft.com/office/drawing/2014/main" id="{493B262A-DBB8-B8DE-68CB-6ACA0E58C3B3}"/>
              </a:ext>
            </a:extLst>
          </p:cNvPr>
          <p:cNvSpPr txBox="1"/>
          <p:nvPr/>
        </p:nvSpPr>
        <p:spPr>
          <a:xfrm>
            <a:off x="330200" y="636905"/>
            <a:ext cx="1185212" cy="28597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1:</a:t>
            </a:r>
            <a:endParaRPr sz="800">
              <a:latin typeface="Century Gothic"/>
              <a:cs typeface="Century Gothic"/>
            </a:endParaRPr>
          </a:p>
          <a:p>
            <a:pPr marL="12700">
              <a:spcBef>
                <a:spcPts val="110"/>
              </a:spcBef>
            </a:pPr>
            <a:r>
              <a:rPr lang="en-GB" sz="800" spc="-10">
                <a:solidFill>
                  <a:srgbClr val="FFFFFF"/>
                </a:solidFill>
                <a:latin typeface="Calibri"/>
                <a:cs typeface="Calibri"/>
              </a:rPr>
              <a:t>Partner Outbound Email #1 </a:t>
            </a:r>
            <a:endParaRPr/>
          </a:p>
        </p:txBody>
      </p:sp>
      <p:sp>
        <p:nvSpPr>
          <p:cNvPr id="21" name="object 9">
            <a:extLst>
              <a:ext uri="{FF2B5EF4-FFF2-40B4-BE49-F238E27FC236}">
                <a16:creationId xmlns:a16="http://schemas.microsoft.com/office/drawing/2014/main" id="{0F3B03B1-4171-BD44-D752-B7D175E1D726}"/>
              </a:ext>
            </a:extLst>
          </p:cNvPr>
          <p:cNvSpPr txBox="1"/>
          <p:nvPr/>
        </p:nvSpPr>
        <p:spPr>
          <a:xfrm>
            <a:off x="330200" y="1084250"/>
            <a:ext cx="1248947" cy="28597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2:</a:t>
            </a:r>
            <a:endParaRPr sz="800">
              <a:latin typeface="Century Gothic"/>
              <a:cs typeface="Century Gothic"/>
            </a:endParaRPr>
          </a:p>
          <a:p>
            <a:pPr marL="12700">
              <a:spcBef>
                <a:spcPts val="110"/>
              </a:spcBef>
            </a:pPr>
            <a:r>
              <a:rPr lang="en-AU" sz="800" spc="-10">
                <a:solidFill>
                  <a:srgbClr val="FFFFFF"/>
                </a:solidFill>
                <a:latin typeface="Calibri"/>
                <a:ea typeface="Calibri"/>
                <a:cs typeface="Calibri"/>
              </a:rPr>
              <a:t>Partner Outbound Email #2 </a:t>
            </a:r>
            <a:endParaRPr/>
          </a:p>
        </p:txBody>
      </p:sp>
      <p:sp>
        <p:nvSpPr>
          <p:cNvPr id="23" name="object 10">
            <a:extLst>
              <a:ext uri="{FF2B5EF4-FFF2-40B4-BE49-F238E27FC236}">
                <a16:creationId xmlns:a16="http://schemas.microsoft.com/office/drawing/2014/main" id="{C4CA886C-9876-31E5-1453-69B44E64CA4B}"/>
              </a:ext>
            </a:extLst>
          </p:cNvPr>
          <p:cNvSpPr txBox="1"/>
          <p:nvPr/>
        </p:nvSpPr>
        <p:spPr>
          <a:xfrm>
            <a:off x="330200" y="1531594"/>
            <a:ext cx="1187842" cy="28597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3:</a:t>
            </a:r>
            <a:endParaRPr sz="800">
              <a:latin typeface="Century Gothic"/>
              <a:cs typeface="Century Gothic"/>
            </a:endParaRPr>
          </a:p>
          <a:p>
            <a:pPr marL="12700">
              <a:spcBef>
                <a:spcPts val="114"/>
              </a:spcBef>
            </a:pPr>
            <a:r>
              <a:rPr lang="en-US" sz="800" spc="-10">
                <a:solidFill>
                  <a:srgbClr val="FFFFFF"/>
                </a:solidFill>
                <a:latin typeface="Calibri"/>
                <a:cs typeface="Calibri"/>
              </a:rPr>
              <a:t>Partner Outbound Email #3 </a:t>
            </a:r>
            <a:endParaRPr/>
          </a:p>
        </p:txBody>
      </p:sp>
      <p:sp>
        <p:nvSpPr>
          <p:cNvPr id="25" name="object 11">
            <a:extLst>
              <a:ext uri="{FF2B5EF4-FFF2-40B4-BE49-F238E27FC236}">
                <a16:creationId xmlns:a16="http://schemas.microsoft.com/office/drawing/2014/main" id="{A85D4D78-21FA-2B86-C680-84D308A2944B}"/>
              </a:ext>
            </a:extLst>
          </p:cNvPr>
          <p:cNvSpPr txBox="1"/>
          <p:nvPr/>
        </p:nvSpPr>
        <p:spPr>
          <a:xfrm>
            <a:off x="330200" y="1949802"/>
            <a:ext cx="1362106" cy="28597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4:</a:t>
            </a:r>
            <a:endParaRPr sz="800">
              <a:latin typeface="Century Gothic"/>
              <a:cs typeface="Century Gothic"/>
            </a:endParaRPr>
          </a:p>
          <a:p>
            <a:pPr marL="12700">
              <a:spcBef>
                <a:spcPts val="114"/>
              </a:spcBef>
            </a:pPr>
            <a:r>
              <a:rPr lang="en-US" sz="800" spc="-10">
                <a:solidFill>
                  <a:srgbClr val="FFFFFF"/>
                </a:solidFill>
                <a:latin typeface="Calibri"/>
                <a:cs typeface="Calibri"/>
              </a:rPr>
              <a:t>LinkedIn Blurb #1 </a:t>
            </a:r>
            <a:endParaRPr/>
          </a:p>
        </p:txBody>
      </p:sp>
      <p:sp>
        <p:nvSpPr>
          <p:cNvPr id="27" name="object 12">
            <a:extLst>
              <a:ext uri="{FF2B5EF4-FFF2-40B4-BE49-F238E27FC236}">
                <a16:creationId xmlns:a16="http://schemas.microsoft.com/office/drawing/2014/main" id="{1402B818-26FA-80A0-68B3-B807CF60C3AB}"/>
              </a:ext>
            </a:extLst>
          </p:cNvPr>
          <p:cNvSpPr txBox="1"/>
          <p:nvPr/>
        </p:nvSpPr>
        <p:spPr>
          <a:xfrm>
            <a:off x="330200" y="2426284"/>
            <a:ext cx="1255540" cy="28597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5:</a:t>
            </a:r>
            <a:endParaRPr sz="800">
              <a:latin typeface="Century Gothic"/>
              <a:cs typeface="Century Gothic"/>
            </a:endParaRPr>
          </a:p>
          <a:p>
            <a:pPr marL="12700">
              <a:spcBef>
                <a:spcPts val="114"/>
              </a:spcBef>
            </a:pPr>
            <a:r>
              <a:rPr lang="en-US" sz="800" spc="-10">
                <a:solidFill>
                  <a:srgbClr val="FFFFFF"/>
                </a:solidFill>
                <a:latin typeface="Calibri"/>
                <a:cs typeface="Calibri"/>
              </a:rPr>
              <a:t>LinkedIn Blurb #2</a:t>
            </a:r>
            <a:endParaRPr/>
          </a:p>
        </p:txBody>
      </p:sp>
      <p:sp>
        <p:nvSpPr>
          <p:cNvPr id="29" name="object 13">
            <a:extLst>
              <a:ext uri="{FF2B5EF4-FFF2-40B4-BE49-F238E27FC236}">
                <a16:creationId xmlns:a16="http://schemas.microsoft.com/office/drawing/2014/main" id="{9997FD75-878E-8987-1749-551177B8C7D1}"/>
              </a:ext>
            </a:extLst>
          </p:cNvPr>
          <p:cNvSpPr txBox="1"/>
          <p:nvPr/>
        </p:nvSpPr>
        <p:spPr>
          <a:xfrm>
            <a:off x="330200" y="2873629"/>
            <a:ext cx="1265992" cy="28597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6:</a:t>
            </a:r>
            <a:endParaRPr sz="800">
              <a:latin typeface="Century Gothic"/>
              <a:cs typeface="Century Gothic"/>
            </a:endParaRPr>
          </a:p>
          <a:p>
            <a:pPr marL="12700">
              <a:spcBef>
                <a:spcPts val="110"/>
              </a:spcBef>
            </a:pPr>
            <a:r>
              <a:rPr lang="en-US" sz="800" spc="-10">
                <a:solidFill>
                  <a:srgbClr val="FFFFFF"/>
                </a:solidFill>
                <a:latin typeface="Calibri"/>
                <a:cs typeface="Calibri"/>
              </a:rPr>
              <a:t>. LinkedIn Blurb #3 </a:t>
            </a:r>
            <a:endParaRPr/>
          </a:p>
        </p:txBody>
      </p:sp>
      <p:sp>
        <p:nvSpPr>
          <p:cNvPr id="31" name="object 14">
            <a:extLst>
              <a:ext uri="{FF2B5EF4-FFF2-40B4-BE49-F238E27FC236}">
                <a16:creationId xmlns:a16="http://schemas.microsoft.com/office/drawing/2014/main" id="{E996D84B-1F56-A9FB-D149-E7787D8E537D}"/>
              </a:ext>
            </a:extLst>
          </p:cNvPr>
          <p:cNvSpPr txBox="1"/>
          <p:nvPr/>
        </p:nvSpPr>
        <p:spPr>
          <a:xfrm>
            <a:off x="330200" y="3320974"/>
            <a:ext cx="688975" cy="40908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7:</a:t>
            </a:r>
            <a:endParaRPr sz="800">
              <a:latin typeface="Century Gothic"/>
              <a:cs typeface="Century Gothic"/>
            </a:endParaRPr>
          </a:p>
          <a:p>
            <a:pPr marL="12700">
              <a:spcBef>
                <a:spcPts val="114"/>
              </a:spcBef>
            </a:pPr>
            <a:r>
              <a:rPr lang="en-US" sz="800" spc="-10">
                <a:solidFill>
                  <a:srgbClr val="FFFFFF"/>
                </a:solidFill>
                <a:latin typeface="Calibri"/>
                <a:cs typeface="Calibri"/>
              </a:rPr>
              <a:t>Call-Opener Talk Track </a:t>
            </a:r>
            <a:endParaRPr/>
          </a:p>
        </p:txBody>
      </p:sp>
      <p:sp>
        <p:nvSpPr>
          <p:cNvPr id="33" name="object 18">
            <a:extLst>
              <a:ext uri="{FF2B5EF4-FFF2-40B4-BE49-F238E27FC236}">
                <a16:creationId xmlns:a16="http://schemas.microsoft.com/office/drawing/2014/main" id="{B91AB448-4266-CFDF-FCE1-A174DC92769B}"/>
              </a:ext>
            </a:extLst>
          </p:cNvPr>
          <p:cNvSpPr/>
          <p:nvPr/>
        </p:nvSpPr>
        <p:spPr>
          <a:xfrm>
            <a:off x="232409" y="835111"/>
            <a:ext cx="45720" cy="45720"/>
          </a:xfrm>
          <a:custGeom>
            <a:avLst/>
            <a:gdLst/>
            <a:ahLst/>
            <a:cxnLst/>
            <a:rect l="l" t="t" r="r" b="b"/>
            <a:pathLst>
              <a:path w="45720" h="45720">
                <a:moveTo>
                  <a:pt x="22860" y="0"/>
                </a:moveTo>
                <a:lnTo>
                  <a:pt x="13962" y="1796"/>
                </a:lnTo>
                <a:lnTo>
                  <a:pt x="6696" y="6696"/>
                </a:lnTo>
                <a:lnTo>
                  <a:pt x="1796" y="13962"/>
                </a:lnTo>
                <a:lnTo>
                  <a:pt x="0" y="22860"/>
                </a:lnTo>
                <a:lnTo>
                  <a:pt x="1796" y="31757"/>
                </a:lnTo>
                <a:lnTo>
                  <a:pt x="6696" y="39023"/>
                </a:lnTo>
                <a:lnTo>
                  <a:pt x="13962" y="43923"/>
                </a:lnTo>
                <a:lnTo>
                  <a:pt x="22860" y="45720"/>
                </a:lnTo>
                <a:lnTo>
                  <a:pt x="31757" y="43923"/>
                </a:lnTo>
                <a:lnTo>
                  <a:pt x="39023" y="39023"/>
                </a:lnTo>
                <a:lnTo>
                  <a:pt x="43923" y="31757"/>
                </a:lnTo>
                <a:lnTo>
                  <a:pt x="45720" y="22860"/>
                </a:lnTo>
                <a:lnTo>
                  <a:pt x="43923" y="13962"/>
                </a:lnTo>
                <a:lnTo>
                  <a:pt x="39023" y="6696"/>
                </a:lnTo>
                <a:lnTo>
                  <a:pt x="31757" y="1796"/>
                </a:lnTo>
                <a:lnTo>
                  <a:pt x="22860" y="0"/>
                </a:lnTo>
                <a:close/>
              </a:path>
            </a:pathLst>
          </a:custGeom>
          <a:solidFill>
            <a:srgbClr val="FFFFFF"/>
          </a:solidFill>
        </p:spPr>
        <p:txBody>
          <a:bodyPr wrap="square" lIns="0" tIns="0" rIns="0" bIns="0" rtlCol="0" anchor="t"/>
          <a:lstStyle/>
          <a:p>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ED7C0C6B-6846-335C-3FA5-A1DFEC1F6DF5}"/>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032B0055-EB27-05B5-79C7-FE0AF8909BBA}"/>
              </a:ext>
            </a:extLst>
          </p:cNvPr>
          <p:cNvSpPr txBox="1"/>
          <p:nvPr/>
        </p:nvSpPr>
        <p:spPr>
          <a:xfrm>
            <a:off x="2255011" y="574995"/>
            <a:ext cx="5626735" cy="1908856"/>
          </a:xfrm>
          <a:prstGeom prst="rect">
            <a:avLst/>
          </a:prstGeom>
        </p:spPr>
        <p:txBody>
          <a:bodyPr vert="horz" wrap="square" lIns="0" tIns="53975" rIns="0" bIns="0" rtlCol="0" anchor="t">
            <a:spAutoFit/>
          </a:bodyPr>
          <a:lstStyle/>
          <a:p>
            <a:pPr marL="25400">
              <a:spcBef>
                <a:spcPts val="425"/>
              </a:spcBef>
            </a:pPr>
            <a:r>
              <a:rPr sz="1000" b="1" spc="110">
                <a:latin typeface="Century Gothic"/>
                <a:cs typeface="Century Gothic"/>
              </a:rPr>
              <a:t>SECTION</a:t>
            </a:r>
            <a:r>
              <a:rPr lang="en-GB" sz="1000" b="1" spc="190">
                <a:latin typeface="Century Gothic"/>
                <a:cs typeface="Century Gothic"/>
              </a:rPr>
              <a:t> 2</a:t>
            </a:r>
            <a:r>
              <a:rPr sz="1000" b="1">
                <a:latin typeface="Century Gothic"/>
                <a:cs typeface="Century Gothic"/>
              </a:rPr>
              <a:t>:</a:t>
            </a:r>
            <a:r>
              <a:rPr lang="en-GB" sz="1000" b="1" spc="190">
                <a:latin typeface="Century Gothic"/>
                <a:cs typeface="Century Gothic"/>
              </a:rPr>
              <a:t> </a:t>
            </a:r>
            <a:r>
              <a:rPr lang="en-AU" sz="1200" spc="190">
                <a:latin typeface="Aptos"/>
                <a:ea typeface="Tahoma"/>
                <a:cs typeface="Tahoma"/>
              </a:rPr>
              <a:t>Partner Outbound Email #2</a:t>
            </a:r>
            <a:endParaRPr lang="en-AU" sz="1200" spc="190">
              <a:latin typeface="Aptos"/>
              <a:cs typeface="Tahoma"/>
            </a:endParaRPr>
          </a:p>
          <a:p>
            <a:pPr marL="12700">
              <a:spcBef>
                <a:spcPts val="855"/>
              </a:spcBef>
            </a:pPr>
            <a:r>
              <a:rPr lang="en-AU" sz="2400" spc="-55">
                <a:latin typeface="Aptos"/>
              </a:rPr>
              <a:t>Post-Discovery / Initial Conversation</a:t>
            </a:r>
            <a:endParaRPr/>
          </a:p>
          <a:p>
            <a:pPr algn="l"/>
            <a:r>
              <a:rPr lang="en-AU" sz="1100" b="1">
                <a:solidFill>
                  <a:srgbClr val="00B0F0"/>
                </a:solidFill>
              </a:rPr>
              <a:t>Use case:</a:t>
            </a:r>
            <a:br>
              <a:rPr lang="en-AU" sz="1100" b="1">
                <a:solidFill>
                  <a:srgbClr val="141414"/>
                </a:solidFill>
              </a:rPr>
            </a:br>
            <a:r>
              <a:rPr lang="en-AU" sz="1100"/>
              <a:t>After an initial discovery call where browser/BYOD/VDI pain points were discussed, before a demo.</a:t>
            </a:r>
            <a:endParaRPr lang="en-GB" sz="1100"/>
          </a:p>
          <a:p>
            <a:pPr algn="l"/>
            <a:endParaRPr lang="en-AU" sz="1100">
              <a:solidFill>
                <a:srgbClr val="00B0F0"/>
              </a:solidFill>
            </a:endParaRPr>
          </a:p>
          <a:p>
            <a:pPr algn="l"/>
            <a:r>
              <a:rPr lang="en-AU" sz="1100" b="1">
                <a:solidFill>
                  <a:srgbClr val="00B0F0"/>
                </a:solidFill>
              </a:rPr>
              <a:t>Subject line options:</a:t>
            </a:r>
            <a:endParaRPr lang="en-AU">
              <a:solidFill>
                <a:srgbClr val="00B0F0"/>
              </a:solidFill>
            </a:endParaRPr>
          </a:p>
          <a:p>
            <a:pPr marL="342900" indent="-342900" algn="l">
              <a:buChar char="•"/>
            </a:pPr>
            <a:r>
              <a:rPr lang="en-AU" sz="1100">
                <a:solidFill>
                  <a:srgbClr val="141414"/>
                </a:solidFill>
              </a:rPr>
              <a:t>“Next step: pilot secure browser access for your contractors &amp; BYOD users”</a:t>
            </a:r>
            <a:endParaRPr lang="en-AU"/>
          </a:p>
          <a:p>
            <a:pPr marL="342900" indent="-342900" algn="l">
              <a:buChar char="•"/>
            </a:pPr>
            <a:r>
              <a:rPr lang="en-AU" sz="1100">
                <a:solidFill>
                  <a:srgbClr val="141414"/>
                </a:solidFill>
              </a:rPr>
              <a:t>“Turning browser risk into a 30-day pilot (200-user cohort)”</a:t>
            </a:r>
            <a:endParaRPr lang="en-AU"/>
          </a:p>
        </p:txBody>
      </p:sp>
      <p:sp>
        <p:nvSpPr>
          <p:cNvPr id="3" name="object 3">
            <a:extLst>
              <a:ext uri="{FF2B5EF4-FFF2-40B4-BE49-F238E27FC236}">
                <a16:creationId xmlns:a16="http://schemas.microsoft.com/office/drawing/2014/main" id="{AB67EAFF-AB1D-497E-9581-5E1E5BDF8607}"/>
              </a:ext>
            </a:extLst>
          </p:cNvPr>
          <p:cNvSpPr txBox="1"/>
          <p:nvPr/>
        </p:nvSpPr>
        <p:spPr>
          <a:xfrm>
            <a:off x="2255011" y="2426039"/>
            <a:ext cx="7376688" cy="5600251"/>
          </a:xfrm>
          <a:prstGeom prst="rect">
            <a:avLst/>
          </a:prstGeom>
        </p:spPr>
        <p:txBody>
          <a:bodyPr vert="horz" wrap="square" lIns="0" tIns="92710" rIns="0" bIns="0" rtlCol="0" anchor="t">
            <a:spAutoFit/>
          </a:bodyPr>
          <a:lstStyle/>
          <a:p>
            <a:pPr algn="l"/>
            <a:r>
              <a:rPr lang="en-AU" sz="1100" b="1">
                <a:solidFill>
                  <a:srgbClr val="00B0F0"/>
                </a:solidFill>
              </a:rPr>
              <a:t>Email Body (template):</a:t>
            </a:r>
            <a:endParaRPr lang="en-US" sz="1100" b="1">
              <a:solidFill>
                <a:srgbClr val="00B0F0"/>
              </a:solidFill>
            </a:endParaRPr>
          </a:p>
          <a:p>
            <a:pPr algn="l"/>
            <a:endParaRPr lang="en-AU" sz="900" b="1" spc="65">
              <a:solidFill>
                <a:schemeClr val="tx1"/>
              </a:solidFill>
            </a:endParaRPr>
          </a:p>
          <a:p>
            <a:pPr algn="l"/>
            <a:r>
              <a:rPr lang="en-AU" sz="800" spc="65">
                <a:solidFill>
                  <a:schemeClr val="tx1"/>
                </a:solidFill>
              </a:rPr>
              <a:t>Hi &lt;First Name&gt;,</a:t>
            </a:r>
          </a:p>
          <a:p>
            <a:pPr algn="l"/>
            <a:endParaRPr lang="en-AU" sz="800" spc="65">
              <a:solidFill>
                <a:schemeClr val="tx1"/>
              </a:solidFill>
            </a:endParaRPr>
          </a:p>
          <a:p>
            <a:pPr algn="l"/>
            <a:r>
              <a:rPr lang="en-AU" sz="800" spc="65">
                <a:solidFill>
                  <a:schemeClr val="tx1"/>
                </a:solidFill>
              </a:rPr>
              <a:t>Thanks again for the conversation about how your users are accessing apps today – especially contractors, partners and those on personal devices.</a:t>
            </a:r>
            <a:endParaRPr lang="en-AU" sz="800">
              <a:solidFill>
                <a:schemeClr val="tx1"/>
              </a:solidFill>
            </a:endParaRPr>
          </a:p>
          <a:p>
            <a:pPr algn="l"/>
            <a:endParaRPr lang="en-AU" sz="800" spc="65">
              <a:solidFill>
                <a:schemeClr val="tx1"/>
              </a:solidFill>
            </a:endParaRPr>
          </a:p>
          <a:p>
            <a:pPr algn="l"/>
            <a:r>
              <a:rPr lang="en-AU" sz="800" spc="65">
                <a:solidFill>
                  <a:schemeClr val="tx1"/>
                </a:solidFill>
              </a:rPr>
              <a:t>As we discussed, most of your critical work now happens in the browser, across SaaS and internal web apps, often from devices you don’t fully control. At the same time, you’re under pressure to reduce reliance on VPN/VDI and tighten data protection without slowing people down.</a:t>
            </a:r>
            <a:endParaRPr lang="en-GB" sz="800">
              <a:solidFill>
                <a:schemeClr val="tx1"/>
              </a:solidFill>
            </a:endParaRPr>
          </a:p>
          <a:p>
            <a:pPr algn="l"/>
            <a:endParaRPr lang="en-AU" sz="800" spc="65">
              <a:solidFill>
                <a:schemeClr val="tx1"/>
              </a:solidFill>
            </a:endParaRPr>
          </a:p>
          <a:p>
            <a:pPr algn="l"/>
            <a:r>
              <a:rPr lang="en-AU" sz="800" spc="65">
                <a:solidFill>
                  <a:schemeClr val="tx1"/>
                </a:solidFill>
              </a:rPr>
              <a:t>To move from discussion to something measurable, we recommend a </a:t>
            </a:r>
            <a:r>
              <a:rPr lang="en-AU" sz="800" b="1" spc="65">
                <a:solidFill>
                  <a:schemeClr val="tx1"/>
                </a:solidFill>
              </a:rPr>
              <a:t>30-day browser security pilot</a:t>
            </a:r>
            <a:r>
              <a:rPr lang="en-AU" sz="800" spc="65">
                <a:solidFill>
                  <a:schemeClr val="tx1"/>
                </a:solidFill>
              </a:rPr>
              <a:t> using </a:t>
            </a:r>
            <a:r>
              <a:rPr lang="en-AU" sz="800" b="1" spc="65">
                <a:solidFill>
                  <a:schemeClr val="tx1"/>
                </a:solidFill>
              </a:rPr>
              <a:t>Prisma Browser</a:t>
            </a:r>
            <a:r>
              <a:rPr lang="en-AU" sz="800" spc="65">
                <a:solidFill>
                  <a:schemeClr val="tx1"/>
                </a:solidFill>
              </a:rPr>
              <a:t>:</a:t>
            </a:r>
            <a:endParaRPr lang="en-GB" sz="800">
              <a:solidFill>
                <a:schemeClr val="tx1"/>
              </a:solidFill>
            </a:endParaRPr>
          </a:p>
          <a:p>
            <a:pPr algn="l"/>
            <a:endParaRPr lang="en-AU" sz="800" spc="65">
              <a:solidFill>
                <a:schemeClr val="tx1"/>
              </a:solidFill>
            </a:endParaRPr>
          </a:p>
          <a:p>
            <a:pPr algn="l"/>
            <a:r>
              <a:rPr lang="en-AU" sz="800" b="1" spc="65">
                <a:solidFill>
                  <a:schemeClr val="tx1"/>
                </a:solidFill>
              </a:rPr>
              <a:t>What we’ll focus on</a:t>
            </a:r>
            <a:endParaRPr lang="en-AU" sz="800">
              <a:solidFill>
                <a:schemeClr val="tx1"/>
              </a:solidFill>
            </a:endParaRPr>
          </a:p>
          <a:p>
            <a:pPr marL="342900" indent="-342900" algn="l">
              <a:buFont typeface="Arial"/>
              <a:buChar char="•"/>
            </a:pPr>
            <a:r>
              <a:rPr lang="en-AU" sz="800" b="1" spc="65">
                <a:solidFill>
                  <a:schemeClr val="tx1"/>
                </a:solidFill>
              </a:rPr>
              <a:t>Who:</a:t>
            </a:r>
            <a:r>
              <a:rPr lang="en-AU" sz="800" spc="65">
                <a:solidFill>
                  <a:schemeClr val="tx1"/>
                </a:solidFill>
              </a:rPr>
              <a:t> 200–300 users – typically a mix of contractors, BYOD users or a VDI-heavy group.</a:t>
            </a:r>
            <a:endParaRPr lang="en-AU" sz="800">
              <a:solidFill>
                <a:schemeClr val="tx1"/>
              </a:solidFill>
            </a:endParaRPr>
          </a:p>
          <a:p>
            <a:pPr marL="342900" indent="-342900" algn="l">
              <a:buFont typeface="Arial"/>
              <a:buChar char="•"/>
            </a:pPr>
            <a:r>
              <a:rPr lang="en-AU" sz="800" b="1" spc="65">
                <a:solidFill>
                  <a:schemeClr val="tx1"/>
                </a:solidFill>
              </a:rPr>
              <a:t>What:</a:t>
            </a:r>
            <a:r>
              <a:rPr lang="en-AU" sz="800" spc="65">
                <a:solidFill>
                  <a:schemeClr val="tx1"/>
                </a:solidFill>
              </a:rPr>
              <a:t> 1–3 key applications (for example, email/office, CRM or a support/ticketing platform).</a:t>
            </a:r>
            <a:endParaRPr lang="en-GB" sz="800">
              <a:solidFill>
                <a:schemeClr val="tx1"/>
              </a:solidFill>
            </a:endParaRPr>
          </a:p>
          <a:p>
            <a:pPr marL="342900" indent="-342900" algn="l">
              <a:buFont typeface="Arial"/>
              <a:buChar char="•"/>
            </a:pPr>
            <a:r>
              <a:rPr lang="en-AU" sz="800" b="1" spc="65">
                <a:solidFill>
                  <a:schemeClr val="tx1"/>
                </a:solidFill>
              </a:rPr>
              <a:t>Why:</a:t>
            </a:r>
            <a:endParaRPr lang="en-AU" sz="800">
              <a:solidFill>
                <a:schemeClr val="tx1"/>
              </a:solidFill>
            </a:endParaRPr>
          </a:p>
          <a:p>
            <a:pPr algn="l"/>
            <a:r>
              <a:rPr lang="en-AU" sz="800" b="1" spc="65">
                <a:solidFill>
                  <a:schemeClr val="tx1"/>
                </a:solidFill>
              </a:rPr>
              <a:t>     1. Enforce access and data controls directly in the browser (uploads, downloads, copy/paste, screenshots, GenAI usage).</a:t>
            </a:r>
          </a:p>
          <a:p>
            <a:pPr algn="l"/>
            <a:r>
              <a:rPr lang="en-AU" sz="800" b="1" spc="65">
                <a:solidFill>
                  <a:schemeClr val="tx1"/>
                </a:solidFill>
              </a:rPr>
              <a:t>     2. Apply consistent policy across managed and unmanaged devices.</a:t>
            </a:r>
          </a:p>
          <a:p>
            <a:pPr algn="l"/>
            <a:r>
              <a:rPr lang="en-AU" sz="800" b="1" spc="65">
                <a:solidFill>
                  <a:schemeClr val="tx1"/>
                </a:solidFill>
              </a:rPr>
              <a:t>     3. Gain clear visibility into what users actually do in SaaS and web apps.</a:t>
            </a:r>
            <a:endParaRPr lang="en-AU">
              <a:solidFill>
                <a:schemeClr val="tx1"/>
              </a:solidFill>
            </a:endParaRPr>
          </a:p>
          <a:p>
            <a:pPr marL="342900" lvl="1" indent="-342900" algn="l">
              <a:buFont typeface="Courier New"/>
              <a:buChar char="o"/>
            </a:pPr>
            <a:endParaRPr lang="en-AU" sz="800" spc="65">
              <a:solidFill>
                <a:schemeClr val="tx1"/>
              </a:solidFill>
            </a:endParaRPr>
          </a:p>
          <a:p>
            <a:pPr lvl="1" algn="l"/>
            <a:r>
              <a:rPr lang="en-AU" sz="800" b="1" spc="65">
                <a:solidFill>
                  <a:schemeClr val="tx1"/>
                </a:solidFill>
              </a:rPr>
              <a:t>What we’ll measure</a:t>
            </a:r>
            <a:endParaRPr lang="en-AU" sz="800">
              <a:solidFill>
                <a:schemeClr val="tx1"/>
              </a:solidFill>
            </a:endParaRPr>
          </a:p>
          <a:p>
            <a:pPr marL="342900" indent="-342900" algn="l">
              <a:buFont typeface="Arial"/>
              <a:buChar char="•"/>
            </a:pPr>
            <a:r>
              <a:rPr lang="en-AU" sz="800" spc="65">
                <a:solidFill>
                  <a:schemeClr val="tx1"/>
                </a:solidFill>
              </a:rPr>
              <a:t>Adoption of Prisma Browser as the primary access method for the pilot users.</a:t>
            </a:r>
            <a:endParaRPr lang="en-AU" sz="800">
              <a:solidFill>
                <a:schemeClr val="tx1"/>
              </a:solidFill>
            </a:endParaRPr>
          </a:p>
          <a:p>
            <a:pPr marL="342900" indent="-342900" algn="l">
              <a:buFont typeface="Arial"/>
              <a:buChar char="•"/>
            </a:pPr>
            <a:r>
              <a:rPr lang="en-AU" sz="800" spc="65">
                <a:solidFill>
                  <a:schemeClr val="tx1"/>
                </a:solidFill>
              </a:rPr>
              <a:t>Blocked risky events (malicious sites, phishing pages, unsanctioned uploads, GenAI policy violations).</a:t>
            </a:r>
            <a:endParaRPr lang="en-AU" sz="800">
              <a:solidFill>
                <a:schemeClr val="tx1"/>
              </a:solidFill>
            </a:endParaRPr>
          </a:p>
          <a:p>
            <a:pPr marL="342900" indent="-342900" algn="l">
              <a:buFont typeface="Arial"/>
              <a:buChar char="•"/>
            </a:pPr>
            <a:r>
              <a:rPr lang="en-AU" sz="800" spc="65">
                <a:solidFill>
                  <a:schemeClr val="tx1"/>
                </a:solidFill>
              </a:rPr>
              <a:t>User experience feedback compared with your current approach (VDI, VPN or unmanaged browsers).</a:t>
            </a:r>
            <a:endParaRPr lang="en-AU" sz="800">
              <a:solidFill>
                <a:schemeClr val="tx1"/>
              </a:solidFill>
            </a:endParaRPr>
          </a:p>
          <a:p>
            <a:pPr marL="342900" indent="-342900" algn="l">
              <a:buFont typeface="Arial"/>
              <a:buChar char="•"/>
            </a:pPr>
            <a:r>
              <a:rPr lang="en-AU" sz="800" spc="65">
                <a:solidFill>
                  <a:schemeClr val="tx1"/>
                </a:solidFill>
              </a:rPr>
              <a:t>Any early indicators around reduced VDI use or simpler contractor onboarding.</a:t>
            </a:r>
            <a:endParaRPr lang="en-GB" sz="800">
              <a:solidFill>
                <a:schemeClr val="tx1"/>
              </a:solidFill>
            </a:endParaRPr>
          </a:p>
          <a:p>
            <a:pPr algn="l"/>
            <a:endParaRPr lang="en-AU" sz="800" spc="65">
              <a:solidFill>
                <a:schemeClr val="tx1"/>
              </a:solidFill>
            </a:endParaRPr>
          </a:p>
          <a:p>
            <a:pPr algn="l"/>
            <a:r>
              <a:rPr lang="en-AU" sz="800" spc="65">
                <a:solidFill>
                  <a:schemeClr val="tx1"/>
                </a:solidFill>
              </a:rPr>
              <a:t>If you’re open to it, the next step would be a </a:t>
            </a:r>
            <a:r>
              <a:rPr lang="en-AU" sz="800" b="1" spc="65">
                <a:solidFill>
                  <a:schemeClr val="tx1"/>
                </a:solidFill>
              </a:rPr>
              <a:t>90-minute design workshop</a:t>
            </a:r>
            <a:r>
              <a:rPr lang="en-AU" sz="800" spc="65">
                <a:solidFill>
                  <a:schemeClr val="tx1"/>
                </a:solidFill>
              </a:rPr>
              <a:t> to define:</a:t>
            </a:r>
            <a:endParaRPr lang="en-AU" sz="800">
              <a:solidFill>
                <a:schemeClr val="tx1"/>
              </a:solidFill>
            </a:endParaRPr>
          </a:p>
          <a:p>
            <a:pPr algn="l"/>
            <a:endParaRPr lang="en-AU" sz="800" spc="65">
              <a:solidFill>
                <a:schemeClr val="tx1"/>
              </a:solidFill>
            </a:endParaRPr>
          </a:p>
          <a:p>
            <a:pPr marL="342900" indent="-342900" algn="l">
              <a:buFont typeface="Arial"/>
              <a:buChar char="•"/>
            </a:pPr>
            <a:r>
              <a:rPr lang="en-AU" sz="800" spc="65">
                <a:solidFill>
                  <a:schemeClr val="tx1"/>
                </a:solidFill>
              </a:rPr>
              <a:t>The pilot cohort (which users),</a:t>
            </a:r>
            <a:endParaRPr lang="en-AU" sz="800">
              <a:solidFill>
                <a:schemeClr val="tx1"/>
              </a:solidFill>
            </a:endParaRPr>
          </a:p>
          <a:p>
            <a:pPr marL="342900" indent="-342900" algn="l">
              <a:buFont typeface="Arial"/>
              <a:buChar char="•"/>
            </a:pPr>
            <a:r>
              <a:rPr lang="en-AU" sz="800" spc="65">
                <a:solidFill>
                  <a:schemeClr val="tx1"/>
                </a:solidFill>
              </a:rPr>
              <a:t>Apps in scope,</a:t>
            </a:r>
            <a:endParaRPr lang="en-AU" sz="800">
              <a:solidFill>
                <a:schemeClr val="tx1"/>
              </a:solidFill>
            </a:endParaRPr>
          </a:p>
          <a:p>
            <a:pPr marL="342900" indent="-342900" algn="l">
              <a:buFont typeface="Arial"/>
              <a:buChar char="•"/>
            </a:pPr>
            <a:r>
              <a:rPr lang="en-AU" sz="800" spc="65">
                <a:solidFill>
                  <a:schemeClr val="tx1"/>
                </a:solidFill>
              </a:rPr>
              <a:t>Policies to start with, and</a:t>
            </a:r>
            <a:endParaRPr lang="en-AU" sz="800">
              <a:solidFill>
                <a:schemeClr val="tx1"/>
              </a:solidFill>
            </a:endParaRPr>
          </a:p>
          <a:p>
            <a:pPr marL="342900" indent="-342900" algn="l">
              <a:buFont typeface="Arial"/>
              <a:buChar char="•"/>
            </a:pPr>
            <a:r>
              <a:rPr lang="en-AU" sz="800" spc="65">
                <a:solidFill>
                  <a:schemeClr val="tx1"/>
                </a:solidFill>
              </a:rPr>
              <a:t>The success criteria we should report back to you at the end of the 30 days.</a:t>
            </a:r>
            <a:endParaRPr lang="en-AU" sz="800">
              <a:solidFill>
                <a:schemeClr val="tx1"/>
              </a:solidFill>
            </a:endParaRPr>
          </a:p>
          <a:p>
            <a:pPr algn="l"/>
            <a:endParaRPr lang="en-AU" sz="800" spc="65">
              <a:solidFill>
                <a:schemeClr val="tx1"/>
              </a:solidFill>
            </a:endParaRPr>
          </a:p>
          <a:p>
            <a:pPr algn="l"/>
            <a:r>
              <a:rPr lang="en-AU" sz="800" spc="65">
                <a:solidFill>
                  <a:schemeClr val="tx1"/>
                </a:solidFill>
              </a:rPr>
              <a:t>Would you be available on &lt;two date/time options&gt; for that session?</a:t>
            </a:r>
          </a:p>
          <a:p>
            <a:pPr algn="l"/>
            <a:endParaRPr lang="en-AU" sz="800" spc="65">
              <a:solidFill>
                <a:schemeClr val="tx1"/>
              </a:solidFill>
            </a:endParaRPr>
          </a:p>
          <a:p>
            <a:pPr algn="l"/>
            <a:r>
              <a:rPr lang="en-AU" sz="800" spc="65">
                <a:solidFill>
                  <a:schemeClr val="tx1"/>
                </a:solidFill>
              </a:rPr>
              <a:t>Kind regards,</a:t>
            </a:r>
            <a:br>
              <a:rPr lang="en-AU" sz="800" spc="65"/>
            </a:br>
            <a:r>
              <a:rPr lang="en-AU" sz="800" spc="65">
                <a:solidFill>
                  <a:schemeClr val="tx1"/>
                </a:solidFill>
              </a:rPr>
              <a:t> &lt;Sender Name&gt;</a:t>
            </a:r>
            <a:br>
              <a:rPr lang="en-AU" sz="800" spc="65"/>
            </a:br>
            <a:r>
              <a:rPr lang="en-AU" sz="800" spc="65">
                <a:solidFill>
                  <a:schemeClr val="tx1"/>
                </a:solidFill>
              </a:rPr>
              <a:t> &lt;Title&gt;</a:t>
            </a:r>
            <a:br>
              <a:rPr lang="en-AU" sz="800" spc="65"/>
            </a:br>
            <a:r>
              <a:rPr lang="en-AU" sz="800" spc="65">
                <a:solidFill>
                  <a:schemeClr val="tx1"/>
                </a:solidFill>
              </a:rPr>
              <a:t> &lt;Partner Name&gt;</a:t>
            </a:r>
            <a:endParaRPr lang="en-AU" sz="800">
              <a:solidFill>
                <a:schemeClr val="tx1"/>
              </a:solidFill>
            </a:endParaRPr>
          </a:p>
          <a:p>
            <a:pPr algn="l"/>
            <a:endParaRPr lang="en-AU" sz="900" spc="65">
              <a:solidFill>
                <a:schemeClr val="tx1"/>
              </a:solidFill>
            </a:endParaRPr>
          </a:p>
          <a:p>
            <a:pPr marL="12700">
              <a:spcBef>
                <a:spcPts val="730"/>
              </a:spcBef>
            </a:pPr>
            <a:endParaRPr sz="1100" b="1" spc="65">
              <a:solidFill>
                <a:srgbClr val="00C0E8"/>
              </a:solidFill>
              <a:latin typeface="Century Gothic"/>
              <a:cs typeface="Tahoma"/>
            </a:endParaRPr>
          </a:p>
        </p:txBody>
      </p:sp>
      <p:sp>
        <p:nvSpPr>
          <p:cNvPr id="4" name="object 4">
            <a:extLst>
              <a:ext uri="{FF2B5EF4-FFF2-40B4-BE49-F238E27FC236}">
                <a16:creationId xmlns:a16="http://schemas.microsoft.com/office/drawing/2014/main" id="{B11257D0-9B5F-CD3F-4594-19C0DF51DBF1}"/>
              </a:ext>
            </a:extLst>
          </p:cNvPr>
          <p:cNvSpPr/>
          <p:nvPr/>
        </p:nvSpPr>
        <p:spPr>
          <a:xfrm>
            <a:off x="8798763" y="1270685"/>
            <a:ext cx="1259840" cy="3453765"/>
          </a:xfrm>
          <a:custGeom>
            <a:avLst/>
            <a:gdLst/>
            <a:ahLst/>
            <a:cxnLst/>
            <a:rect l="l" t="t" r="r" b="b"/>
            <a:pathLst>
              <a:path w="1259840" h="3453765">
                <a:moveTo>
                  <a:pt x="710501" y="293446"/>
                </a:moveTo>
                <a:lnTo>
                  <a:pt x="699630" y="286931"/>
                </a:lnTo>
                <a:lnTo>
                  <a:pt x="680999" y="317982"/>
                </a:lnTo>
                <a:lnTo>
                  <a:pt x="650875" y="297484"/>
                </a:lnTo>
                <a:lnTo>
                  <a:pt x="274205" y="940917"/>
                </a:lnTo>
                <a:lnTo>
                  <a:pt x="320154" y="940917"/>
                </a:lnTo>
                <a:lnTo>
                  <a:pt x="70180" y="1362621"/>
                </a:lnTo>
                <a:lnTo>
                  <a:pt x="68313" y="1370698"/>
                </a:lnTo>
                <a:lnTo>
                  <a:pt x="69875" y="1370698"/>
                </a:lnTo>
                <a:lnTo>
                  <a:pt x="72974" y="1371320"/>
                </a:lnTo>
                <a:lnTo>
                  <a:pt x="710501" y="293446"/>
                </a:lnTo>
                <a:close/>
              </a:path>
              <a:path w="1259840" h="3453765">
                <a:moveTo>
                  <a:pt x="711746" y="571690"/>
                </a:moveTo>
                <a:lnTo>
                  <a:pt x="700874" y="565175"/>
                </a:lnTo>
                <a:lnTo>
                  <a:pt x="679450" y="605231"/>
                </a:lnTo>
                <a:lnTo>
                  <a:pt x="648081" y="586282"/>
                </a:lnTo>
                <a:lnTo>
                  <a:pt x="441579" y="942784"/>
                </a:lnTo>
                <a:lnTo>
                  <a:pt x="488162" y="941844"/>
                </a:lnTo>
                <a:lnTo>
                  <a:pt x="192532" y="1440878"/>
                </a:lnTo>
                <a:lnTo>
                  <a:pt x="199364" y="1439011"/>
                </a:lnTo>
                <a:lnTo>
                  <a:pt x="711746" y="571690"/>
                </a:lnTo>
                <a:close/>
              </a:path>
              <a:path w="1259840" h="3453765">
                <a:moveTo>
                  <a:pt x="711746" y="6527"/>
                </a:moveTo>
                <a:lnTo>
                  <a:pt x="700874" y="0"/>
                </a:lnTo>
                <a:lnTo>
                  <a:pt x="684110" y="27635"/>
                </a:lnTo>
                <a:lnTo>
                  <a:pt x="654608" y="6210"/>
                </a:lnTo>
                <a:lnTo>
                  <a:pt x="106197" y="940917"/>
                </a:lnTo>
                <a:lnTo>
                  <a:pt x="153403" y="939368"/>
                </a:lnTo>
                <a:lnTo>
                  <a:pt x="0" y="1197114"/>
                </a:lnTo>
                <a:lnTo>
                  <a:pt x="5905" y="1199908"/>
                </a:lnTo>
                <a:lnTo>
                  <a:pt x="711746" y="6527"/>
                </a:lnTo>
                <a:close/>
              </a:path>
              <a:path w="1259840" h="3453765">
                <a:moveTo>
                  <a:pt x="743102" y="809244"/>
                </a:moveTo>
                <a:lnTo>
                  <a:pt x="737514" y="805840"/>
                </a:lnTo>
                <a:lnTo>
                  <a:pt x="336613" y="1483106"/>
                </a:lnTo>
                <a:lnTo>
                  <a:pt x="337845" y="1485290"/>
                </a:lnTo>
                <a:lnTo>
                  <a:pt x="340956" y="1489011"/>
                </a:lnTo>
                <a:lnTo>
                  <a:pt x="743102" y="809244"/>
                </a:lnTo>
                <a:close/>
              </a:path>
              <a:path w="1259840" h="3453765">
                <a:moveTo>
                  <a:pt x="867625" y="883475"/>
                </a:moveTo>
                <a:lnTo>
                  <a:pt x="856754" y="876947"/>
                </a:lnTo>
                <a:lnTo>
                  <a:pt x="814832" y="945578"/>
                </a:lnTo>
                <a:lnTo>
                  <a:pt x="773226" y="945578"/>
                </a:lnTo>
                <a:lnTo>
                  <a:pt x="640930" y="1174750"/>
                </a:lnTo>
                <a:lnTo>
                  <a:pt x="639076" y="1254556"/>
                </a:lnTo>
                <a:lnTo>
                  <a:pt x="173266" y="2042083"/>
                </a:lnTo>
                <a:lnTo>
                  <a:pt x="162966" y="2071293"/>
                </a:lnTo>
                <a:lnTo>
                  <a:pt x="159296" y="2080895"/>
                </a:lnTo>
                <a:lnTo>
                  <a:pt x="867625" y="883475"/>
                </a:lnTo>
                <a:close/>
              </a:path>
              <a:path w="1259840" h="3453765">
                <a:moveTo>
                  <a:pt x="1032840" y="890308"/>
                </a:moveTo>
                <a:lnTo>
                  <a:pt x="1021969" y="883780"/>
                </a:lnTo>
                <a:lnTo>
                  <a:pt x="982535" y="948372"/>
                </a:lnTo>
                <a:lnTo>
                  <a:pt x="941539" y="946823"/>
                </a:lnTo>
                <a:lnTo>
                  <a:pt x="637527" y="1463865"/>
                </a:lnTo>
                <a:lnTo>
                  <a:pt x="637527" y="1540256"/>
                </a:lnTo>
                <a:lnTo>
                  <a:pt x="29197" y="2569057"/>
                </a:lnTo>
                <a:lnTo>
                  <a:pt x="33845" y="2573718"/>
                </a:lnTo>
                <a:lnTo>
                  <a:pt x="35712" y="2575890"/>
                </a:lnTo>
                <a:lnTo>
                  <a:pt x="1032840" y="890308"/>
                </a:lnTo>
                <a:close/>
              </a:path>
              <a:path w="1259840" h="3453765">
                <a:moveTo>
                  <a:pt x="1206741" y="883158"/>
                </a:moveTo>
                <a:lnTo>
                  <a:pt x="1195870" y="876325"/>
                </a:lnTo>
                <a:lnTo>
                  <a:pt x="1151153" y="949604"/>
                </a:lnTo>
                <a:lnTo>
                  <a:pt x="1109535" y="949604"/>
                </a:lnTo>
                <a:lnTo>
                  <a:pt x="634733" y="1752968"/>
                </a:lnTo>
                <a:lnTo>
                  <a:pt x="633806" y="1830285"/>
                </a:lnTo>
                <a:lnTo>
                  <a:pt x="106514" y="2722448"/>
                </a:lnTo>
                <a:lnTo>
                  <a:pt x="109308" y="2724632"/>
                </a:lnTo>
                <a:lnTo>
                  <a:pt x="114896" y="2728353"/>
                </a:lnTo>
                <a:lnTo>
                  <a:pt x="1206741" y="883158"/>
                </a:lnTo>
                <a:close/>
              </a:path>
              <a:path w="1259840" h="3453765">
                <a:moveTo>
                  <a:pt x="1259624" y="1836420"/>
                </a:moveTo>
                <a:lnTo>
                  <a:pt x="621068" y="2910014"/>
                </a:lnTo>
                <a:lnTo>
                  <a:pt x="620128" y="2986100"/>
                </a:lnTo>
                <a:lnTo>
                  <a:pt x="353072" y="3437928"/>
                </a:lnTo>
                <a:lnTo>
                  <a:pt x="356793" y="3443211"/>
                </a:lnTo>
                <a:lnTo>
                  <a:pt x="359587" y="3448177"/>
                </a:lnTo>
                <a:lnTo>
                  <a:pt x="362077" y="3453765"/>
                </a:lnTo>
                <a:lnTo>
                  <a:pt x="1259624" y="1938197"/>
                </a:lnTo>
                <a:lnTo>
                  <a:pt x="1259624" y="1836420"/>
                </a:lnTo>
                <a:close/>
              </a:path>
              <a:path w="1259840" h="3453765">
                <a:moveTo>
                  <a:pt x="1259624" y="1552397"/>
                </a:moveTo>
                <a:lnTo>
                  <a:pt x="624166" y="2621851"/>
                </a:lnTo>
                <a:lnTo>
                  <a:pt x="624166" y="2696997"/>
                </a:lnTo>
                <a:lnTo>
                  <a:pt x="218300" y="3381108"/>
                </a:lnTo>
                <a:lnTo>
                  <a:pt x="224193" y="3380168"/>
                </a:lnTo>
                <a:lnTo>
                  <a:pt x="230720" y="3379546"/>
                </a:lnTo>
                <a:lnTo>
                  <a:pt x="236931" y="3379241"/>
                </a:lnTo>
                <a:lnTo>
                  <a:pt x="1259624" y="1651850"/>
                </a:lnTo>
                <a:lnTo>
                  <a:pt x="1259624" y="1552397"/>
                </a:lnTo>
                <a:close/>
              </a:path>
              <a:path w="1259840" h="3453765">
                <a:moveTo>
                  <a:pt x="1259624" y="1266977"/>
                </a:moveTo>
                <a:lnTo>
                  <a:pt x="627583" y="2331809"/>
                </a:lnTo>
                <a:lnTo>
                  <a:pt x="626960" y="2408517"/>
                </a:lnTo>
                <a:lnTo>
                  <a:pt x="178549" y="3164979"/>
                </a:lnTo>
                <a:lnTo>
                  <a:pt x="178549" y="3166211"/>
                </a:lnTo>
                <a:lnTo>
                  <a:pt x="177304" y="3168700"/>
                </a:lnTo>
                <a:lnTo>
                  <a:pt x="167487" y="3198977"/>
                </a:lnTo>
                <a:lnTo>
                  <a:pt x="162153" y="3214116"/>
                </a:lnTo>
                <a:lnTo>
                  <a:pt x="156502" y="3229254"/>
                </a:lnTo>
                <a:lnTo>
                  <a:pt x="1259624" y="1365834"/>
                </a:lnTo>
                <a:lnTo>
                  <a:pt x="1259624" y="1266977"/>
                </a:lnTo>
                <a:close/>
              </a:path>
              <a:path w="1259840" h="3453765">
                <a:moveTo>
                  <a:pt x="1259624" y="982116"/>
                </a:moveTo>
                <a:lnTo>
                  <a:pt x="630999" y="2043010"/>
                </a:lnTo>
                <a:lnTo>
                  <a:pt x="635965" y="2118461"/>
                </a:lnTo>
                <a:lnTo>
                  <a:pt x="154952" y="2928963"/>
                </a:lnTo>
                <a:lnTo>
                  <a:pt x="156819" y="2932074"/>
                </a:lnTo>
                <a:lnTo>
                  <a:pt x="158369" y="2935173"/>
                </a:lnTo>
                <a:lnTo>
                  <a:pt x="159613" y="2938284"/>
                </a:lnTo>
                <a:lnTo>
                  <a:pt x="1259624" y="1079576"/>
                </a:lnTo>
                <a:lnTo>
                  <a:pt x="1259624" y="982116"/>
                </a:lnTo>
                <a:close/>
              </a:path>
              <a:path w="1259840" h="3453765">
                <a:moveTo>
                  <a:pt x="1259636" y="2122576"/>
                </a:moveTo>
                <a:lnTo>
                  <a:pt x="726020" y="3019336"/>
                </a:lnTo>
                <a:lnTo>
                  <a:pt x="789381" y="3019336"/>
                </a:lnTo>
                <a:lnTo>
                  <a:pt x="1259636" y="2225243"/>
                </a:lnTo>
                <a:lnTo>
                  <a:pt x="1259636" y="2122576"/>
                </a:lnTo>
                <a:close/>
              </a:path>
            </a:pathLst>
          </a:custGeom>
          <a:solidFill>
            <a:srgbClr val="00C0E8"/>
          </a:solidFill>
        </p:spPr>
        <p:txBody>
          <a:bodyPr wrap="square" lIns="0" tIns="0" rIns="0" bIns="0" rtlCol="0"/>
          <a:lstStyle/>
          <a:p>
            <a:endParaRPr/>
          </a:p>
        </p:txBody>
      </p:sp>
      <p:grpSp>
        <p:nvGrpSpPr>
          <p:cNvPr id="5" name="object 5">
            <a:extLst>
              <a:ext uri="{FF2B5EF4-FFF2-40B4-BE49-F238E27FC236}">
                <a16:creationId xmlns:a16="http://schemas.microsoft.com/office/drawing/2014/main" id="{68CE93B1-E7EC-1115-AD63-2F4384D4E9C2}"/>
              </a:ext>
            </a:extLst>
          </p:cNvPr>
          <p:cNvGrpSpPr/>
          <p:nvPr/>
        </p:nvGrpSpPr>
        <p:grpSpPr>
          <a:xfrm>
            <a:off x="0" y="0"/>
            <a:ext cx="1828800" cy="7772400"/>
            <a:chOff x="0" y="0"/>
            <a:chExt cx="1828800" cy="7772400"/>
          </a:xfrm>
        </p:grpSpPr>
        <p:pic>
          <p:nvPicPr>
            <p:cNvPr id="6" name="object 6">
              <a:extLst>
                <a:ext uri="{FF2B5EF4-FFF2-40B4-BE49-F238E27FC236}">
                  <a16:creationId xmlns:a16="http://schemas.microsoft.com/office/drawing/2014/main" id="{89473D8C-2A11-0D39-D491-70D1553E6043}"/>
                </a:ext>
              </a:extLst>
            </p:cNvPr>
            <p:cNvPicPr/>
            <p:nvPr/>
          </p:nvPicPr>
          <p:blipFill>
            <a:blip r:embed="rId2" cstate="print"/>
            <a:stretch>
              <a:fillRect/>
            </a:stretch>
          </p:blipFill>
          <p:spPr>
            <a:xfrm>
              <a:off x="0" y="0"/>
              <a:ext cx="1828799" cy="7772399"/>
            </a:xfrm>
            <a:prstGeom prst="rect">
              <a:avLst/>
            </a:prstGeom>
          </p:spPr>
        </p:pic>
        <p:sp>
          <p:nvSpPr>
            <p:cNvPr id="7" name="object 7">
              <a:extLst>
                <a:ext uri="{FF2B5EF4-FFF2-40B4-BE49-F238E27FC236}">
                  <a16:creationId xmlns:a16="http://schemas.microsoft.com/office/drawing/2014/main" id="{712FF076-5882-9ABA-DF94-4DC74CD26371}"/>
                </a:ext>
              </a:extLst>
            </p:cNvPr>
            <p:cNvSpPr/>
            <p:nvPr/>
          </p:nvSpPr>
          <p:spPr>
            <a:xfrm>
              <a:off x="10337" y="502945"/>
              <a:ext cx="1818005" cy="7269480"/>
            </a:xfrm>
            <a:custGeom>
              <a:avLst/>
              <a:gdLst/>
              <a:ahLst/>
              <a:cxnLst/>
              <a:rect l="l" t="t" r="r" b="b"/>
              <a:pathLst>
                <a:path w="1818005" h="7269480">
                  <a:moveTo>
                    <a:pt x="150456" y="1204569"/>
                  </a:moveTo>
                  <a:lnTo>
                    <a:pt x="0" y="1492173"/>
                  </a:lnTo>
                  <a:lnTo>
                    <a:pt x="0" y="4242930"/>
                  </a:lnTo>
                  <a:lnTo>
                    <a:pt x="100304" y="4434484"/>
                  </a:lnTo>
                  <a:lnTo>
                    <a:pt x="100304" y="6439052"/>
                  </a:lnTo>
                  <a:lnTo>
                    <a:pt x="0" y="6630784"/>
                  </a:lnTo>
                  <a:lnTo>
                    <a:pt x="0" y="7269454"/>
                  </a:lnTo>
                  <a:lnTo>
                    <a:pt x="150456" y="7269454"/>
                  </a:lnTo>
                  <a:lnTo>
                    <a:pt x="150456" y="1204569"/>
                  </a:lnTo>
                  <a:close/>
                </a:path>
                <a:path w="1818005" h="7269480">
                  <a:moveTo>
                    <a:pt x="451383" y="901750"/>
                  </a:moveTo>
                  <a:lnTo>
                    <a:pt x="300926" y="1189736"/>
                  </a:lnTo>
                  <a:lnTo>
                    <a:pt x="300926" y="3669754"/>
                  </a:lnTo>
                  <a:lnTo>
                    <a:pt x="401231" y="3861308"/>
                  </a:lnTo>
                  <a:lnTo>
                    <a:pt x="401231" y="6439192"/>
                  </a:lnTo>
                  <a:lnTo>
                    <a:pt x="300926" y="6631178"/>
                  </a:lnTo>
                  <a:lnTo>
                    <a:pt x="300926" y="7269454"/>
                  </a:lnTo>
                  <a:lnTo>
                    <a:pt x="451383" y="7269454"/>
                  </a:lnTo>
                  <a:lnTo>
                    <a:pt x="451383" y="901750"/>
                  </a:lnTo>
                  <a:close/>
                </a:path>
                <a:path w="1818005" h="7269480">
                  <a:moveTo>
                    <a:pt x="752297" y="601421"/>
                  </a:moveTo>
                  <a:lnTo>
                    <a:pt x="601840" y="889406"/>
                  </a:lnTo>
                  <a:lnTo>
                    <a:pt x="601840" y="3095371"/>
                  </a:lnTo>
                  <a:lnTo>
                    <a:pt x="702144" y="3286925"/>
                  </a:lnTo>
                  <a:lnTo>
                    <a:pt x="702144" y="6439179"/>
                  </a:lnTo>
                  <a:lnTo>
                    <a:pt x="601840" y="6631178"/>
                  </a:lnTo>
                  <a:lnTo>
                    <a:pt x="601840" y="7269454"/>
                  </a:lnTo>
                  <a:lnTo>
                    <a:pt x="752297" y="7269454"/>
                  </a:lnTo>
                  <a:lnTo>
                    <a:pt x="752297" y="601421"/>
                  </a:lnTo>
                  <a:close/>
                </a:path>
                <a:path w="1818005" h="7269480">
                  <a:moveTo>
                    <a:pt x="1053223" y="301523"/>
                  </a:moveTo>
                  <a:lnTo>
                    <a:pt x="902766" y="588772"/>
                  </a:lnTo>
                  <a:lnTo>
                    <a:pt x="902766" y="2515628"/>
                  </a:lnTo>
                  <a:lnTo>
                    <a:pt x="1003071" y="2707182"/>
                  </a:lnTo>
                  <a:lnTo>
                    <a:pt x="1003071" y="6438938"/>
                  </a:lnTo>
                  <a:lnTo>
                    <a:pt x="902766" y="6630429"/>
                  </a:lnTo>
                  <a:lnTo>
                    <a:pt x="902766" y="7269454"/>
                  </a:lnTo>
                  <a:lnTo>
                    <a:pt x="1053223" y="7269454"/>
                  </a:lnTo>
                  <a:lnTo>
                    <a:pt x="1053223" y="301523"/>
                  </a:lnTo>
                  <a:close/>
                </a:path>
                <a:path w="1818005" h="7269480">
                  <a:moveTo>
                    <a:pt x="1354150" y="0"/>
                  </a:moveTo>
                  <a:lnTo>
                    <a:pt x="1203693" y="287972"/>
                  </a:lnTo>
                  <a:lnTo>
                    <a:pt x="1203693" y="1939950"/>
                  </a:lnTo>
                  <a:lnTo>
                    <a:pt x="1303997" y="2131504"/>
                  </a:lnTo>
                  <a:lnTo>
                    <a:pt x="1303997" y="6439179"/>
                  </a:lnTo>
                  <a:lnTo>
                    <a:pt x="1203693" y="6631178"/>
                  </a:lnTo>
                  <a:lnTo>
                    <a:pt x="1203693" y="7269454"/>
                  </a:lnTo>
                  <a:lnTo>
                    <a:pt x="1354150" y="7269454"/>
                  </a:lnTo>
                  <a:lnTo>
                    <a:pt x="1354150" y="0"/>
                  </a:lnTo>
                  <a:close/>
                </a:path>
                <a:path w="1818005" h="7269480">
                  <a:moveTo>
                    <a:pt x="1655076" y="1830463"/>
                  </a:moveTo>
                  <a:lnTo>
                    <a:pt x="1504619" y="2118360"/>
                  </a:lnTo>
                  <a:lnTo>
                    <a:pt x="1504619" y="6247269"/>
                  </a:lnTo>
                  <a:lnTo>
                    <a:pt x="1655076" y="6534518"/>
                  </a:lnTo>
                  <a:lnTo>
                    <a:pt x="1655076" y="1830463"/>
                  </a:lnTo>
                  <a:close/>
                </a:path>
                <a:path w="1818005" h="7269480">
                  <a:moveTo>
                    <a:pt x="1817738" y="2671267"/>
                  </a:moveTo>
                  <a:lnTo>
                    <a:pt x="1805546" y="2694584"/>
                  </a:lnTo>
                  <a:lnTo>
                    <a:pt x="1805546" y="6247269"/>
                  </a:lnTo>
                  <a:lnTo>
                    <a:pt x="1814449" y="6264275"/>
                  </a:lnTo>
                  <a:lnTo>
                    <a:pt x="1817738" y="2671267"/>
                  </a:lnTo>
                  <a:close/>
                </a:path>
              </a:pathLst>
            </a:custGeom>
            <a:solidFill>
              <a:srgbClr val="06C5EC">
                <a:alpha val="14999"/>
              </a:srgbClr>
            </a:solidFill>
          </p:spPr>
          <p:txBody>
            <a:bodyPr wrap="square" lIns="0" tIns="0" rIns="0" bIns="0" rtlCol="0"/>
            <a:lstStyle/>
            <a:p>
              <a:endParaRPr/>
            </a:p>
          </p:txBody>
        </p:sp>
      </p:grpSp>
      <p:sp>
        <p:nvSpPr>
          <p:cNvPr id="8" name="object 8">
            <a:extLst>
              <a:ext uri="{FF2B5EF4-FFF2-40B4-BE49-F238E27FC236}">
                <a16:creationId xmlns:a16="http://schemas.microsoft.com/office/drawing/2014/main" id="{8D7807B8-6C67-A962-83AE-4D7C8F080240}"/>
              </a:ext>
            </a:extLst>
          </p:cNvPr>
          <p:cNvSpPr txBox="1"/>
          <p:nvPr/>
        </p:nvSpPr>
        <p:spPr>
          <a:xfrm>
            <a:off x="330200" y="636905"/>
            <a:ext cx="1185212" cy="28597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1:</a:t>
            </a:r>
            <a:endParaRPr sz="800">
              <a:latin typeface="Century Gothic"/>
              <a:cs typeface="Century Gothic"/>
            </a:endParaRPr>
          </a:p>
          <a:p>
            <a:pPr marL="12700">
              <a:spcBef>
                <a:spcPts val="110"/>
              </a:spcBef>
            </a:pPr>
            <a:r>
              <a:rPr lang="en-GB" sz="800" spc="-10">
                <a:solidFill>
                  <a:srgbClr val="FFFFFF"/>
                </a:solidFill>
                <a:latin typeface="Calibri"/>
                <a:cs typeface="Calibri"/>
              </a:rPr>
              <a:t>Partner Outbound Email #1 </a:t>
            </a:r>
            <a:endParaRPr/>
          </a:p>
        </p:txBody>
      </p:sp>
      <p:sp>
        <p:nvSpPr>
          <p:cNvPr id="9" name="object 9">
            <a:extLst>
              <a:ext uri="{FF2B5EF4-FFF2-40B4-BE49-F238E27FC236}">
                <a16:creationId xmlns:a16="http://schemas.microsoft.com/office/drawing/2014/main" id="{E82274EC-AEE2-36A6-F13B-1BD614E9CA3F}"/>
              </a:ext>
            </a:extLst>
          </p:cNvPr>
          <p:cNvSpPr txBox="1"/>
          <p:nvPr/>
        </p:nvSpPr>
        <p:spPr>
          <a:xfrm>
            <a:off x="330200" y="1084250"/>
            <a:ext cx="1248947" cy="28597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2:</a:t>
            </a:r>
            <a:endParaRPr sz="800">
              <a:latin typeface="Century Gothic"/>
              <a:cs typeface="Century Gothic"/>
            </a:endParaRPr>
          </a:p>
          <a:p>
            <a:pPr marL="12700">
              <a:spcBef>
                <a:spcPts val="110"/>
              </a:spcBef>
            </a:pPr>
            <a:r>
              <a:rPr lang="en-AU" sz="800" spc="-10">
                <a:solidFill>
                  <a:srgbClr val="FFFFFF"/>
                </a:solidFill>
                <a:latin typeface="Calibri"/>
                <a:ea typeface="Calibri"/>
                <a:cs typeface="Calibri"/>
              </a:rPr>
              <a:t>Partner Outbound Email #2 </a:t>
            </a:r>
            <a:endParaRPr/>
          </a:p>
        </p:txBody>
      </p:sp>
      <p:sp>
        <p:nvSpPr>
          <p:cNvPr id="10" name="object 10">
            <a:extLst>
              <a:ext uri="{FF2B5EF4-FFF2-40B4-BE49-F238E27FC236}">
                <a16:creationId xmlns:a16="http://schemas.microsoft.com/office/drawing/2014/main" id="{4EEAE4DC-A4E3-ADF2-73F6-BD805D1A8935}"/>
              </a:ext>
            </a:extLst>
          </p:cNvPr>
          <p:cNvSpPr txBox="1"/>
          <p:nvPr/>
        </p:nvSpPr>
        <p:spPr>
          <a:xfrm>
            <a:off x="330200" y="1531594"/>
            <a:ext cx="1187842" cy="28597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3:</a:t>
            </a:r>
            <a:endParaRPr sz="800">
              <a:latin typeface="Century Gothic"/>
              <a:cs typeface="Century Gothic"/>
            </a:endParaRPr>
          </a:p>
          <a:p>
            <a:pPr marL="12700">
              <a:spcBef>
                <a:spcPts val="114"/>
              </a:spcBef>
            </a:pPr>
            <a:r>
              <a:rPr lang="en-US" sz="800" spc="-10">
                <a:solidFill>
                  <a:srgbClr val="FFFFFF"/>
                </a:solidFill>
                <a:latin typeface="Calibri"/>
                <a:cs typeface="Calibri"/>
              </a:rPr>
              <a:t>Partner Outbound Email #3 </a:t>
            </a:r>
            <a:endParaRPr/>
          </a:p>
        </p:txBody>
      </p:sp>
      <p:sp>
        <p:nvSpPr>
          <p:cNvPr id="11" name="object 11">
            <a:extLst>
              <a:ext uri="{FF2B5EF4-FFF2-40B4-BE49-F238E27FC236}">
                <a16:creationId xmlns:a16="http://schemas.microsoft.com/office/drawing/2014/main" id="{F7C45A61-EFA4-E0F5-E0DC-08D625DC14AA}"/>
              </a:ext>
            </a:extLst>
          </p:cNvPr>
          <p:cNvSpPr txBox="1"/>
          <p:nvPr/>
        </p:nvSpPr>
        <p:spPr>
          <a:xfrm>
            <a:off x="330200" y="1949802"/>
            <a:ext cx="1362106" cy="28597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4:</a:t>
            </a:r>
            <a:endParaRPr sz="800">
              <a:latin typeface="Century Gothic"/>
              <a:cs typeface="Century Gothic"/>
            </a:endParaRPr>
          </a:p>
          <a:p>
            <a:pPr marL="12700">
              <a:spcBef>
                <a:spcPts val="114"/>
              </a:spcBef>
            </a:pPr>
            <a:r>
              <a:rPr lang="en-US" sz="800" spc="-10">
                <a:solidFill>
                  <a:srgbClr val="FFFFFF"/>
                </a:solidFill>
                <a:latin typeface="Calibri"/>
                <a:cs typeface="Calibri"/>
              </a:rPr>
              <a:t>LinkedIn Blurb #1 </a:t>
            </a:r>
            <a:endParaRPr/>
          </a:p>
        </p:txBody>
      </p:sp>
      <p:sp>
        <p:nvSpPr>
          <p:cNvPr id="12" name="object 12">
            <a:extLst>
              <a:ext uri="{FF2B5EF4-FFF2-40B4-BE49-F238E27FC236}">
                <a16:creationId xmlns:a16="http://schemas.microsoft.com/office/drawing/2014/main" id="{A8984459-0555-2FBB-B288-BE6005B8D902}"/>
              </a:ext>
            </a:extLst>
          </p:cNvPr>
          <p:cNvSpPr txBox="1"/>
          <p:nvPr/>
        </p:nvSpPr>
        <p:spPr>
          <a:xfrm>
            <a:off x="330200" y="2426284"/>
            <a:ext cx="1255540" cy="28597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5:</a:t>
            </a:r>
            <a:endParaRPr sz="800">
              <a:latin typeface="Century Gothic"/>
              <a:cs typeface="Century Gothic"/>
            </a:endParaRPr>
          </a:p>
          <a:p>
            <a:pPr marL="12700">
              <a:spcBef>
                <a:spcPts val="114"/>
              </a:spcBef>
            </a:pPr>
            <a:r>
              <a:rPr lang="en-US" sz="800" spc="-10">
                <a:solidFill>
                  <a:srgbClr val="FFFFFF"/>
                </a:solidFill>
                <a:latin typeface="Calibri"/>
                <a:cs typeface="Calibri"/>
              </a:rPr>
              <a:t>LinkedIn Blurb #2</a:t>
            </a:r>
            <a:endParaRPr/>
          </a:p>
        </p:txBody>
      </p:sp>
      <p:sp>
        <p:nvSpPr>
          <p:cNvPr id="13" name="object 13">
            <a:extLst>
              <a:ext uri="{FF2B5EF4-FFF2-40B4-BE49-F238E27FC236}">
                <a16:creationId xmlns:a16="http://schemas.microsoft.com/office/drawing/2014/main" id="{646AC8A6-1F5E-D3E9-2500-4690D0AA93EF}"/>
              </a:ext>
            </a:extLst>
          </p:cNvPr>
          <p:cNvSpPr txBox="1"/>
          <p:nvPr/>
        </p:nvSpPr>
        <p:spPr>
          <a:xfrm>
            <a:off x="330200" y="2873629"/>
            <a:ext cx="1265992" cy="28597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6:</a:t>
            </a:r>
            <a:endParaRPr sz="800">
              <a:latin typeface="Century Gothic"/>
              <a:cs typeface="Century Gothic"/>
            </a:endParaRPr>
          </a:p>
          <a:p>
            <a:pPr marL="12700">
              <a:spcBef>
                <a:spcPts val="110"/>
              </a:spcBef>
            </a:pPr>
            <a:r>
              <a:rPr lang="en-US" sz="800" spc="-10">
                <a:solidFill>
                  <a:srgbClr val="FFFFFF"/>
                </a:solidFill>
                <a:latin typeface="Calibri"/>
                <a:cs typeface="Calibri"/>
              </a:rPr>
              <a:t>. LinkedIn Blurb #3 </a:t>
            </a:r>
            <a:endParaRPr/>
          </a:p>
        </p:txBody>
      </p:sp>
      <p:sp>
        <p:nvSpPr>
          <p:cNvPr id="14" name="object 14">
            <a:extLst>
              <a:ext uri="{FF2B5EF4-FFF2-40B4-BE49-F238E27FC236}">
                <a16:creationId xmlns:a16="http://schemas.microsoft.com/office/drawing/2014/main" id="{8F6DD873-DB67-9915-C603-906498012D9F}"/>
              </a:ext>
            </a:extLst>
          </p:cNvPr>
          <p:cNvSpPr txBox="1"/>
          <p:nvPr/>
        </p:nvSpPr>
        <p:spPr>
          <a:xfrm>
            <a:off x="330200" y="3320974"/>
            <a:ext cx="688975" cy="40908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7:</a:t>
            </a:r>
            <a:endParaRPr sz="800">
              <a:latin typeface="Century Gothic"/>
              <a:cs typeface="Century Gothic"/>
            </a:endParaRPr>
          </a:p>
          <a:p>
            <a:pPr marL="12700">
              <a:spcBef>
                <a:spcPts val="114"/>
              </a:spcBef>
            </a:pPr>
            <a:r>
              <a:rPr lang="en-US" sz="800" spc="-10">
                <a:solidFill>
                  <a:srgbClr val="FFFFFF"/>
                </a:solidFill>
                <a:latin typeface="Calibri"/>
                <a:cs typeface="Calibri"/>
              </a:rPr>
              <a:t>Call-Opener Talk Track </a:t>
            </a:r>
            <a:endParaRPr/>
          </a:p>
        </p:txBody>
      </p:sp>
      <p:sp>
        <p:nvSpPr>
          <p:cNvPr id="18" name="object 18">
            <a:extLst>
              <a:ext uri="{FF2B5EF4-FFF2-40B4-BE49-F238E27FC236}">
                <a16:creationId xmlns:a16="http://schemas.microsoft.com/office/drawing/2014/main" id="{7944CF77-B5A8-91EC-B3A7-5414C491023C}"/>
              </a:ext>
            </a:extLst>
          </p:cNvPr>
          <p:cNvSpPr/>
          <p:nvPr/>
        </p:nvSpPr>
        <p:spPr>
          <a:xfrm>
            <a:off x="232409" y="1153922"/>
            <a:ext cx="45720" cy="45720"/>
          </a:xfrm>
          <a:custGeom>
            <a:avLst/>
            <a:gdLst/>
            <a:ahLst/>
            <a:cxnLst/>
            <a:rect l="l" t="t" r="r" b="b"/>
            <a:pathLst>
              <a:path w="45720" h="45720">
                <a:moveTo>
                  <a:pt x="22860" y="0"/>
                </a:moveTo>
                <a:lnTo>
                  <a:pt x="13962" y="1796"/>
                </a:lnTo>
                <a:lnTo>
                  <a:pt x="6696" y="6696"/>
                </a:lnTo>
                <a:lnTo>
                  <a:pt x="1796" y="13962"/>
                </a:lnTo>
                <a:lnTo>
                  <a:pt x="0" y="22860"/>
                </a:lnTo>
                <a:lnTo>
                  <a:pt x="1796" y="31757"/>
                </a:lnTo>
                <a:lnTo>
                  <a:pt x="6696" y="39023"/>
                </a:lnTo>
                <a:lnTo>
                  <a:pt x="13962" y="43923"/>
                </a:lnTo>
                <a:lnTo>
                  <a:pt x="22860" y="45720"/>
                </a:lnTo>
                <a:lnTo>
                  <a:pt x="31757" y="43923"/>
                </a:lnTo>
                <a:lnTo>
                  <a:pt x="39023" y="39023"/>
                </a:lnTo>
                <a:lnTo>
                  <a:pt x="43923" y="31757"/>
                </a:lnTo>
                <a:lnTo>
                  <a:pt x="45720" y="22860"/>
                </a:lnTo>
                <a:lnTo>
                  <a:pt x="43923" y="13962"/>
                </a:lnTo>
                <a:lnTo>
                  <a:pt x="39023" y="6696"/>
                </a:lnTo>
                <a:lnTo>
                  <a:pt x="31757" y="1796"/>
                </a:lnTo>
                <a:lnTo>
                  <a:pt x="22860" y="0"/>
                </a:lnTo>
                <a:close/>
              </a:path>
            </a:pathLst>
          </a:custGeom>
          <a:solidFill>
            <a:srgbClr val="FFFFFF"/>
          </a:solidFill>
        </p:spPr>
        <p:txBody>
          <a:bodyPr wrap="square" lIns="0" tIns="0" rIns="0" bIns="0" rtlCol="0" anchor="t"/>
          <a:lstStyle/>
          <a:p>
            <a:endParaRPr/>
          </a:p>
        </p:txBody>
      </p:sp>
      <p:sp>
        <p:nvSpPr>
          <p:cNvPr id="15" name="TextBox 5">
            <a:extLst>
              <a:ext uri="{FF2B5EF4-FFF2-40B4-BE49-F238E27FC236}">
                <a16:creationId xmlns:a16="http://schemas.microsoft.com/office/drawing/2014/main" id="{47A76C73-8CE4-26CB-7058-A60C3B3E4EC3}"/>
              </a:ext>
            </a:extLst>
          </p:cNvPr>
          <p:cNvSpPr txBox="1"/>
          <p:nvPr/>
        </p:nvSpPr>
        <p:spPr>
          <a:xfrm>
            <a:off x="6879189" y="7201320"/>
            <a:ext cx="2405302"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kern="0"/>
            </a:defPPr>
          </a:lstStyle>
          <a:p>
            <a:pPr algn="l"/>
            <a:r>
              <a:rPr lang="en-GB">
                <a:solidFill>
                  <a:srgbClr val="FF0000"/>
                </a:solidFill>
              </a:rPr>
              <a:t>Insert your logo here</a:t>
            </a:r>
          </a:p>
        </p:txBody>
      </p:sp>
    </p:spTree>
    <p:extLst>
      <p:ext uri="{BB962C8B-B14F-4D97-AF65-F5344CB8AC3E}">
        <p14:creationId xmlns:p14="http://schemas.microsoft.com/office/powerpoint/2010/main" val="24218041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729DF618-1F8F-4A27-40E6-4EAF52E444B4}"/>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D38CB07E-94B5-7AF7-2914-78BAABFC4063}"/>
              </a:ext>
            </a:extLst>
          </p:cNvPr>
          <p:cNvSpPr txBox="1"/>
          <p:nvPr/>
        </p:nvSpPr>
        <p:spPr>
          <a:xfrm>
            <a:off x="2255011" y="574995"/>
            <a:ext cx="6478894" cy="2078133"/>
          </a:xfrm>
          <a:prstGeom prst="rect">
            <a:avLst/>
          </a:prstGeom>
        </p:spPr>
        <p:txBody>
          <a:bodyPr vert="horz" wrap="square" lIns="0" tIns="53975" rIns="0" bIns="0" rtlCol="0" anchor="t">
            <a:spAutoFit/>
          </a:bodyPr>
          <a:lstStyle/>
          <a:p>
            <a:pPr marL="25400">
              <a:spcBef>
                <a:spcPts val="425"/>
              </a:spcBef>
            </a:pPr>
            <a:r>
              <a:rPr lang="en-GB" sz="1000" b="1" spc="110">
                <a:latin typeface="Century Gothic"/>
                <a:cs typeface="Century Gothic"/>
              </a:rPr>
              <a:t>SECTION</a:t>
            </a:r>
            <a:r>
              <a:rPr lang="en-GB" sz="1000" b="1" spc="190">
                <a:latin typeface="Century Gothic"/>
                <a:cs typeface="Century Gothic"/>
              </a:rPr>
              <a:t> 3</a:t>
            </a:r>
            <a:r>
              <a:rPr lang="en-GB" sz="1000" b="1">
                <a:latin typeface="Century Gothic"/>
                <a:cs typeface="Century Gothic"/>
              </a:rPr>
              <a:t>:</a:t>
            </a:r>
            <a:r>
              <a:rPr lang="en-GB" sz="1000" b="1" spc="190">
                <a:latin typeface="Century Gothic"/>
                <a:cs typeface="Century Gothic"/>
              </a:rPr>
              <a:t> </a:t>
            </a:r>
            <a:r>
              <a:rPr lang="en-GB" sz="1200" spc="190">
                <a:latin typeface="Aptos"/>
                <a:ea typeface="Tahoma"/>
                <a:cs typeface="Tahoma"/>
              </a:rPr>
              <a:t>Partner Outbound Email #3</a:t>
            </a:r>
            <a:endParaRPr lang="en-GB" sz="1200" spc="190">
              <a:latin typeface="Aptos"/>
              <a:cs typeface="Tahoma"/>
            </a:endParaRPr>
          </a:p>
          <a:p>
            <a:pPr marL="12700">
              <a:spcBef>
                <a:spcPts val="855"/>
              </a:spcBef>
            </a:pPr>
            <a:r>
              <a:rPr lang="en-GB" sz="2400" spc="-55">
                <a:latin typeface="Aptos"/>
              </a:rPr>
              <a:t>Post-Demo Follow-up</a:t>
            </a:r>
            <a:endParaRPr lang="en-GB"/>
          </a:p>
          <a:p>
            <a:pPr algn="l"/>
            <a:r>
              <a:rPr lang="en-GB" sz="1100" b="1">
                <a:solidFill>
                  <a:srgbClr val="00B0F0"/>
                </a:solidFill>
              </a:rPr>
              <a:t>Use case:</a:t>
            </a:r>
            <a:br>
              <a:rPr lang="en-GB" sz="1100" b="1">
                <a:solidFill>
                  <a:srgbClr val="141414"/>
                </a:solidFill>
              </a:rPr>
            </a:br>
            <a:r>
              <a:rPr lang="en-GB" sz="1100"/>
              <a:t>After you’ve run the 10-minute Prisma Browser demo (Asset #5), or as a summary for stakeholders who didn’t attend.</a:t>
            </a:r>
          </a:p>
          <a:p>
            <a:pPr algn="l"/>
            <a:endParaRPr lang="en-GB" sz="1100">
              <a:solidFill>
                <a:srgbClr val="00B0F0"/>
              </a:solidFill>
            </a:endParaRPr>
          </a:p>
          <a:p>
            <a:pPr algn="l"/>
            <a:r>
              <a:rPr lang="en-GB" sz="1100" b="1">
                <a:solidFill>
                  <a:srgbClr val="00B0F0"/>
                </a:solidFill>
              </a:rPr>
              <a:t>Subject line options:</a:t>
            </a:r>
            <a:endParaRPr lang="en-GB">
              <a:solidFill>
                <a:srgbClr val="00B0F0"/>
              </a:solidFill>
            </a:endParaRPr>
          </a:p>
          <a:p>
            <a:pPr marL="342900" indent="-342900" algn="l">
              <a:buChar char="•"/>
            </a:pPr>
            <a:r>
              <a:rPr lang="en-GB" sz="1100">
                <a:solidFill>
                  <a:srgbClr val="141414"/>
                </a:solidFill>
              </a:rPr>
              <a:t>“Recap: Prisma Browser demo and proposed 30-day pilot”</a:t>
            </a:r>
            <a:endParaRPr lang="en-GB">
              <a:solidFill>
                <a:srgbClr val="000000"/>
              </a:solidFill>
            </a:endParaRPr>
          </a:p>
          <a:p>
            <a:pPr marL="342900" indent="-342900" algn="l">
              <a:buChar char="•"/>
            </a:pPr>
            <a:r>
              <a:rPr lang="en-GB" sz="1100">
                <a:solidFill>
                  <a:srgbClr val="141414"/>
                </a:solidFill>
              </a:rPr>
              <a:t>“From demo to pilot: securing browser access for your high-risk users”</a:t>
            </a:r>
            <a:endParaRPr lang="en-GB"/>
          </a:p>
          <a:p>
            <a:pPr algn="l"/>
            <a:endParaRPr lang="en-GB" sz="1100">
              <a:solidFill>
                <a:srgbClr val="141414"/>
              </a:solidFill>
            </a:endParaRPr>
          </a:p>
        </p:txBody>
      </p:sp>
      <p:sp>
        <p:nvSpPr>
          <p:cNvPr id="3" name="object 3">
            <a:extLst>
              <a:ext uri="{FF2B5EF4-FFF2-40B4-BE49-F238E27FC236}">
                <a16:creationId xmlns:a16="http://schemas.microsoft.com/office/drawing/2014/main" id="{AAECF933-7046-8092-94C4-963F9A07ED9B}"/>
              </a:ext>
            </a:extLst>
          </p:cNvPr>
          <p:cNvSpPr txBox="1"/>
          <p:nvPr/>
        </p:nvSpPr>
        <p:spPr>
          <a:xfrm>
            <a:off x="2247728" y="2440607"/>
            <a:ext cx="7376688" cy="4984698"/>
          </a:xfrm>
          <a:prstGeom prst="rect">
            <a:avLst/>
          </a:prstGeom>
        </p:spPr>
        <p:txBody>
          <a:bodyPr vert="horz" wrap="square" lIns="0" tIns="92710" rIns="0" bIns="0" rtlCol="0" anchor="t">
            <a:spAutoFit/>
          </a:bodyPr>
          <a:lstStyle/>
          <a:p>
            <a:pPr algn="l"/>
            <a:r>
              <a:rPr lang="en-AU" sz="1100" b="1">
                <a:solidFill>
                  <a:srgbClr val="00B0F0"/>
                </a:solidFill>
              </a:rPr>
              <a:t>Email Body (template):</a:t>
            </a:r>
            <a:endParaRPr lang="en-US" sz="1100" b="1">
              <a:solidFill>
                <a:srgbClr val="00B0F0"/>
              </a:solidFill>
            </a:endParaRPr>
          </a:p>
          <a:p>
            <a:pPr algn="l"/>
            <a:endParaRPr lang="en-AU" sz="900" b="1" spc="65">
              <a:solidFill>
                <a:schemeClr val="tx1"/>
              </a:solidFill>
            </a:endParaRPr>
          </a:p>
          <a:p>
            <a:pPr algn="l"/>
            <a:r>
              <a:rPr lang="en-AU" sz="800" spc="65">
                <a:solidFill>
                  <a:schemeClr val="tx1"/>
                </a:solidFill>
              </a:rPr>
              <a:t>Hi &lt;First Name&gt;,</a:t>
            </a:r>
            <a:endParaRPr lang="en-AU">
              <a:solidFill>
                <a:schemeClr val="tx1"/>
              </a:solidFill>
            </a:endParaRPr>
          </a:p>
          <a:p>
            <a:pPr algn="l"/>
            <a:endParaRPr lang="en-AU" sz="800" spc="65">
              <a:solidFill>
                <a:schemeClr val="tx1"/>
              </a:solidFill>
            </a:endParaRPr>
          </a:p>
          <a:p>
            <a:pPr algn="l"/>
            <a:r>
              <a:rPr lang="en-AU" sz="800" spc="65">
                <a:solidFill>
                  <a:schemeClr val="tx1"/>
                </a:solidFill>
              </a:rPr>
              <a:t>Thank you for your time in the Prisma Browser session today.</a:t>
            </a:r>
            <a:endParaRPr lang="en-AU">
              <a:solidFill>
                <a:schemeClr val="tx1"/>
              </a:solidFill>
            </a:endParaRPr>
          </a:p>
          <a:p>
            <a:pPr algn="l"/>
            <a:endParaRPr lang="en-AU" sz="800" spc="65">
              <a:solidFill>
                <a:schemeClr val="tx1"/>
              </a:solidFill>
            </a:endParaRPr>
          </a:p>
          <a:p>
            <a:pPr algn="l"/>
            <a:r>
              <a:rPr lang="en-AU" sz="800" spc="65">
                <a:solidFill>
                  <a:schemeClr val="tx1"/>
                </a:solidFill>
              </a:rPr>
              <a:t>To recap what we showed:</a:t>
            </a:r>
            <a:endParaRPr lang="en-AU"/>
          </a:p>
          <a:p>
            <a:pPr algn="l"/>
            <a:endParaRPr lang="en-AU" sz="800" spc="65">
              <a:solidFill>
                <a:schemeClr val="tx1"/>
              </a:solidFill>
            </a:endParaRPr>
          </a:p>
          <a:p>
            <a:pPr marL="342900" indent="-342900" algn="l">
              <a:buFont typeface="Arial"/>
              <a:buChar char="•"/>
            </a:pPr>
            <a:r>
              <a:rPr lang="en-AU" sz="800" spc="65">
                <a:solidFill>
                  <a:schemeClr val="tx1"/>
                </a:solidFill>
              </a:rPr>
              <a:t>A </a:t>
            </a:r>
            <a:r>
              <a:rPr lang="en-AU" sz="800" b="1" spc="65">
                <a:solidFill>
                  <a:schemeClr val="tx1"/>
                </a:solidFill>
              </a:rPr>
              <a:t>contractor-style, unmanaged laptop</a:t>
            </a:r>
            <a:r>
              <a:rPr lang="en-AU" sz="800" spc="65">
                <a:solidFill>
                  <a:schemeClr val="tx1"/>
                </a:solidFill>
              </a:rPr>
              <a:t> accessing your SaaS and web apps through Prisma Browser – without needing VPN or VDI.</a:t>
            </a:r>
            <a:endParaRPr lang="en-AU">
              <a:solidFill>
                <a:schemeClr val="tx1"/>
              </a:solidFill>
            </a:endParaRPr>
          </a:p>
          <a:p>
            <a:pPr marL="342900" indent="-342900" algn="l">
              <a:buFont typeface="Arial"/>
              <a:buChar char="•"/>
            </a:pPr>
            <a:r>
              <a:rPr lang="en-AU" sz="800" b="1" spc="65">
                <a:solidFill>
                  <a:schemeClr val="tx1"/>
                </a:solidFill>
              </a:rPr>
              <a:t>Access and data controls inside the browser session</a:t>
            </a:r>
            <a:r>
              <a:rPr lang="en-AU" sz="800" spc="65">
                <a:solidFill>
                  <a:schemeClr val="tx1"/>
                </a:solidFill>
              </a:rPr>
              <a:t> – for uploads, downloads, copy/paste, screenshots and GenAI usage.</a:t>
            </a:r>
            <a:endParaRPr lang="en-AU">
              <a:solidFill>
                <a:schemeClr val="tx1"/>
              </a:solidFill>
            </a:endParaRPr>
          </a:p>
          <a:p>
            <a:pPr marL="342900" indent="-342900" algn="l">
              <a:buFont typeface="Arial"/>
              <a:buChar char="•"/>
            </a:pPr>
            <a:r>
              <a:rPr lang="en-AU" sz="800" b="1" spc="65">
                <a:solidFill>
                  <a:schemeClr val="tx1"/>
                </a:solidFill>
              </a:rPr>
              <a:t>Threat protection and visibility</a:t>
            </a:r>
            <a:r>
              <a:rPr lang="en-AU" sz="800" spc="65">
                <a:solidFill>
                  <a:schemeClr val="tx1"/>
                </a:solidFill>
              </a:rPr>
              <a:t> integrated with Prisma SASE – blocking risky and malicious sites and giving you full session-level logs.</a:t>
            </a:r>
            <a:endParaRPr lang="en-AU">
              <a:solidFill>
                <a:schemeClr val="tx1"/>
              </a:solidFill>
            </a:endParaRPr>
          </a:p>
          <a:p>
            <a:pPr algn="l"/>
            <a:endParaRPr lang="en-AU" sz="800" spc="65">
              <a:solidFill>
                <a:schemeClr val="tx1"/>
              </a:solidFill>
            </a:endParaRPr>
          </a:p>
          <a:p>
            <a:pPr algn="l"/>
            <a:r>
              <a:rPr lang="en-AU" sz="800" spc="65">
                <a:solidFill>
                  <a:schemeClr val="tx1"/>
                </a:solidFill>
              </a:rPr>
              <a:t>Based on your environment and the challenges we discussed, we believe a focused </a:t>
            </a:r>
            <a:r>
              <a:rPr lang="en-AU" sz="800" b="1" spc="65">
                <a:solidFill>
                  <a:schemeClr val="tx1"/>
                </a:solidFill>
              </a:rPr>
              <a:t>30-day Prisma Browser pilot</a:t>
            </a:r>
            <a:r>
              <a:rPr lang="en-AU" sz="800" spc="65">
                <a:solidFill>
                  <a:schemeClr val="tx1"/>
                </a:solidFill>
              </a:rPr>
              <a:t> is the right next step.</a:t>
            </a:r>
            <a:endParaRPr lang="en-AU">
              <a:solidFill>
                <a:schemeClr val="tx1"/>
              </a:solidFill>
            </a:endParaRPr>
          </a:p>
          <a:p>
            <a:pPr algn="l"/>
            <a:endParaRPr lang="en-AU" sz="800" b="1" spc="65">
              <a:solidFill>
                <a:schemeClr val="tx1"/>
              </a:solidFill>
            </a:endParaRPr>
          </a:p>
          <a:p>
            <a:pPr algn="l"/>
            <a:r>
              <a:rPr lang="en-AU" sz="800" b="1" spc="65">
                <a:solidFill>
                  <a:schemeClr val="tx1"/>
                </a:solidFill>
              </a:rPr>
              <a:t>Draft pilot proposal</a:t>
            </a:r>
            <a:endParaRPr lang="en-AU">
              <a:solidFill>
                <a:schemeClr val="tx1"/>
              </a:solidFill>
            </a:endParaRPr>
          </a:p>
          <a:p>
            <a:pPr marL="342900" indent="-342900" algn="l">
              <a:buFont typeface="Arial"/>
              <a:buChar char="•"/>
            </a:pPr>
            <a:r>
              <a:rPr lang="en-AU" sz="800" b="1" spc="65">
                <a:solidFill>
                  <a:schemeClr val="tx1"/>
                </a:solidFill>
              </a:rPr>
              <a:t>Cohort:</a:t>
            </a:r>
            <a:r>
              <a:rPr lang="en-AU" sz="800" spc="65">
                <a:solidFill>
                  <a:schemeClr val="tx1"/>
                </a:solidFill>
              </a:rPr>
              <a:t> 200–300 users (for example, contractors and BYOD users in &lt;Business Unit / Region&gt;).</a:t>
            </a:r>
            <a:endParaRPr lang="en-AU"/>
          </a:p>
          <a:p>
            <a:pPr marL="342900" indent="-342900" algn="l">
              <a:buFont typeface="Arial"/>
              <a:buChar char="•"/>
            </a:pPr>
            <a:r>
              <a:rPr lang="en-AU" sz="800" b="1" spc="65">
                <a:solidFill>
                  <a:schemeClr val="tx1"/>
                </a:solidFill>
              </a:rPr>
              <a:t>Apps:</a:t>
            </a:r>
            <a:r>
              <a:rPr lang="en-AU" sz="800" spc="65">
                <a:solidFill>
                  <a:schemeClr val="tx1"/>
                </a:solidFill>
              </a:rPr>
              <a:t> &lt;App 1&gt;, &lt;App 2&gt;, &lt;App 3&gt; as initial scope.</a:t>
            </a:r>
            <a:endParaRPr lang="en-AU">
              <a:solidFill>
                <a:schemeClr val="tx1"/>
              </a:solidFill>
            </a:endParaRPr>
          </a:p>
          <a:p>
            <a:pPr marL="342900" indent="-342900" algn="l">
              <a:buFont typeface="Arial"/>
              <a:buChar char="•"/>
            </a:pPr>
            <a:r>
              <a:rPr lang="en-AU" sz="800" b="1" spc="65">
                <a:solidFill>
                  <a:schemeClr val="tx1"/>
                </a:solidFill>
              </a:rPr>
              <a:t>Objectives:</a:t>
            </a:r>
            <a:endParaRPr lang="en-AU">
              <a:solidFill>
                <a:schemeClr val="tx1"/>
              </a:solidFill>
            </a:endParaRPr>
          </a:p>
          <a:p>
            <a:pPr algn="l"/>
            <a:r>
              <a:rPr lang="en-AU" sz="800" spc="65">
                <a:solidFill>
                  <a:schemeClr val="tx1"/>
                </a:solidFill>
              </a:rPr>
              <a:t>    1. Reduce risk of data loss and browser-based attacks for high-risk users.</a:t>
            </a:r>
            <a:endParaRPr lang="en-AU">
              <a:solidFill>
                <a:schemeClr val="tx1"/>
              </a:solidFill>
            </a:endParaRPr>
          </a:p>
          <a:p>
            <a:pPr lvl="1" algn="l"/>
            <a:r>
              <a:rPr lang="en-AU" sz="800" spc="65">
                <a:solidFill>
                  <a:schemeClr val="tx1"/>
                </a:solidFill>
              </a:rPr>
              <a:t>    2. Improve user experience versus current methods (VDI/VPN/unmanaged browsers).</a:t>
            </a:r>
            <a:endParaRPr lang="en-AU">
              <a:solidFill>
                <a:schemeClr val="tx1"/>
              </a:solidFill>
            </a:endParaRPr>
          </a:p>
          <a:p>
            <a:pPr lvl="1" algn="l"/>
            <a:r>
              <a:rPr lang="en-AU" sz="800" spc="65">
                <a:solidFill>
                  <a:schemeClr val="tx1"/>
                </a:solidFill>
              </a:rPr>
              <a:t>    3. Provide your security and risk teams with better evidence and visibility for incidents.</a:t>
            </a:r>
            <a:endParaRPr lang="en-GB">
              <a:solidFill>
                <a:schemeClr val="tx1"/>
              </a:solidFill>
            </a:endParaRPr>
          </a:p>
          <a:p>
            <a:pPr marL="171450" lvl="1" indent="-171450" algn="l">
              <a:buFont typeface="Courier New"/>
              <a:buChar char="o"/>
            </a:pPr>
            <a:endParaRPr lang="en-AU" sz="800" b="1" spc="65">
              <a:solidFill>
                <a:schemeClr val="tx1"/>
              </a:solidFill>
            </a:endParaRPr>
          </a:p>
          <a:p>
            <a:pPr lvl="1" algn="l"/>
            <a:r>
              <a:rPr lang="en-AU" sz="800" b="1" spc="65">
                <a:solidFill>
                  <a:schemeClr val="tx1"/>
                </a:solidFill>
              </a:rPr>
              <a:t>Suggested timeline</a:t>
            </a:r>
            <a:endParaRPr lang="en-AU">
              <a:solidFill>
                <a:schemeClr val="tx1"/>
              </a:solidFill>
            </a:endParaRPr>
          </a:p>
          <a:p>
            <a:pPr marL="342900" indent="-342900" algn="l">
              <a:buFont typeface="Arial"/>
              <a:buChar char="•"/>
            </a:pPr>
            <a:r>
              <a:rPr lang="en-AU" sz="800" spc="65">
                <a:solidFill>
                  <a:schemeClr val="tx1"/>
                </a:solidFill>
              </a:rPr>
              <a:t>Week 0 – Design and configuration workshop.</a:t>
            </a:r>
            <a:endParaRPr lang="en-AU">
              <a:solidFill>
                <a:schemeClr val="tx1"/>
              </a:solidFill>
            </a:endParaRPr>
          </a:p>
          <a:p>
            <a:pPr marL="342900" indent="-342900" algn="l">
              <a:buFont typeface="Arial"/>
              <a:buChar char="•"/>
            </a:pPr>
            <a:r>
              <a:rPr lang="en-AU" sz="800" spc="65">
                <a:solidFill>
                  <a:schemeClr val="tx1"/>
                </a:solidFill>
              </a:rPr>
              <a:t>Weeks 1–3 – Rollout to pilot cohort and policy tuning.</a:t>
            </a:r>
            <a:endParaRPr lang="en-AU"/>
          </a:p>
          <a:p>
            <a:pPr marL="342900" indent="-342900" algn="l">
              <a:buFont typeface="Arial"/>
              <a:buChar char="•"/>
            </a:pPr>
            <a:r>
              <a:rPr lang="en-AU" sz="800" spc="65">
                <a:solidFill>
                  <a:schemeClr val="tx1"/>
                </a:solidFill>
              </a:rPr>
              <a:t>Week 4 – Joint review and recommendations for broader rollout.</a:t>
            </a:r>
            <a:endParaRPr lang="en-AU"/>
          </a:p>
          <a:p>
            <a:pPr algn="l"/>
            <a:endParaRPr lang="en-AU" sz="800" spc="65">
              <a:solidFill>
                <a:schemeClr val="tx1"/>
              </a:solidFill>
            </a:endParaRPr>
          </a:p>
          <a:p>
            <a:pPr algn="l"/>
            <a:r>
              <a:rPr lang="en-AU" sz="800" spc="65">
                <a:solidFill>
                  <a:schemeClr val="tx1"/>
                </a:solidFill>
              </a:rPr>
              <a:t>If this looks broadly in line with your expectations, we can use a design workshop to refine cohorts, policies and metrics. Shall we lock in a time next week to do that?</a:t>
            </a:r>
            <a:endParaRPr lang="en-AU">
              <a:solidFill>
                <a:schemeClr val="tx1"/>
              </a:solidFill>
            </a:endParaRPr>
          </a:p>
          <a:p>
            <a:pPr algn="l"/>
            <a:endParaRPr lang="en-AU" sz="800" spc="65">
              <a:solidFill>
                <a:schemeClr val="tx1"/>
              </a:solidFill>
            </a:endParaRPr>
          </a:p>
          <a:p>
            <a:pPr algn="l"/>
            <a:r>
              <a:rPr lang="en-AU" sz="800" spc="65">
                <a:solidFill>
                  <a:schemeClr val="tx1"/>
                </a:solidFill>
              </a:rPr>
              <a:t>Best regards,</a:t>
            </a:r>
            <a:br>
              <a:rPr lang="en-AU" sz="800" spc="65">
                <a:solidFill>
                  <a:schemeClr val="tx1"/>
                </a:solidFill>
              </a:rPr>
            </a:br>
            <a:r>
              <a:rPr lang="en-AU" sz="800" spc="65">
                <a:solidFill>
                  <a:schemeClr val="tx1"/>
                </a:solidFill>
              </a:rPr>
              <a:t> &lt;Sender Name&gt;</a:t>
            </a:r>
            <a:br>
              <a:rPr lang="en-AU" sz="800" spc="65">
                <a:solidFill>
                  <a:schemeClr val="tx1"/>
                </a:solidFill>
              </a:rPr>
            </a:br>
            <a:r>
              <a:rPr lang="en-AU" sz="800" spc="65">
                <a:solidFill>
                  <a:schemeClr val="tx1"/>
                </a:solidFill>
              </a:rPr>
              <a:t> &lt;Title&gt;</a:t>
            </a:r>
            <a:br>
              <a:rPr lang="en-AU" sz="800" spc="65">
                <a:solidFill>
                  <a:schemeClr val="tx1"/>
                </a:solidFill>
              </a:rPr>
            </a:br>
            <a:r>
              <a:rPr lang="en-AU" sz="800" spc="65">
                <a:solidFill>
                  <a:schemeClr val="tx1"/>
                </a:solidFill>
              </a:rPr>
              <a:t> &lt;Partner Name&gt;</a:t>
            </a:r>
            <a:endParaRPr lang="en-AU">
              <a:solidFill>
                <a:schemeClr val="tx1"/>
              </a:solidFill>
            </a:endParaRPr>
          </a:p>
          <a:p>
            <a:pPr algn="l"/>
            <a:endParaRPr lang="en-AU" sz="800" spc="65">
              <a:solidFill>
                <a:schemeClr val="tx1"/>
              </a:solidFill>
            </a:endParaRPr>
          </a:p>
          <a:p>
            <a:pPr algn="l"/>
            <a:endParaRPr lang="en-AU" sz="900" spc="65">
              <a:solidFill>
                <a:schemeClr val="tx1"/>
              </a:solidFill>
            </a:endParaRPr>
          </a:p>
          <a:p>
            <a:pPr marL="12700">
              <a:spcBef>
                <a:spcPts val="730"/>
              </a:spcBef>
            </a:pPr>
            <a:endParaRPr sz="1100" b="1" spc="65">
              <a:solidFill>
                <a:srgbClr val="00C0E8"/>
              </a:solidFill>
              <a:latin typeface="Century Gothic"/>
              <a:cs typeface="Tahoma"/>
            </a:endParaRPr>
          </a:p>
        </p:txBody>
      </p:sp>
      <p:sp>
        <p:nvSpPr>
          <p:cNvPr id="4" name="object 4">
            <a:extLst>
              <a:ext uri="{FF2B5EF4-FFF2-40B4-BE49-F238E27FC236}">
                <a16:creationId xmlns:a16="http://schemas.microsoft.com/office/drawing/2014/main" id="{B9DF393D-E92C-1161-912C-606CB5E30BAB}"/>
              </a:ext>
            </a:extLst>
          </p:cNvPr>
          <p:cNvSpPr/>
          <p:nvPr/>
        </p:nvSpPr>
        <p:spPr>
          <a:xfrm>
            <a:off x="8798763" y="1270685"/>
            <a:ext cx="1259840" cy="3453765"/>
          </a:xfrm>
          <a:custGeom>
            <a:avLst/>
            <a:gdLst/>
            <a:ahLst/>
            <a:cxnLst/>
            <a:rect l="l" t="t" r="r" b="b"/>
            <a:pathLst>
              <a:path w="1259840" h="3453765">
                <a:moveTo>
                  <a:pt x="710501" y="293446"/>
                </a:moveTo>
                <a:lnTo>
                  <a:pt x="699630" y="286931"/>
                </a:lnTo>
                <a:lnTo>
                  <a:pt x="680999" y="317982"/>
                </a:lnTo>
                <a:lnTo>
                  <a:pt x="650875" y="297484"/>
                </a:lnTo>
                <a:lnTo>
                  <a:pt x="274205" y="940917"/>
                </a:lnTo>
                <a:lnTo>
                  <a:pt x="320154" y="940917"/>
                </a:lnTo>
                <a:lnTo>
                  <a:pt x="70180" y="1362621"/>
                </a:lnTo>
                <a:lnTo>
                  <a:pt x="68313" y="1370698"/>
                </a:lnTo>
                <a:lnTo>
                  <a:pt x="69875" y="1370698"/>
                </a:lnTo>
                <a:lnTo>
                  <a:pt x="72974" y="1371320"/>
                </a:lnTo>
                <a:lnTo>
                  <a:pt x="710501" y="293446"/>
                </a:lnTo>
                <a:close/>
              </a:path>
              <a:path w="1259840" h="3453765">
                <a:moveTo>
                  <a:pt x="711746" y="571690"/>
                </a:moveTo>
                <a:lnTo>
                  <a:pt x="700874" y="565175"/>
                </a:lnTo>
                <a:lnTo>
                  <a:pt x="679450" y="605231"/>
                </a:lnTo>
                <a:lnTo>
                  <a:pt x="648081" y="586282"/>
                </a:lnTo>
                <a:lnTo>
                  <a:pt x="441579" y="942784"/>
                </a:lnTo>
                <a:lnTo>
                  <a:pt x="488162" y="941844"/>
                </a:lnTo>
                <a:lnTo>
                  <a:pt x="192532" y="1440878"/>
                </a:lnTo>
                <a:lnTo>
                  <a:pt x="199364" y="1439011"/>
                </a:lnTo>
                <a:lnTo>
                  <a:pt x="711746" y="571690"/>
                </a:lnTo>
                <a:close/>
              </a:path>
              <a:path w="1259840" h="3453765">
                <a:moveTo>
                  <a:pt x="711746" y="6527"/>
                </a:moveTo>
                <a:lnTo>
                  <a:pt x="700874" y="0"/>
                </a:lnTo>
                <a:lnTo>
                  <a:pt x="684110" y="27635"/>
                </a:lnTo>
                <a:lnTo>
                  <a:pt x="654608" y="6210"/>
                </a:lnTo>
                <a:lnTo>
                  <a:pt x="106197" y="940917"/>
                </a:lnTo>
                <a:lnTo>
                  <a:pt x="153403" y="939368"/>
                </a:lnTo>
                <a:lnTo>
                  <a:pt x="0" y="1197114"/>
                </a:lnTo>
                <a:lnTo>
                  <a:pt x="5905" y="1199908"/>
                </a:lnTo>
                <a:lnTo>
                  <a:pt x="711746" y="6527"/>
                </a:lnTo>
                <a:close/>
              </a:path>
              <a:path w="1259840" h="3453765">
                <a:moveTo>
                  <a:pt x="743102" y="809244"/>
                </a:moveTo>
                <a:lnTo>
                  <a:pt x="737514" y="805840"/>
                </a:lnTo>
                <a:lnTo>
                  <a:pt x="336613" y="1483106"/>
                </a:lnTo>
                <a:lnTo>
                  <a:pt x="337845" y="1485290"/>
                </a:lnTo>
                <a:lnTo>
                  <a:pt x="340956" y="1489011"/>
                </a:lnTo>
                <a:lnTo>
                  <a:pt x="743102" y="809244"/>
                </a:lnTo>
                <a:close/>
              </a:path>
              <a:path w="1259840" h="3453765">
                <a:moveTo>
                  <a:pt x="867625" y="883475"/>
                </a:moveTo>
                <a:lnTo>
                  <a:pt x="856754" y="876947"/>
                </a:lnTo>
                <a:lnTo>
                  <a:pt x="814832" y="945578"/>
                </a:lnTo>
                <a:lnTo>
                  <a:pt x="773226" y="945578"/>
                </a:lnTo>
                <a:lnTo>
                  <a:pt x="640930" y="1174750"/>
                </a:lnTo>
                <a:lnTo>
                  <a:pt x="639076" y="1254556"/>
                </a:lnTo>
                <a:lnTo>
                  <a:pt x="173266" y="2042083"/>
                </a:lnTo>
                <a:lnTo>
                  <a:pt x="162966" y="2071293"/>
                </a:lnTo>
                <a:lnTo>
                  <a:pt x="159296" y="2080895"/>
                </a:lnTo>
                <a:lnTo>
                  <a:pt x="867625" y="883475"/>
                </a:lnTo>
                <a:close/>
              </a:path>
              <a:path w="1259840" h="3453765">
                <a:moveTo>
                  <a:pt x="1032840" y="890308"/>
                </a:moveTo>
                <a:lnTo>
                  <a:pt x="1021969" y="883780"/>
                </a:lnTo>
                <a:lnTo>
                  <a:pt x="982535" y="948372"/>
                </a:lnTo>
                <a:lnTo>
                  <a:pt x="941539" y="946823"/>
                </a:lnTo>
                <a:lnTo>
                  <a:pt x="637527" y="1463865"/>
                </a:lnTo>
                <a:lnTo>
                  <a:pt x="637527" y="1540256"/>
                </a:lnTo>
                <a:lnTo>
                  <a:pt x="29197" y="2569057"/>
                </a:lnTo>
                <a:lnTo>
                  <a:pt x="33845" y="2573718"/>
                </a:lnTo>
                <a:lnTo>
                  <a:pt x="35712" y="2575890"/>
                </a:lnTo>
                <a:lnTo>
                  <a:pt x="1032840" y="890308"/>
                </a:lnTo>
                <a:close/>
              </a:path>
              <a:path w="1259840" h="3453765">
                <a:moveTo>
                  <a:pt x="1206741" y="883158"/>
                </a:moveTo>
                <a:lnTo>
                  <a:pt x="1195870" y="876325"/>
                </a:lnTo>
                <a:lnTo>
                  <a:pt x="1151153" y="949604"/>
                </a:lnTo>
                <a:lnTo>
                  <a:pt x="1109535" y="949604"/>
                </a:lnTo>
                <a:lnTo>
                  <a:pt x="634733" y="1752968"/>
                </a:lnTo>
                <a:lnTo>
                  <a:pt x="633806" y="1830285"/>
                </a:lnTo>
                <a:lnTo>
                  <a:pt x="106514" y="2722448"/>
                </a:lnTo>
                <a:lnTo>
                  <a:pt x="109308" y="2724632"/>
                </a:lnTo>
                <a:lnTo>
                  <a:pt x="114896" y="2728353"/>
                </a:lnTo>
                <a:lnTo>
                  <a:pt x="1206741" y="883158"/>
                </a:lnTo>
                <a:close/>
              </a:path>
              <a:path w="1259840" h="3453765">
                <a:moveTo>
                  <a:pt x="1259624" y="1836420"/>
                </a:moveTo>
                <a:lnTo>
                  <a:pt x="621068" y="2910014"/>
                </a:lnTo>
                <a:lnTo>
                  <a:pt x="620128" y="2986100"/>
                </a:lnTo>
                <a:lnTo>
                  <a:pt x="353072" y="3437928"/>
                </a:lnTo>
                <a:lnTo>
                  <a:pt x="356793" y="3443211"/>
                </a:lnTo>
                <a:lnTo>
                  <a:pt x="359587" y="3448177"/>
                </a:lnTo>
                <a:lnTo>
                  <a:pt x="362077" y="3453765"/>
                </a:lnTo>
                <a:lnTo>
                  <a:pt x="1259624" y="1938197"/>
                </a:lnTo>
                <a:lnTo>
                  <a:pt x="1259624" y="1836420"/>
                </a:lnTo>
                <a:close/>
              </a:path>
              <a:path w="1259840" h="3453765">
                <a:moveTo>
                  <a:pt x="1259624" y="1552397"/>
                </a:moveTo>
                <a:lnTo>
                  <a:pt x="624166" y="2621851"/>
                </a:lnTo>
                <a:lnTo>
                  <a:pt x="624166" y="2696997"/>
                </a:lnTo>
                <a:lnTo>
                  <a:pt x="218300" y="3381108"/>
                </a:lnTo>
                <a:lnTo>
                  <a:pt x="224193" y="3380168"/>
                </a:lnTo>
                <a:lnTo>
                  <a:pt x="230720" y="3379546"/>
                </a:lnTo>
                <a:lnTo>
                  <a:pt x="236931" y="3379241"/>
                </a:lnTo>
                <a:lnTo>
                  <a:pt x="1259624" y="1651850"/>
                </a:lnTo>
                <a:lnTo>
                  <a:pt x="1259624" y="1552397"/>
                </a:lnTo>
                <a:close/>
              </a:path>
              <a:path w="1259840" h="3453765">
                <a:moveTo>
                  <a:pt x="1259624" y="1266977"/>
                </a:moveTo>
                <a:lnTo>
                  <a:pt x="627583" y="2331809"/>
                </a:lnTo>
                <a:lnTo>
                  <a:pt x="626960" y="2408517"/>
                </a:lnTo>
                <a:lnTo>
                  <a:pt x="178549" y="3164979"/>
                </a:lnTo>
                <a:lnTo>
                  <a:pt x="178549" y="3166211"/>
                </a:lnTo>
                <a:lnTo>
                  <a:pt x="177304" y="3168700"/>
                </a:lnTo>
                <a:lnTo>
                  <a:pt x="167487" y="3198977"/>
                </a:lnTo>
                <a:lnTo>
                  <a:pt x="162153" y="3214116"/>
                </a:lnTo>
                <a:lnTo>
                  <a:pt x="156502" y="3229254"/>
                </a:lnTo>
                <a:lnTo>
                  <a:pt x="1259624" y="1365834"/>
                </a:lnTo>
                <a:lnTo>
                  <a:pt x="1259624" y="1266977"/>
                </a:lnTo>
                <a:close/>
              </a:path>
              <a:path w="1259840" h="3453765">
                <a:moveTo>
                  <a:pt x="1259624" y="982116"/>
                </a:moveTo>
                <a:lnTo>
                  <a:pt x="630999" y="2043010"/>
                </a:lnTo>
                <a:lnTo>
                  <a:pt x="635965" y="2118461"/>
                </a:lnTo>
                <a:lnTo>
                  <a:pt x="154952" y="2928963"/>
                </a:lnTo>
                <a:lnTo>
                  <a:pt x="156819" y="2932074"/>
                </a:lnTo>
                <a:lnTo>
                  <a:pt x="158369" y="2935173"/>
                </a:lnTo>
                <a:lnTo>
                  <a:pt x="159613" y="2938284"/>
                </a:lnTo>
                <a:lnTo>
                  <a:pt x="1259624" y="1079576"/>
                </a:lnTo>
                <a:lnTo>
                  <a:pt x="1259624" y="982116"/>
                </a:lnTo>
                <a:close/>
              </a:path>
              <a:path w="1259840" h="3453765">
                <a:moveTo>
                  <a:pt x="1259636" y="2122576"/>
                </a:moveTo>
                <a:lnTo>
                  <a:pt x="726020" y="3019336"/>
                </a:lnTo>
                <a:lnTo>
                  <a:pt x="789381" y="3019336"/>
                </a:lnTo>
                <a:lnTo>
                  <a:pt x="1259636" y="2225243"/>
                </a:lnTo>
                <a:lnTo>
                  <a:pt x="1259636" y="2122576"/>
                </a:lnTo>
                <a:close/>
              </a:path>
            </a:pathLst>
          </a:custGeom>
          <a:solidFill>
            <a:srgbClr val="00C0E8"/>
          </a:solidFill>
        </p:spPr>
        <p:txBody>
          <a:bodyPr wrap="square" lIns="0" tIns="0" rIns="0" bIns="0" rtlCol="0"/>
          <a:lstStyle/>
          <a:p>
            <a:endParaRPr/>
          </a:p>
        </p:txBody>
      </p:sp>
      <p:grpSp>
        <p:nvGrpSpPr>
          <p:cNvPr id="5" name="object 5">
            <a:extLst>
              <a:ext uri="{FF2B5EF4-FFF2-40B4-BE49-F238E27FC236}">
                <a16:creationId xmlns:a16="http://schemas.microsoft.com/office/drawing/2014/main" id="{3A57F1FB-ECAB-08C7-1661-BBE8B7A9FF3E}"/>
              </a:ext>
            </a:extLst>
          </p:cNvPr>
          <p:cNvGrpSpPr/>
          <p:nvPr/>
        </p:nvGrpSpPr>
        <p:grpSpPr>
          <a:xfrm>
            <a:off x="0" y="0"/>
            <a:ext cx="1828800" cy="7772400"/>
            <a:chOff x="0" y="0"/>
            <a:chExt cx="1828800" cy="7772400"/>
          </a:xfrm>
        </p:grpSpPr>
        <p:pic>
          <p:nvPicPr>
            <p:cNvPr id="6" name="object 6">
              <a:extLst>
                <a:ext uri="{FF2B5EF4-FFF2-40B4-BE49-F238E27FC236}">
                  <a16:creationId xmlns:a16="http://schemas.microsoft.com/office/drawing/2014/main" id="{7EA698AC-42B6-B212-0A89-83AABE1CBD39}"/>
                </a:ext>
              </a:extLst>
            </p:cNvPr>
            <p:cNvPicPr/>
            <p:nvPr/>
          </p:nvPicPr>
          <p:blipFill>
            <a:blip r:embed="rId2" cstate="print"/>
            <a:stretch>
              <a:fillRect/>
            </a:stretch>
          </p:blipFill>
          <p:spPr>
            <a:xfrm>
              <a:off x="0" y="0"/>
              <a:ext cx="1828799" cy="7772399"/>
            </a:xfrm>
            <a:prstGeom prst="rect">
              <a:avLst/>
            </a:prstGeom>
          </p:spPr>
        </p:pic>
        <p:sp>
          <p:nvSpPr>
            <p:cNvPr id="7" name="object 7">
              <a:extLst>
                <a:ext uri="{FF2B5EF4-FFF2-40B4-BE49-F238E27FC236}">
                  <a16:creationId xmlns:a16="http://schemas.microsoft.com/office/drawing/2014/main" id="{454D5857-523B-CDF6-F6B7-39883C538F80}"/>
                </a:ext>
              </a:extLst>
            </p:cNvPr>
            <p:cNvSpPr/>
            <p:nvPr/>
          </p:nvSpPr>
          <p:spPr>
            <a:xfrm>
              <a:off x="10337" y="502945"/>
              <a:ext cx="1818005" cy="7269480"/>
            </a:xfrm>
            <a:custGeom>
              <a:avLst/>
              <a:gdLst/>
              <a:ahLst/>
              <a:cxnLst/>
              <a:rect l="l" t="t" r="r" b="b"/>
              <a:pathLst>
                <a:path w="1818005" h="7269480">
                  <a:moveTo>
                    <a:pt x="150456" y="1204569"/>
                  </a:moveTo>
                  <a:lnTo>
                    <a:pt x="0" y="1492173"/>
                  </a:lnTo>
                  <a:lnTo>
                    <a:pt x="0" y="4242930"/>
                  </a:lnTo>
                  <a:lnTo>
                    <a:pt x="100304" y="4434484"/>
                  </a:lnTo>
                  <a:lnTo>
                    <a:pt x="100304" y="6439052"/>
                  </a:lnTo>
                  <a:lnTo>
                    <a:pt x="0" y="6630784"/>
                  </a:lnTo>
                  <a:lnTo>
                    <a:pt x="0" y="7269454"/>
                  </a:lnTo>
                  <a:lnTo>
                    <a:pt x="150456" y="7269454"/>
                  </a:lnTo>
                  <a:lnTo>
                    <a:pt x="150456" y="1204569"/>
                  </a:lnTo>
                  <a:close/>
                </a:path>
                <a:path w="1818005" h="7269480">
                  <a:moveTo>
                    <a:pt x="451383" y="901750"/>
                  </a:moveTo>
                  <a:lnTo>
                    <a:pt x="300926" y="1189736"/>
                  </a:lnTo>
                  <a:lnTo>
                    <a:pt x="300926" y="3669754"/>
                  </a:lnTo>
                  <a:lnTo>
                    <a:pt x="401231" y="3861308"/>
                  </a:lnTo>
                  <a:lnTo>
                    <a:pt x="401231" y="6439192"/>
                  </a:lnTo>
                  <a:lnTo>
                    <a:pt x="300926" y="6631178"/>
                  </a:lnTo>
                  <a:lnTo>
                    <a:pt x="300926" y="7269454"/>
                  </a:lnTo>
                  <a:lnTo>
                    <a:pt x="451383" y="7269454"/>
                  </a:lnTo>
                  <a:lnTo>
                    <a:pt x="451383" y="901750"/>
                  </a:lnTo>
                  <a:close/>
                </a:path>
                <a:path w="1818005" h="7269480">
                  <a:moveTo>
                    <a:pt x="752297" y="601421"/>
                  </a:moveTo>
                  <a:lnTo>
                    <a:pt x="601840" y="889406"/>
                  </a:lnTo>
                  <a:lnTo>
                    <a:pt x="601840" y="3095371"/>
                  </a:lnTo>
                  <a:lnTo>
                    <a:pt x="702144" y="3286925"/>
                  </a:lnTo>
                  <a:lnTo>
                    <a:pt x="702144" y="6439179"/>
                  </a:lnTo>
                  <a:lnTo>
                    <a:pt x="601840" y="6631178"/>
                  </a:lnTo>
                  <a:lnTo>
                    <a:pt x="601840" y="7269454"/>
                  </a:lnTo>
                  <a:lnTo>
                    <a:pt x="752297" y="7269454"/>
                  </a:lnTo>
                  <a:lnTo>
                    <a:pt x="752297" y="601421"/>
                  </a:lnTo>
                  <a:close/>
                </a:path>
                <a:path w="1818005" h="7269480">
                  <a:moveTo>
                    <a:pt x="1053223" y="301523"/>
                  </a:moveTo>
                  <a:lnTo>
                    <a:pt x="902766" y="588772"/>
                  </a:lnTo>
                  <a:lnTo>
                    <a:pt x="902766" y="2515628"/>
                  </a:lnTo>
                  <a:lnTo>
                    <a:pt x="1003071" y="2707182"/>
                  </a:lnTo>
                  <a:lnTo>
                    <a:pt x="1003071" y="6438938"/>
                  </a:lnTo>
                  <a:lnTo>
                    <a:pt x="902766" y="6630429"/>
                  </a:lnTo>
                  <a:lnTo>
                    <a:pt x="902766" y="7269454"/>
                  </a:lnTo>
                  <a:lnTo>
                    <a:pt x="1053223" y="7269454"/>
                  </a:lnTo>
                  <a:lnTo>
                    <a:pt x="1053223" y="301523"/>
                  </a:lnTo>
                  <a:close/>
                </a:path>
                <a:path w="1818005" h="7269480">
                  <a:moveTo>
                    <a:pt x="1354150" y="0"/>
                  </a:moveTo>
                  <a:lnTo>
                    <a:pt x="1203693" y="287972"/>
                  </a:lnTo>
                  <a:lnTo>
                    <a:pt x="1203693" y="1939950"/>
                  </a:lnTo>
                  <a:lnTo>
                    <a:pt x="1303997" y="2131504"/>
                  </a:lnTo>
                  <a:lnTo>
                    <a:pt x="1303997" y="6439179"/>
                  </a:lnTo>
                  <a:lnTo>
                    <a:pt x="1203693" y="6631178"/>
                  </a:lnTo>
                  <a:lnTo>
                    <a:pt x="1203693" y="7269454"/>
                  </a:lnTo>
                  <a:lnTo>
                    <a:pt x="1354150" y="7269454"/>
                  </a:lnTo>
                  <a:lnTo>
                    <a:pt x="1354150" y="0"/>
                  </a:lnTo>
                  <a:close/>
                </a:path>
                <a:path w="1818005" h="7269480">
                  <a:moveTo>
                    <a:pt x="1655076" y="1830463"/>
                  </a:moveTo>
                  <a:lnTo>
                    <a:pt x="1504619" y="2118360"/>
                  </a:lnTo>
                  <a:lnTo>
                    <a:pt x="1504619" y="6247269"/>
                  </a:lnTo>
                  <a:lnTo>
                    <a:pt x="1655076" y="6534518"/>
                  </a:lnTo>
                  <a:lnTo>
                    <a:pt x="1655076" y="1830463"/>
                  </a:lnTo>
                  <a:close/>
                </a:path>
                <a:path w="1818005" h="7269480">
                  <a:moveTo>
                    <a:pt x="1817738" y="2671267"/>
                  </a:moveTo>
                  <a:lnTo>
                    <a:pt x="1805546" y="2694584"/>
                  </a:lnTo>
                  <a:lnTo>
                    <a:pt x="1805546" y="6247269"/>
                  </a:lnTo>
                  <a:lnTo>
                    <a:pt x="1814449" y="6264275"/>
                  </a:lnTo>
                  <a:lnTo>
                    <a:pt x="1817738" y="2671267"/>
                  </a:lnTo>
                  <a:close/>
                </a:path>
              </a:pathLst>
            </a:custGeom>
            <a:solidFill>
              <a:srgbClr val="06C5EC">
                <a:alpha val="14999"/>
              </a:srgbClr>
            </a:solidFill>
          </p:spPr>
          <p:txBody>
            <a:bodyPr wrap="square" lIns="0" tIns="0" rIns="0" bIns="0" rtlCol="0"/>
            <a:lstStyle/>
            <a:p>
              <a:endParaRPr/>
            </a:p>
          </p:txBody>
        </p:sp>
      </p:grpSp>
      <p:sp>
        <p:nvSpPr>
          <p:cNvPr id="8" name="object 8">
            <a:extLst>
              <a:ext uri="{FF2B5EF4-FFF2-40B4-BE49-F238E27FC236}">
                <a16:creationId xmlns:a16="http://schemas.microsoft.com/office/drawing/2014/main" id="{65359B93-EE67-7F29-0B3D-2B4EABA69578}"/>
              </a:ext>
            </a:extLst>
          </p:cNvPr>
          <p:cNvSpPr txBox="1"/>
          <p:nvPr/>
        </p:nvSpPr>
        <p:spPr>
          <a:xfrm>
            <a:off x="330200" y="636905"/>
            <a:ext cx="1185212" cy="28597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1:</a:t>
            </a:r>
            <a:endParaRPr sz="800">
              <a:latin typeface="Century Gothic"/>
              <a:cs typeface="Century Gothic"/>
            </a:endParaRPr>
          </a:p>
          <a:p>
            <a:pPr marL="12700">
              <a:spcBef>
                <a:spcPts val="110"/>
              </a:spcBef>
            </a:pPr>
            <a:r>
              <a:rPr lang="en-GB" sz="800" spc="-10">
                <a:solidFill>
                  <a:srgbClr val="FFFFFF"/>
                </a:solidFill>
                <a:latin typeface="Calibri"/>
                <a:cs typeface="Calibri"/>
              </a:rPr>
              <a:t>Partner Outbound Email #1 </a:t>
            </a:r>
            <a:endParaRPr/>
          </a:p>
        </p:txBody>
      </p:sp>
      <p:sp>
        <p:nvSpPr>
          <p:cNvPr id="9" name="object 9">
            <a:extLst>
              <a:ext uri="{FF2B5EF4-FFF2-40B4-BE49-F238E27FC236}">
                <a16:creationId xmlns:a16="http://schemas.microsoft.com/office/drawing/2014/main" id="{1208E430-8149-3899-1794-1B6D58AC3782}"/>
              </a:ext>
            </a:extLst>
          </p:cNvPr>
          <p:cNvSpPr txBox="1"/>
          <p:nvPr/>
        </p:nvSpPr>
        <p:spPr>
          <a:xfrm>
            <a:off x="330200" y="1084250"/>
            <a:ext cx="1248947" cy="28597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2:</a:t>
            </a:r>
            <a:endParaRPr sz="800">
              <a:latin typeface="Century Gothic"/>
              <a:cs typeface="Century Gothic"/>
            </a:endParaRPr>
          </a:p>
          <a:p>
            <a:pPr marL="12700">
              <a:spcBef>
                <a:spcPts val="110"/>
              </a:spcBef>
            </a:pPr>
            <a:r>
              <a:rPr lang="en-AU" sz="800" spc="-10">
                <a:solidFill>
                  <a:srgbClr val="FFFFFF"/>
                </a:solidFill>
                <a:latin typeface="Calibri"/>
                <a:ea typeface="Calibri"/>
                <a:cs typeface="Calibri"/>
              </a:rPr>
              <a:t>Partner Outbound Email #2 </a:t>
            </a:r>
            <a:endParaRPr/>
          </a:p>
        </p:txBody>
      </p:sp>
      <p:sp>
        <p:nvSpPr>
          <p:cNvPr id="10" name="object 10">
            <a:extLst>
              <a:ext uri="{FF2B5EF4-FFF2-40B4-BE49-F238E27FC236}">
                <a16:creationId xmlns:a16="http://schemas.microsoft.com/office/drawing/2014/main" id="{44568C21-15E3-DE9A-6F5C-831637456452}"/>
              </a:ext>
            </a:extLst>
          </p:cNvPr>
          <p:cNvSpPr txBox="1"/>
          <p:nvPr/>
        </p:nvSpPr>
        <p:spPr>
          <a:xfrm>
            <a:off x="330200" y="1531594"/>
            <a:ext cx="1187842" cy="28597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3:</a:t>
            </a:r>
            <a:endParaRPr sz="800">
              <a:latin typeface="Century Gothic"/>
              <a:cs typeface="Century Gothic"/>
            </a:endParaRPr>
          </a:p>
          <a:p>
            <a:pPr marL="12700">
              <a:spcBef>
                <a:spcPts val="114"/>
              </a:spcBef>
            </a:pPr>
            <a:r>
              <a:rPr lang="en-US" sz="800" spc="-10">
                <a:solidFill>
                  <a:srgbClr val="FFFFFF"/>
                </a:solidFill>
                <a:latin typeface="Calibri"/>
                <a:cs typeface="Calibri"/>
              </a:rPr>
              <a:t>Partner Outbound Email #3 </a:t>
            </a:r>
            <a:endParaRPr/>
          </a:p>
        </p:txBody>
      </p:sp>
      <p:sp>
        <p:nvSpPr>
          <p:cNvPr id="11" name="object 11">
            <a:extLst>
              <a:ext uri="{FF2B5EF4-FFF2-40B4-BE49-F238E27FC236}">
                <a16:creationId xmlns:a16="http://schemas.microsoft.com/office/drawing/2014/main" id="{4983F4E4-6AF7-181D-92A6-787BFEFFB3FA}"/>
              </a:ext>
            </a:extLst>
          </p:cNvPr>
          <p:cNvSpPr txBox="1"/>
          <p:nvPr/>
        </p:nvSpPr>
        <p:spPr>
          <a:xfrm>
            <a:off x="330200" y="1949802"/>
            <a:ext cx="1362106" cy="28597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4:</a:t>
            </a:r>
            <a:endParaRPr sz="800">
              <a:latin typeface="Century Gothic"/>
              <a:cs typeface="Century Gothic"/>
            </a:endParaRPr>
          </a:p>
          <a:p>
            <a:pPr marL="12700">
              <a:spcBef>
                <a:spcPts val="114"/>
              </a:spcBef>
            </a:pPr>
            <a:r>
              <a:rPr lang="en-US" sz="800" spc="-10">
                <a:solidFill>
                  <a:srgbClr val="FFFFFF"/>
                </a:solidFill>
                <a:latin typeface="Calibri"/>
                <a:cs typeface="Calibri"/>
              </a:rPr>
              <a:t>LinkedIn Blurb #1 </a:t>
            </a:r>
            <a:endParaRPr/>
          </a:p>
        </p:txBody>
      </p:sp>
      <p:sp>
        <p:nvSpPr>
          <p:cNvPr id="12" name="object 12">
            <a:extLst>
              <a:ext uri="{FF2B5EF4-FFF2-40B4-BE49-F238E27FC236}">
                <a16:creationId xmlns:a16="http://schemas.microsoft.com/office/drawing/2014/main" id="{8BECDE52-3386-5EB1-452D-C96419325C67}"/>
              </a:ext>
            </a:extLst>
          </p:cNvPr>
          <p:cNvSpPr txBox="1"/>
          <p:nvPr/>
        </p:nvSpPr>
        <p:spPr>
          <a:xfrm>
            <a:off x="330200" y="2426284"/>
            <a:ext cx="1255540" cy="28597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5:</a:t>
            </a:r>
            <a:endParaRPr sz="800">
              <a:latin typeface="Century Gothic"/>
              <a:cs typeface="Century Gothic"/>
            </a:endParaRPr>
          </a:p>
          <a:p>
            <a:pPr marL="12700">
              <a:spcBef>
                <a:spcPts val="114"/>
              </a:spcBef>
            </a:pPr>
            <a:r>
              <a:rPr lang="en-US" sz="800" spc="-10">
                <a:solidFill>
                  <a:srgbClr val="FFFFFF"/>
                </a:solidFill>
                <a:latin typeface="Calibri"/>
                <a:cs typeface="Calibri"/>
              </a:rPr>
              <a:t>LinkedIn Blurb #2</a:t>
            </a:r>
            <a:endParaRPr/>
          </a:p>
        </p:txBody>
      </p:sp>
      <p:sp>
        <p:nvSpPr>
          <p:cNvPr id="13" name="object 13">
            <a:extLst>
              <a:ext uri="{FF2B5EF4-FFF2-40B4-BE49-F238E27FC236}">
                <a16:creationId xmlns:a16="http://schemas.microsoft.com/office/drawing/2014/main" id="{F05AEEF1-5238-A13E-2DFB-30BA332A7951}"/>
              </a:ext>
            </a:extLst>
          </p:cNvPr>
          <p:cNvSpPr txBox="1"/>
          <p:nvPr/>
        </p:nvSpPr>
        <p:spPr>
          <a:xfrm>
            <a:off x="330200" y="2873629"/>
            <a:ext cx="1265992" cy="28597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6:</a:t>
            </a:r>
            <a:endParaRPr sz="800">
              <a:latin typeface="Century Gothic"/>
              <a:cs typeface="Century Gothic"/>
            </a:endParaRPr>
          </a:p>
          <a:p>
            <a:pPr marL="12700">
              <a:spcBef>
                <a:spcPts val="110"/>
              </a:spcBef>
            </a:pPr>
            <a:r>
              <a:rPr lang="en-US" sz="800" spc="-10">
                <a:solidFill>
                  <a:srgbClr val="FFFFFF"/>
                </a:solidFill>
                <a:latin typeface="Calibri"/>
                <a:cs typeface="Calibri"/>
              </a:rPr>
              <a:t>. LinkedIn Blurb #3 </a:t>
            </a:r>
            <a:endParaRPr/>
          </a:p>
        </p:txBody>
      </p:sp>
      <p:sp>
        <p:nvSpPr>
          <p:cNvPr id="14" name="object 14">
            <a:extLst>
              <a:ext uri="{FF2B5EF4-FFF2-40B4-BE49-F238E27FC236}">
                <a16:creationId xmlns:a16="http://schemas.microsoft.com/office/drawing/2014/main" id="{0BB92E79-32A2-0BB5-74F7-08B56810B0ED}"/>
              </a:ext>
            </a:extLst>
          </p:cNvPr>
          <p:cNvSpPr txBox="1"/>
          <p:nvPr/>
        </p:nvSpPr>
        <p:spPr>
          <a:xfrm>
            <a:off x="330200" y="3320974"/>
            <a:ext cx="688975" cy="40908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7:</a:t>
            </a:r>
            <a:endParaRPr sz="800">
              <a:latin typeface="Century Gothic"/>
              <a:cs typeface="Century Gothic"/>
            </a:endParaRPr>
          </a:p>
          <a:p>
            <a:pPr marL="12700">
              <a:spcBef>
                <a:spcPts val="114"/>
              </a:spcBef>
            </a:pPr>
            <a:r>
              <a:rPr lang="en-US" sz="800" spc="-10">
                <a:solidFill>
                  <a:srgbClr val="FFFFFF"/>
                </a:solidFill>
                <a:latin typeface="Calibri"/>
                <a:cs typeface="Calibri"/>
              </a:rPr>
              <a:t>Call-Opener Talk Track </a:t>
            </a:r>
            <a:endParaRPr/>
          </a:p>
        </p:txBody>
      </p:sp>
      <p:sp>
        <p:nvSpPr>
          <p:cNvPr id="18" name="object 18">
            <a:extLst>
              <a:ext uri="{FF2B5EF4-FFF2-40B4-BE49-F238E27FC236}">
                <a16:creationId xmlns:a16="http://schemas.microsoft.com/office/drawing/2014/main" id="{A3A9F323-C616-250E-D14E-18F55A3E4D62}"/>
              </a:ext>
            </a:extLst>
          </p:cNvPr>
          <p:cNvSpPr/>
          <p:nvPr/>
        </p:nvSpPr>
        <p:spPr>
          <a:xfrm>
            <a:off x="232409" y="1590983"/>
            <a:ext cx="45720" cy="45720"/>
          </a:xfrm>
          <a:custGeom>
            <a:avLst/>
            <a:gdLst/>
            <a:ahLst/>
            <a:cxnLst/>
            <a:rect l="l" t="t" r="r" b="b"/>
            <a:pathLst>
              <a:path w="45720" h="45720">
                <a:moveTo>
                  <a:pt x="22860" y="0"/>
                </a:moveTo>
                <a:lnTo>
                  <a:pt x="13962" y="1796"/>
                </a:lnTo>
                <a:lnTo>
                  <a:pt x="6696" y="6696"/>
                </a:lnTo>
                <a:lnTo>
                  <a:pt x="1796" y="13962"/>
                </a:lnTo>
                <a:lnTo>
                  <a:pt x="0" y="22860"/>
                </a:lnTo>
                <a:lnTo>
                  <a:pt x="1796" y="31757"/>
                </a:lnTo>
                <a:lnTo>
                  <a:pt x="6696" y="39023"/>
                </a:lnTo>
                <a:lnTo>
                  <a:pt x="13962" y="43923"/>
                </a:lnTo>
                <a:lnTo>
                  <a:pt x="22860" y="45720"/>
                </a:lnTo>
                <a:lnTo>
                  <a:pt x="31757" y="43923"/>
                </a:lnTo>
                <a:lnTo>
                  <a:pt x="39023" y="39023"/>
                </a:lnTo>
                <a:lnTo>
                  <a:pt x="43923" y="31757"/>
                </a:lnTo>
                <a:lnTo>
                  <a:pt x="45720" y="22860"/>
                </a:lnTo>
                <a:lnTo>
                  <a:pt x="43923" y="13962"/>
                </a:lnTo>
                <a:lnTo>
                  <a:pt x="39023" y="6696"/>
                </a:lnTo>
                <a:lnTo>
                  <a:pt x="31757" y="1796"/>
                </a:lnTo>
                <a:lnTo>
                  <a:pt x="22860" y="0"/>
                </a:lnTo>
                <a:close/>
              </a:path>
            </a:pathLst>
          </a:custGeom>
          <a:solidFill>
            <a:srgbClr val="FFFFFF"/>
          </a:solidFill>
        </p:spPr>
        <p:txBody>
          <a:bodyPr wrap="square" lIns="0" tIns="0" rIns="0" bIns="0" rtlCol="0" anchor="t"/>
          <a:lstStyle/>
          <a:p>
            <a:endParaRPr/>
          </a:p>
        </p:txBody>
      </p:sp>
      <p:sp>
        <p:nvSpPr>
          <p:cNvPr id="15" name="TextBox 5">
            <a:extLst>
              <a:ext uri="{FF2B5EF4-FFF2-40B4-BE49-F238E27FC236}">
                <a16:creationId xmlns:a16="http://schemas.microsoft.com/office/drawing/2014/main" id="{D50BAAE1-21F4-44A8-CDE0-C1CF78BFFCEF}"/>
              </a:ext>
            </a:extLst>
          </p:cNvPr>
          <p:cNvSpPr txBox="1"/>
          <p:nvPr/>
        </p:nvSpPr>
        <p:spPr>
          <a:xfrm>
            <a:off x="2273211" y="7146353"/>
            <a:ext cx="2405302"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kern="0"/>
            </a:defPPr>
          </a:lstStyle>
          <a:p>
            <a:pPr algn="l"/>
            <a:r>
              <a:rPr lang="en-GB">
                <a:solidFill>
                  <a:srgbClr val="FF0000"/>
                </a:solidFill>
              </a:rPr>
              <a:t>Insert your logo here</a:t>
            </a:r>
          </a:p>
        </p:txBody>
      </p:sp>
    </p:spTree>
    <p:extLst>
      <p:ext uri="{BB962C8B-B14F-4D97-AF65-F5344CB8AC3E}">
        <p14:creationId xmlns:p14="http://schemas.microsoft.com/office/powerpoint/2010/main" val="6475333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BC9995BE-F908-1E3F-3FB9-FE6EEDEF568A}"/>
            </a:ext>
          </a:extLst>
        </p:cNvPr>
        <p:cNvGrpSpPr/>
        <p:nvPr/>
      </p:nvGrpSpPr>
      <p:grpSpPr>
        <a:xfrm>
          <a:off x="0" y="0"/>
          <a:ext cx="0" cy="0"/>
          <a:chOff x="0" y="0"/>
          <a:chExt cx="0" cy="0"/>
        </a:xfrm>
      </p:grpSpPr>
      <p:sp>
        <p:nvSpPr>
          <p:cNvPr id="17" name="object 2">
            <a:extLst>
              <a:ext uri="{FF2B5EF4-FFF2-40B4-BE49-F238E27FC236}">
                <a16:creationId xmlns:a16="http://schemas.microsoft.com/office/drawing/2014/main" id="{EA380FFB-6994-190C-A14E-CAB28C97161F}"/>
              </a:ext>
            </a:extLst>
          </p:cNvPr>
          <p:cNvSpPr/>
          <p:nvPr/>
        </p:nvSpPr>
        <p:spPr>
          <a:xfrm>
            <a:off x="1602062" y="0"/>
            <a:ext cx="8675095" cy="7772400"/>
          </a:xfrm>
          <a:custGeom>
            <a:avLst/>
            <a:gdLst/>
            <a:ahLst/>
            <a:cxnLst/>
            <a:rect l="l" t="t" r="r" b="b"/>
            <a:pathLst>
              <a:path w="8449310" h="7772400">
                <a:moveTo>
                  <a:pt x="8449056" y="0"/>
                </a:moveTo>
                <a:lnTo>
                  <a:pt x="0" y="0"/>
                </a:lnTo>
                <a:lnTo>
                  <a:pt x="0" y="7772400"/>
                </a:lnTo>
                <a:lnTo>
                  <a:pt x="8449056" y="7772400"/>
                </a:lnTo>
                <a:lnTo>
                  <a:pt x="8449056" y="0"/>
                </a:lnTo>
                <a:close/>
              </a:path>
            </a:pathLst>
          </a:custGeom>
          <a:solidFill>
            <a:srgbClr val="141414"/>
          </a:solidFill>
        </p:spPr>
        <p:txBody>
          <a:bodyPr wrap="square" lIns="0" tIns="0" rIns="0" bIns="0" rtlCol="0"/>
          <a:lstStyle/>
          <a:p>
            <a:endParaRPr lang="en-GB"/>
          </a:p>
        </p:txBody>
      </p:sp>
      <p:sp>
        <p:nvSpPr>
          <p:cNvPr id="4" name="object 4">
            <a:extLst>
              <a:ext uri="{FF2B5EF4-FFF2-40B4-BE49-F238E27FC236}">
                <a16:creationId xmlns:a16="http://schemas.microsoft.com/office/drawing/2014/main" id="{32F93A3D-C13A-D00B-03BA-40D98ECF4273}"/>
              </a:ext>
            </a:extLst>
          </p:cNvPr>
          <p:cNvSpPr/>
          <p:nvPr/>
        </p:nvSpPr>
        <p:spPr>
          <a:xfrm>
            <a:off x="8798763" y="1270685"/>
            <a:ext cx="1259840" cy="3453765"/>
          </a:xfrm>
          <a:custGeom>
            <a:avLst/>
            <a:gdLst/>
            <a:ahLst/>
            <a:cxnLst/>
            <a:rect l="l" t="t" r="r" b="b"/>
            <a:pathLst>
              <a:path w="1259840" h="3453765">
                <a:moveTo>
                  <a:pt x="710501" y="293446"/>
                </a:moveTo>
                <a:lnTo>
                  <a:pt x="699630" y="286931"/>
                </a:lnTo>
                <a:lnTo>
                  <a:pt x="680999" y="317982"/>
                </a:lnTo>
                <a:lnTo>
                  <a:pt x="650875" y="297484"/>
                </a:lnTo>
                <a:lnTo>
                  <a:pt x="274205" y="940917"/>
                </a:lnTo>
                <a:lnTo>
                  <a:pt x="320154" y="940917"/>
                </a:lnTo>
                <a:lnTo>
                  <a:pt x="70180" y="1362621"/>
                </a:lnTo>
                <a:lnTo>
                  <a:pt x="68313" y="1370698"/>
                </a:lnTo>
                <a:lnTo>
                  <a:pt x="69875" y="1370698"/>
                </a:lnTo>
                <a:lnTo>
                  <a:pt x="72974" y="1371320"/>
                </a:lnTo>
                <a:lnTo>
                  <a:pt x="710501" y="293446"/>
                </a:lnTo>
                <a:close/>
              </a:path>
              <a:path w="1259840" h="3453765">
                <a:moveTo>
                  <a:pt x="711746" y="571690"/>
                </a:moveTo>
                <a:lnTo>
                  <a:pt x="700874" y="565175"/>
                </a:lnTo>
                <a:lnTo>
                  <a:pt x="679450" y="605231"/>
                </a:lnTo>
                <a:lnTo>
                  <a:pt x="648081" y="586282"/>
                </a:lnTo>
                <a:lnTo>
                  <a:pt x="441579" y="942784"/>
                </a:lnTo>
                <a:lnTo>
                  <a:pt x="488162" y="941844"/>
                </a:lnTo>
                <a:lnTo>
                  <a:pt x="192532" y="1440878"/>
                </a:lnTo>
                <a:lnTo>
                  <a:pt x="199364" y="1439011"/>
                </a:lnTo>
                <a:lnTo>
                  <a:pt x="711746" y="571690"/>
                </a:lnTo>
                <a:close/>
              </a:path>
              <a:path w="1259840" h="3453765">
                <a:moveTo>
                  <a:pt x="711746" y="6527"/>
                </a:moveTo>
                <a:lnTo>
                  <a:pt x="700874" y="0"/>
                </a:lnTo>
                <a:lnTo>
                  <a:pt x="684110" y="27635"/>
                </a:lnTo>
                <a:lnTo>
                  <a:pt x="654608" y="6210"/>
                </a:lnTo>
                <a:lnTo>
                  <a:pt x="106197" y="940917"/>
                </a:lnTo>
                <a:lnTo>
                  <a:pt x="153403" y="939368"/>
                </a:lnTo>
                <a:lnTo>
                  <a:pt x="0" y="1197114"/>
                </a:lnTo>
                <a:lnTo>
                  <a:pt x="5905" y="1199908"/>
                </a:lnTo>
                <a:lnTo>
                  <a:pt x="711746" y="6527"/>
                </a:lnTo>
                <a:close/>
              </a:path>
              <a:path w="1259840" h="3453765">
                <a:moveTo>
                  <a:pt x="743102" y="809244"/>
                </a:moveTo>
                <a:lnTo>
                  <a:pt x="737514" y="805840"/>
                </a:lnTo>
                <a:lnTo>
                  <a:pt x="336613" y="1483106"/>
                </a:lnTo>
                <a:lnTo>
                  <a:pt x="337845" y="1485290"/>
                </a:lnTo>
                <a:lnTo>
                  <a:pt x="340956" y="1489011"/>
                </a:lnTo>
                <a:lnTo>
                  <a:pt x="743102" y="809244"/>
                </a:lnTo>
                <a:close/>
              </a:path>
              <a:path w="1259840" h="3453765">
                <a:moveTo>
                  <a:pt x="867625" y="883475"/>
                </a:moveTo>
                <a:lnTo>
                  <a:pt x="856754" y="876947"/>
                </a:lnTo>
                <a:lnTo>
                  <a:pt x="814832" y="945578"/>
                </a:lnTo>
                <a:lnTo>
                  <a:pt x="773226" y="945578"/>
                </a:lnTo>
                <a:lnTo>
                  <a:pt x="640930" y="1174750"/>
                </a:lnTo>
                <a:lnTo>
                  <a:pt x="639076" y="1254556"/>
                </a:lnTo>
                <a:lnTo>
                  <a:pt x="173266" y="2042083"/>
                </a:lnTo>
                <a:lnTo>
                  <a:pt x="162966" y="2071293"/>
                </a:lnTo>
                <a:lnTo>
                  <a:pt x="159296" y="2080895"/>
                </a:lnTo>
                <a:lnTo>
                  <a:pt x="867625" y="883475"/>
                </a:lnTo>
                <a:close/>
              </a:path>
              <a:path w="1259840" h="3453765">
                <a:moveTo>
                  <a:pt x="1032840" y="890308"/>
                </a:moveTo>
                <a:lnTo>
                  <a:pt x="1021969" y="883780"/>
                </a:lnTo>
                <a:lnTo>
                  <a:pt x="982535" y="948372"/>
                </a:lnTo>
                <a:lnTo>
                  <a:pt x="941539" y="946823"/>
                </a:lnTo>
                <a:lnTo>
                  <a:pt x="637527" y="1463865"/>
                </a:lnTo>
                <a:lnTo>
                  <a:pt x="637527" y="1540256"/>
                </a:lnTo>
                <a:lnTo>
                  <a:pt x="29197" y="2569057"/>
                </a:lnTo>
                <a:lnTo>
                  <a:pt x="33845" y="2573718"/>
                </a:lnTo>
                <a:lnTo>
                  <a:pt x="35712" y="2575890"/>
                </a:lnTo>
                <a:lnTo>
                  <a:pt x="1032840" y="890308"/>
                </a:lnTo>
                <a:close/>
              </a:path>
              <a:path w="1259840" h="3453765">
                <a:moveTo>
                  <a:pt x="1206741" y="883158"/>
                </a:moveTo>
                <a:lnTo>
                  <a:pt x="1195870" y="876325"/>
                </a:lnTo>
                <a:lnTo>
                  <a:pt x="1151153" y="949604"/>
                </a:lnTo>
                <a:lnTo>
                  <a:pt x="1109535" y="949604"/>
                </a:lnTo>
                <a:lnTo>
                  <a:pt x="634733" y="1752968"/>
                </a:lnTo>
                <a:lnTo>
                  <a:pt x="633806" y="1830285"/>
                </a:lnTo>
                <a:lnTo>
                  <a:pt x="106514" y="2722448"/>
                </a:lnTo>
                <a:lnTo>
                  <a:pt x="109308" y="2724632"/>
                </a:lnTo>
                <a:lnTo>
                  <a:pt x="114896" y="2728353"/>
                </a:lnTo>
                <a:lnTo>
                  <a:pt x="1206741" y="883158"/>
                </a:lnTo>
                <a:close/>
              </a:path>
              <a:path w="1259840" h="3453765">
                <a:moveTo>
                  <a:pt x="1259624" y="1836420"/>
                </a:moveTo>
                <a:lnTo>
                  <a:pt x="621068" y="2910014"/>
                </a:lnTo>
                <a:lnTo>
                  <a:pt x="620128" y="2986100"/>
                </a:lnTo>
                <a:lnTo>
                  <a:pt x="353072" y="3437928"/>
                </a:lnTo>
                <a:lnTo>
                  <a:pt x="356793" y="3443211"/>
                </a:lnTo>
                <a:lnTo>
                  <a:pt x="359587" y="3448177"/>
                </a:lnTo>
                <a:lnTo>
                  <a:pt x="362077" y="3453765"/>
                </a:lnTo>
                <a:lnTo>
                  <a:pt x="1259624" y="1938197"/>
                </a:lnTo>
                <a:lnTo>
                  <a:pt x="1259624" y="1836420"/>
                </a:lnTo>
                <a:close/>
              </a:path>
              <a:path w="1259840" h="3453765">
                <a:moveTo>
                  <a:pt x="1259624" y="1552397"/>
                </a:moveTo>
                <a:lnTo>
                  <a:pt x="624166" y="2621851"/>
                </a:lnTo>
                <a:lnTo>
                  <a:pt x="624166" y="2696997"/>
                </a:lnTo>
                <a:lnTo>
                  <a:pt x="218300" y="3381108"/>
                </a:lnTo>
                <a:lnTo>
                  <a:pt x="224193" y="3380168"/>
                </a:lnTo>
                <a:lnTo>
                  <a:pt x="230720" y="3379546"/>
                </a:lnTo>
                <a:lnTo>
                  <a:pt x="236931" y="3379241"/>
                </a:lnTo>
                <a:lnTo>
                  <a:pt x="1259624" y="1651850"/>
                </a:lnTo>
                <a:lnTo>
                  <a:pt x="1259624" y="1552397"/>
                </a:lnTo>
                <a:close/>
              </a:path>
              <a:path w="1259840" h="3453765">
                <a:moveTo>
                  <a:pt x="1259624" y="1266977"/>
                </a:moveTo>
                <a:lnTo>
                  <a:pt x="627583" y="2331809"/>
                </a:lnTo>
                <a:lnTo>
                  <a:pt x="626960" y="2408517"/>
                </a:lnTo>
                <a:lnTo>
                  <a:pt x="178549" y="3164979"/>
                </a:lnTo>
                <a:lnTo>
                  <a:pt x="178549" y="3166211"/>
                </a:lnTo>
                <a:lnTo>
                  <a:pt x="177304" y="3168700"/>
                </a:lnTo>
                <a:lnTo>
                  <a:pt x="167487" y="3198977"/>
                </a:lnTo>
                <a:lnTo>
                  <a:pt x="162153" y="3214116"/>
                </a:lnTo>
                <a:lnTo>
                  <a:pt x="156502" y="3229254"/>
                </a:lnTo>
                <a:lnTo>
                  <a:pt x="1259624" y="1365834"/>
                </a:lnTo>
                <a:lnTo>
                  <a:pt x="1259624" y="1266977"/>
                </a:lnTo>
                <a:close/>
              </a:path>
              <a:path w="1259840" h="3453765">
                <a:moveTo>
                  <a:pt x="1259624" y="982116"/>
                </a:moveTo>
                <a:lnTo>
                  <a:pt x="630999" y="2043010"/>
                </a:lnTo>
                <a:lnTo>
                  <a:pt x="635965" y="2118461"/>
                </a:lnTo>
                <a:lnTo>
                  <a:pt x="154952" y="2928963"/>
                </a:lnTo>
                <a:lnTo>
                  <a:pt x="156819" y="2932074"/>
                </a:lnTo>
                <a:lnTo>
                  <a:pt x="158369" y="2935173"/>
                </a:lnTo>
                <a:lnTo>
                  <a:pt x="159613" y="2938284"/>
                </a:lnTo>
                <a:lnTo>
                  <a:pt x="1259624" y="1079576"/>
                </a:lnTo>
                <a:lnTo>
                  <a:pt x="1259624" y="982116"/>
                </a:lnTo>
                <a:close/>
              </a:path>
              <a:path w="1259840" h="3453765">
                <a:moveTo>
                  <a:pt x="1259636" y="2122576"/>
                </a:moveTo>
                <a:lnTo>
                  <a:pt x="726020" y="3019336"/>
                </a:lnTo>
                <a:lnTo>
                  <a:pt x="789381" y="3019336"/>
                </a:lnTo>
                <a:lnTo>
                  <a:pt x="1259636" y="2225243"/>
                </a:lnTo>
                <a:lnTo>
                  <a:pt x="1259636" y="2122576"/>
                </a:lnTo>
                <a:close/>
              </a:path>
            </a:pathLst>
          </a:custGeom>
          <a:solidFill>
            <a:srgbClr val="00C0E8"/>
          </a:solidFill>
        </p:spPr>
        <p:txBody>
          <a:bodyPr wrap="square" lIns="0" tIns="0" rIns="0" bIns="0" rtlCol="0"/>
          <a:lstStyle/>
          <a:p>
            <a:endParaRPr/>
          </a:p>
        </p:txBody>
      </p:sp>
      <p:grpSp>
        <p:nvGrpSpPr>
          <p:cNvPr id="5" name="object 5">
            <a:extLst>
              <a:ext uri="{FF2B5EF4-FFF2-40B4-BE49-F238E27FC236}">
                <a16:creationId xmlns:a16="http://schemas.microsoft.com/office/drawing/2014/main" id="{15490777-67C1-C8BA-1EFC-46025BDBC7E1}"/>
              </a:ext>
            </a:extLst>
          </p:cNvPr>
          <p:cNvGrpSpPr/>
          <p:nvPr/>
        </p:nvGrpSpPr>
        <p:grpSpPr>
          <a:xfrm>
            <a:off x="0" y="0"/>
            <a:ext cx="2097825" cy="7772425"/>
            <a:chOff x="0" y="0"/>
            <a:chExt cx="2082250" cy="7772425"/>
          </a:xfrm>
        </p:grpSpPr>
        <p:pic>
          <p:nvPicPr>
            <p:cNvPr id="6" name="object 6">
              <a:extLst>
                <a:ext uri="{FF2B5EF4-FFF2-40B4-BE49-F238E27FC236}">
                  <a16:creationId xmlns:a16="http://schemas.microsoft.com/office/drawing/2014/main" id="{E81AA385-420D-A0EE-1836-32795D7AEA61}"/>
                </a:ext>
              </a:extLst>
            </p:cNvPr>
            <p:cNvPicPr/>
            <p:nvPr/>
          </p:nvPicPr>
          <p:blipFill>
            <a:blip r:embed="rId2" cstate="print"/>
            <a:stretch>
              <a:fillRect/>
            </a:stretch>
          </p:blipFill>
          <p:spPr>
            <a:xfrm>
              <a:off x="0" y="0"/>
              <a:ext cx="1828799" cy="7772399"/>
            </a:xfrm>
            <a:prstGeom prst="rect">
              <a:avLst/>
            </a:prstGeom>
          </p:spPr>
        </p:pic>
        <p:sp>
          <p:nvSpPr>
            <p:cNvPr id="7" name="object 7">
              <a:extLst>
                <a:ext uri="{FF2B5EF4-FFF2-40B4-BE49-F238E27FC236}">
                  <a16:creationId xmlns:a16="http://schemas.microsoft.com/office/drawing/2014/main" id="{6BB38DED-2712-3440-6B5D-91D19E0A374C}"/>
                </a:ext>
              </a:extLst>
            </p:cNvPr>
            <p:cNvSpPr/>
            <p:nvPr/>
          </p:nvSpPr>
          <p:spPr>
            <a:xfrm>
              <a:off x="10337" y="502945"/>
              <a:ext cx="2071913" cy="7269480"/>
            </a:xfrm>
            <a:custGeom>
              <a:avLst/>
              <a:gdLst/>
              <a:ahLst/>
              <a:cxnLst/>
              <a:rect l="l" t="t" r="r" b="b"/>
              <a:pathLst>
                <a:path w="1818005" h="7269480">
                  <a:moveTo>
                    <a:pt x="150456" y="1204569"/>
                  </a:moveTo>
                  <a:lnTo>
                    <a:pt x="0" y="1492173"/>
                  </a:lnTo>
                  <a:lnTo>
                    <a:pt x="0" y="4242930"/>
                  </a:lnTo>
                  <a:lnTo>
                    <a:pt x="100304" y="4434484"/>
                  </a:lnTo>
                  <a:lnTo>
                    <a:pt x="100304" y="6439052"/>
                  </a:lnTo>
                  <a:lnTo>
                    <a:pt x="0" y="6630784"/>
                  </a:lnTo>
                  <a:lnTo>
                    <a:pt x="0" y="7269454"/>
                  </a:lnTo>
                  <a:lnTo>
                    <a:pt x="150456" y="7269454"/>
                  </a:lnTo>
                  <a:lnTo>
                    <a:pt x="150456" y="1204569"/>
                  </a:lnTo>
                  <a:close/>
                </a:path>
                <a:path w="1818005" h="7269480">
                  <a:moveTo>
                    <a:pt x="451383" y="901750"/>
                  </a:moveTo>
                  <a:lnTo>
                    <a:pt x="300926" y="1189736"/>
                  </a:lnTo>
                  <a:lnTo>
                    <a:pt x="300926" y="3669754"/>
                  </a:lnTo>
                  <a:lnTo>
                    <a:pt x="401231" y="3861308"/>
                  </a:lnTo>
                  <a:lnTo>
                    <a:pt x="401231" y="6439192"/>
                  </a:lnTo>
                  <a:lnTo>
                    <a:pt x="300926" y="6631178"/>
                  </a:lnTo>
                  <a:lnTo>
                    <a:pt x="300926" y="7269454"/>
                  </a:lnTo>
                  <a:lnTo>
                    <a:pt x="451383" y="7269454"/>
                  </a:lnTo>
                  <a:lnTo>
                    <a:pt x="451383" y="901750"/>
                  </a:lnTo>
                  <a:close/>
                </a:path>
                <a:path w="1818005" h="7269480">
                  <a:moveTo>
                    <a:pt x="752297" y="601421"/>
                  </a:moveTo>
                  <a:lnTo>
                    <a:pt x="601840" y="889406"/>
                  </a:lnTo>
                  <a:lnTo>
                    <a:pt x="601840" y="3095371"/>
                  </a:lnTo>
                  <a:lnTo>
                    <a:pt x="702144" y="3286925"/>
                  </a:lnTo>
                  <a:lnTo>
                    <a:pt x="702144" y="6439179"/>
                  </a:lnTo>
                  <a:lnTo>
                    <a:pt x="601840" y="6631178"/>
                  </a:lnTo>
                  <a:lnTo>
                    <a:pt x="601840" y="7269454"/>
                  </a:lnTo>
                  <a:lnTo>
                    <a:pt x="752297" y="7269454"/>
                  </a:lnTo>
                  <a:lnTo>
                    <a:pt x="752297" y="601421"/>
                  </a:lnTo>
                  <a:close/>
                </a:path>
                <a:path w="1818005" h="7269480">
                  <a:moveTo>
                    <a:pt x="1053223" y="301523"/>
                  </a:moveTo>
                  <a:lnTo>
                    <a:pt x="902766" y="588772"/>
                  </a:lnTo>
                  <a:lnTo>
                    <a:pt x="902766" y="2515628"/>
                  </a:lnTo>
                  <a:lnTo>
                    <a:pt x="1003071" y="2707182"/>
                  </a:lnTo>
                  <a:lnTo>
                    <a:pt x="1003071" y="6438938"/>
                  </a:lnTo>
                  <a:lnTo>
                    <a:pt x="902766" y="6630429"/>
                  </a:lnTo>
                  <a:lnTo>
                    <a:pt x="902766" y="7269454"/>
                  </a:lnTo>
                  <a:lnTo>
                    <a:pt x="1053223" y="7269454"/>
                  </a:lnTo>
                  <a:lnTo>
                    <a:pt x="1053223" y="301523"/>
                  </a:lnTo>
                  <a:close/>
                </a:path>
                <a:path w="1818005" h="7269480">
                  <a:moveTo>
                    <a:pt x="1354150" y="0"/>
                  </a:moveTo>
                  <a:lnTo>
                    <a:pt x="1203693" y="287972"/>
                  </a:lnTo>
                  <a:lnTo>
                    <a:pt x="1203693" y="1939950"/>
                  </a:lnTo>
                  <a:lnTo>
                    <a:pt x="1303997" y="2131504"/>
                  </a:lnTo>
                  <a:lnTo>
                    <a:pt x="1303997" y="6439179"/>
                  </a:lnTo>
                  <a:lnTo>
                    <a:pt x="1203693" y="6631178"/>
                  </a:lnTo>
                  <a:lnTo>
                    <a:pt x="1203693" y="7269454"/>
                  </a:lnTo>
                  <a:lnTo>
                    <a:pt x="1354150" y="7269454"/>
                  </a:lnTo>
                  <a:lnTo>
                    <a:pt x="1354150" y="0"/>
                  </a:lnTo>
                  <a:close/>
                </a:path>
                <a:path w="1818005" h="7269480">
                  <a:moveTo>
                    <a:pt x="1655076" y="1830463"/>
                  </a:moveTo>
                  <a:lnTo>
                    <a:pt x="1504619" y="2118360"/>
                  </a:lnTo>
                  <a:lnTo>
                    <a:pt x="1504619" y="6247269"/>
                  </a:lnTo>
                  <a:lnTo>
                    <a:pt x="1655076" y="6534518"/>
                  </a:lnTo>
                  <a:lnTo>
                    <a:pt x="1655076" y="1830463"/>
                  </a:lnTo>
                  <a:close/>
                </a:path>
                <a:path w="1818005" h="7269480">
                  <a:moveTo>
                    <a:pt x="1817738" y="2671267"/>
                  </a:moveTo>
                  <a:lnTo>
                    <a:pt x="1805546" y="2694584"/>
                  </a:lnTo>
                  <a:lnTo>
                    <a:pt x="1805546" y="6247269"/>
                  </a:lnTo>
                  <a:lnTo>
                    <a:pt x="1814449" y="6264275"/>
                  </a:lnTo>
                  <a:lnTo>
                    <a:pt x="1817738" y="2671267"/>
                  </a:lnTo>
                  <a:close/>
                </a:path>
              </a:pathLst>
            </a:custGeom>
            <a:solidFill>
              <a:srgbClr val="06C5EC">
                <a:alpha val="14999"/>
              </a:srgbClr>
            </a:solidFill>
          </p:spPr>
          <p:txBody>
            <a:bodyPr wrap="square" lIns="0" tIns="0" rIns="0" bIns="0" rtlCol="0"/>
            <a:lstStyle/>
            <a:p>
              <a:endParaRPr/>
            </a:p>
          </p:txBody>
        </p:sp>
      </p:grpSp>
      <p:sp>
        <p:nvSpPr>
          <p:cNvPr id="8" name="object 8">
            <a:extLst>
              <a:ext uri="{FF2B5EF4-FFF2-40B4-BE49-F238E27FC236}">
                <a16:creationId xmlns:a16="http://schemas.microsoft.com/office/drawing/2014/main" id="{830EA11A-D2B4-9B2B-E163-64094CB27A7E}"/>
              </a:ext>
            </a:extLst>
          </p:cNvPr>
          <p:cNvSpPr txBox="1"/>
          <p:nvPr/>
        </p:nvSpPr>
        <p:spPr>
          <a:xfrm>
            <a:off x="330200" y="636905"/>
            <a:ext cx="1185212" cy="28597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1:</a:t>
            </a:r>
            <a:endParaRPr sz="800">
              <a:latin typeface="Century Gothic"/>
              <a:cs typeface="Century Gothic"/>
            </a:endParaRPr>
          </a:p>
          <a:p>
            <a:pPr marL="12700">
              <a:spcBef>
                <a:spcPts val="110"/>
              </a:spcBef>
            </a:pPr>
            <a:r>
              <a:rPr lang="en-GB" sz="800" spc="-10">
                <a:solidFill>
                  <a:srgbClr val="FFFFFF"/>
                </a:solidFill>
                <a:latin typeface="Calibri"/>
                <a:cs typeface="Calibri"/>
              </a:rPr>
              <a:t>Partner Outbound Email #1 </a:t>
            </a:r>
            <a:endParaRPr/>
          </a:p>
        </p:txBody>
      </p:sp>
      <p:sp>
        <p:nvSpPr>
          <p:cNvPr id="9" name="object 9">
            <a:extLst>
              <a:ext uri="{FF2B5EF4-FFF2-40B4-BE49-F238E27FC236}">
                <a16:creationId xmlns:a16="http://schemas.microsoft.com/office/drawing/2014/main" id="{13C01039-8501-DE6C-3582-BE572AD47121}"/>
              </a:ext>
            </a:extLst>
          </p:cNvPr>
          <p:cNvSpPr txBox="1"/>
          <p:nvPr/>
        </p:nvSpPr>
        <p:spPr>
          <a:xfrm>
            <a:off x="330200" y="1084250"/>
            <a:ext cx="1248947" cy="28597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2:</a:t>
            </a:r>
            <a:endParaRPr sz="800">
              <a:latin typeface="Century Gothic"/>
              <a:cs typeface="Century Gothic"/>
            </a:endParaRPr>
          </a:p>
          <a:p>
            <a:pPr marL="12700">
              <a:spcBef>
                <a:spcPts val="110"/>
              </a:spcBef>
            </a:pPr>
            <a:r>
              <a:rPr lang="en-AU" sz="800" spc="-10">
                <a:solidFill>
                  <a:srgbClr val="FFFFFF"/>
                </a:solidFill>
                <a:latin typeface="Calibri"/>
                <a:ea typeface="Calibri"/>
                <a:cs typeface="Calibri"/>
              </a:rPr>
              <a:t>Partner Outbound Email #2 </a:t>
            </a:r>
            <a:endParaRPr/>
          </a:p>
        </p:txBody>
      </p:sp>
      <p:sp>
        <p:nvSpPr>
          <p:cNvPr id="10" name="object 10">
            <a:extLst>
              <a:ext uri="{FF2B5EF4-FFF2-40B4-BE49-F238E27FC236}">
                <a16:creationId xmlns:a16="http://schemas.microsoft.com/office/drawing/2014/main" id="{75FED0F7-2BBA-620E-2A54-6647C96F3DB9}"/>
              </a:ext>
            </a:extLst>
          </p:cNvPr>
          <p:cNvSpPr txBox="1"/>
          <p:nvPr/>
        </p:nvSpPr>
        <p:spPr>
          <a:xfrm>
            <a:off x="330200" y="1531594"/>
            <a:ext cx="1187842" cy="28597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3:</a:t>
            </a:r>
            <a:endParaRPr sz="800">
              <a:latin typeface="Century Gothic"/>
              <a:cs typeface="Century Gothic"/>
            </a:endParaRPr>
          </a:p>
          <a:p>
            <a:pPr marL="12700">
              <a:spcBef>
                <a:spcPts val="114"/>
              </a:spcBef>
            </a:pPr>
            <a:r>
              <a:rPr lang="en-US" sz="800" spc="-10">
                <a:solidFill>
                  <a:srgbClr val="FFFFFF"/>
                </a:solidFill>
                <a:latin typeface="Calibri"/>
                <a:cs typeface="Calibri"/>
              </a:rPr>
              <a:t>Partner Outbound Email #3 </a:t>
            </a:r>
            <a:endParaRPr/>
          </a:p>
        </p:txBody>
      </p:sp>
      <p:sp>
        <p:nvSpPr>
          <p:cNvPr id="11" name="object 11">
            <a:extLst>
              <a:ext uri="{FF2B5EF4-FFF2-40B4-BE49-F238E27FC236}">
                <a16:creationId xmlns:a16="http://schemas.microsoft.com/office/drawing/2014/main" id="{AB27ADD2-8FD8-BD38-5029-D93F2BDBC56C}"/>
              </a:ext>
            </a:extLst>
          </p:cNvPr>
          <p:cNvSpPr txBox="1"/>
          <p:nvPr/>
        </p:nvSpPr>
        <p:spPr>
          <a:xfrm>
            <a:off x="330200" y="1949802"/>
            <a:ext cx="1362106" cy="28597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4:</a:t>
            </a:r>
            <a:endParaRPr sz="800">
              <a:latin typeface="Century Gothic"/>
              <a:cs typeface="Century Gothic"/>
            </a:endParaRPr>
          </a:p>
          <a:p>
            <a:pPr marL="12700">
              <a:spcBef>
                <a:spcPts val="114"/>
              </a:spcBef>
            </a:pPr>
            <a:r>
              <a:rPr lang="en-US" sz="800" spc="-10">
                <a:solidFill>
                  <a:srgbClr val="FFFFFF"/>
                </a:solidFill>
                <a:latin typeface="Calibri"/>
                <a:cs typeface="Calibri"/>
              </a:rPr>
              <a:t>LinkedIn Blurb #1 </a:t>
            </a:r>
            <a:endParaRPr/>
          </a:p>
        </p:txBody>
      </p:sp>
      <p:sp>
        <p:nvSpPr>
          <p:cNvPr id="12" name="object 12">
            <a:extLst>
              <a:ext uri="{FF2B5EF4-FFF2-40B4-BE49-F238E27FC236}">
                <a16:creationId xmlns:a16="http://schemas.microsoft.com/office/drawing/2014/main" id="{D1BE6176-E008-A014-7257-6BF7A142DA9C}"/>
              </a:ext>
            </a:extLst>
          </p:cNvPr>
          <p:cNvSpPr txBox="1"/>
          <p:nvPr/>
        </p:nvSpPr>
        <p:spPr>
          <a:xfrm>
            <a:off x="330200" y="2426284"/>
            <a:ext cx="1255540" cy="28597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5:</a:t>
            </a:r>
            <a:endParaRPr sz="800">
              <a:latin typeface="Century Gothic"/>
              <a:cs typeface="Century Gothic"/>
            </a:endParaRPr>
          </a:p>
          <a:p>
            <a:pPr marL="12700">
              <a:spcBef>
                <a:spcPts val="114"/>
              </a:spcBef>
            </a:pPr>
            <a:r>
              <a:rPr lang="en-US" sz="800" spc="-10">
                <a:solidFill>
                  <a:srgbClr val="FFFFFF"/>
                </a:solidFill>
                <a:latin typeface="Calibri"/>
                <a:cs typeface="Calibri"/>
              </a:rPr>
              <a:t>LinkedIn Blurb #2</a:t>
            </a:r>
            <a:endParaRPr/>
          </a:p>
        </p:txBody>
      </p:sp>
      <p:sp>
        <p:nvSpPr>
          <p:cNvPr id="13" name="object 13">
            <a:extLst>
              <a:ext uri="{FF2B5EF4-FFF2-40B4-BE49-F238E27FC236}">
                <a16:creationId xmlns:a16="http://schemas.microsoft.com/office/drawing/2014/main" id="{5DDF7515-B909-14BF-1576-E4842B9AE6A3}"/>
              </a:ext>
            </a:extLst>
          </p:cNvPr>
          <p:cNvSpPr txBox="1"/>
          <p:nvPr/>
        </p:nvSpPr>
        <p:spPr>
          <a:xfrm>
            <a:off x="330200" y="2873629"/>
            <a:ext cx="1265992" cy="28597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6:</a:t>
            </a:r>
            <a:endParaRPr sz="800">
              <a:latin typeface="Century Gothic"/>
              <a:cs typeface="Century Gothic"/>
            </a:endParaRPr>
          </a:p>
          <a:p>
            <a:pPr marL="12700">
              <a:spcBef>
                <a:spcPts val="110"/>
              </a:spcBef>
            </a:pPr>
            <a:r>
              <a:rPr lang="en-US" sz="800" spc="-10">
                <a:solidFill>
                  <a:srgbClr val="FFFFFF"/>
                </a:solidFill>
                <a:latin typeface="Calibri"/>
                <a:cs typeface="Calibri"/>
              </a:rPr>
              <a:t>. LinkedIn Blurb #3 </a:t>
            </a:r>
            <a:endParaRPr/>
          </a:p>
        </p:txBody>
      </p:sp>
      <p:sp>
        <p:nvSpPr>
          <p:cNvPr id="14" name="object 14">
            <a:extLst>
              <a:ext uri="{FF2B5EF4-FFF2-40B4-BE49-F238E27FC236}">
                <a16:creationId xmlns:a16="http://schemas.microsoft.com/office/drawing/2014/main" id="{2EC2917D-758A-DB55-A67C-6FEBFC1914B1}"/>
              </a:ext>
            </a:extLst>
          </p:cNvPr>
          <p:cNvSpPr txBox="1"/>
          <p:nvPr/>
        </p:nvSpPr>
        <p:spPr>
          <a:xfrm>
            <a:off x="330200" y="3320974"/>
            <a:ext cx="688975" cy="40908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7:</a:t>
            </a:r>
            <a:endParaRPr sz="800">
              <a:latin typeface="Century Gothic"/>
              <a:cs typeface="Century Gothic"/>
            </a:endParaRPr>
          </a:p>
          <a:p>
            <a:pPr marL="12700">
              <a:spcBef>
                <a:spcPts val="114"/>
              </a:spcBef>
            </a:pPr>
            <a:r>
              <a:rPr lang="en-US" sz="800" spc="-10">
                <a:solidFill>
                  <a:srgbClr val="FFFFFF"/>
                </a:solidFill>
                <a:latin typeface="Calibri"/>
                <a:cs typeface="Calibri"/>
              </a:rPr>
              <a:t>Call-Opener Talk Track </a:t>
            </a:r>
            <a:endParaRPr/>
          </a:p>
        </p:txBody>
      </p:sp>
      <p:sp>
        <p:nvSpPr>
          <p:cNvPr id="18" name="object 18">
            <a:extLst>
              <a:ext uri="{FF2B5EF4-FFF2-40B4-BE49-F238E27FC236}">
                <a16:creationId xmlns:a16="http://schemas.microsoft.com/office/drawing/2014/main" id="{1E51FFCC-0C87-03FE-BDC1-60CFF02C68BE}"/>
              </a:ext>
            </a:extLst>
          </p:cNvPr>
          <p:cNvSpPr/>
          <p:nvPr/>
        </p:nvSpPr>
        <p:spPr>
          <a:xfrm>
            <a:off x="232409" y="2028044"/>
            <a:ext cx="45720" cy="45720"/>
          </a:xfrm>
          <a:custGeom>
            <a:avLst/>
            <a:gdLst/>
            <a:ahLst/>
            <a:cxnLst/>
            <a:rect l="l" t="t" r="r" b="b"/>
            <a:pathLst>
              <a:path w="45720" h="45720">
                <a:moveTo>
                  <a:pt x="22860" y="0"/>
                </a:moveTo>
                <a:lnTo>
                  <a:pt x="13962" y="1796"/>
                </a:lnTo>
                <a:lnTo>
                  <a:pt x="6696" y="6696"/>
                </a:lnTo>
                <a:lnTo>
                  <a:pt x="1796" y="13962"/>
                </a:lnTo>
                <a:lnTo>
                  <a:pt x="0" y="22860"/>
                </a:lnTo>
                <a:lnTo>
                  <a:pt x="1796" y="31757"/>
                </a:lnTo>
                <a:lnTo>
                  <a:pt x="6696" y="39023"/>
                </a:lnTo>
                <a:lnTo>
                  <a:pt x="13962" y="43923"/>
                </a:lnTo>
                <a:lnTo>
                  <a:pt x="22860" y="45720"/>
                </a:lnTo>
                <a:lnTo>
                  <a:pt x="31757" y="43923"/>
                </a:lnTo>
                <a:lnTo>
                  <a:pt x="39023" y="39023"/>
                </a:lnTo>
                <a:lnTo>
                  <a:pt x="43923" y="31757"/>
                </a:lnTo>
                <a:lnTo>
                  <a:pt x="45720" y="22860"/>
                </a:lnTo>
                <a:lnTo>
                  <a:pt x="43923" y="13962"/>
                </a:lnTo>
                <a:lnTo>
                  <a:pt x="39023" y="6696"/>
                </a:lnTo>
                <a:lnTo>
                  <a:pt x="31757" y="1796"/>
                </a:lnTo>
                <a:lnTo>
                  <a:pt x="22860" y="0"/>
                </a:lnTo>
                <a:close/>
              </a:path>
            </a:pathLst>
          </a:custGeom>
          <a:solidFill>
            <a:srgbClr val="FFFFFF"/>
          </a:solidFill>
        </p:spPr>
        <p:txBody>
          <a:bodyPr wrap="square" lIns="0" tIns="0" rIns="0" bIns="0" rtlCol="0" anchor="t"/>
          <a:lstStyle/>
          <a:p>
            <a:endParaRPr/>
          </a:p>
        </p:txBody>
      </p:sp>
      <p:sp>
        <p:nvSpPr>
          <p:cNvPr id="25" name="object 9">
            <a:extLst>
              <a:ext uri="{FF2B5EF4-FFF2-40B4-BE49-F238E27FC236}">
                <a16:creationId xmlns:a16="http://schemas.microsoft.com/office/drawing/2014/main" id="{5FA91BD6-74FA-8C17-B06D-307547426C06}"/>
              </a:ext>
            </a:extLst>
          </p:cNvPr>
          <p:cNvSpPr txBox="1"/>
          <p:nvPr/>
        </p:nvSpPr>
        <p:spPr>
          <a:xfrm>
            <a:off x="2247728" y="574995"/>
            <a:ext cx="5509572" cy="723916"/>
          </a:xfrm>
          <a:prstGeom prst="rect">
            <a:avLst/>
          </a:prstGeom>
        </p:spPr>
        <p:txBody>
          <a:bodyPr vert="horz" wrap="square" lIns="0" tIns="53975" rIns="0" bIns="0" rtlCol="0" anchor="t">
            <a:spAutoFit/>
          </a:bodyPr>
          <a:lstStyle/>
          <a:p>
            <a:pPr marL="25400">
              <a:spcBef>
                <a:spcPts val="425"/>
              </a:spcBef>
            </a:pPr>
            <a:r>
              <a:rPr sz="1000" b="1" spc="110">
                <a:solidFill>
                  <a:srgbClr val="00C0E8"/>
                </a:solidFill>
                <a:latin typeface="Century Gothic"/>
                <a:cs typeface="Century Gothic"/>
              </a:rPr>
              <a:t>SECTION</a:t>
            </a:r>
            <a:r>
              <a:rPr lang="en-GB" sz="1000" b="1" spc="190">
                <a:solidFill>
                  <a:srgbClr val="00C0E8"/>
                </a:solidFill>
                <a:latin typeface="Century Gothic"/>
                <a:cs typeface="Century Gothic"/>
              </a:rPr>
              <a:t> 4</a:t>
            </a:r>
            <a:r>
              <a:rPr sz="1000" b="1" spc="60">
                <a:solidFill>
                  <a:srgbClr val="00C0E8"/>
                </a:solidFill>
                <a:latin typeface="Century Gothic"/>
                <a:cs typeface="Century Gothic"/>
              </a:rPr>
              <a:t>:</a:t>
            </a:r>
            <a:r>
              <a:rPr lang="en-GB" sz="1000" b="1" spc="204">
                <a:solidFill>
                  <a:srgbClr val="00C0E8"/>
                </a:solidFill>
                <a:latin typeface="Century Gothic"/>
                <a:cs typeface="Century Gothic"/>
              </a:rPr>
              <a:t> LinkedIn Blurb #1</a:t>
            </a:r>
            <a:endParaRPr lang="en-US" sz="1000" spc="100">
              <a:solidFill>
                <a:srgbClr val="00C0E8"/>
              </a:solidFill>
              <a:latin typeface="Tahoma"/>
              <a:ea typeface="Tahoma"/>
              <a:cs typeface="Tahoma"/>
            </a:endParaRPr>
          </a:p>
          <a:p>
            <a:pPr marL="12700">
              <a:spcBef>
                <a:spcPts val="855"/>
              </a:spcBef>
            </a:pPr>
            <a:r>
              <a:rPr lang="en-GB" sz="2600" spc="-95">
                <a:solidFill>
                  <a:srgbClr val="FFFFFF"/>
                </a:solidFill>
                <a:latin typeface="Century Gothic"/>
                <a:ea typeface="Tahoma"/>
                <a:cs typeface="Tahoma"/>
              </a:rPr>
              <a:t>Thought Leadership/Awareness</a:t>
            </a:r>
            <a:endParaRPr lang="en-US" sz="2600">
              <a:solidFill>
                <a:srgbClr val="000000"/>
              </a:solidFill>
              <a:latin typeface="Century Gothic"/>
              <a:ea typeface="Tahoma"/>
              <a:cs typeface="Tahoma"/>
            </a:endParaRPr>
          </a:p>
        </p:txBody>
      </p:sp>
      <p:sp>
        <p:nvSpPr>
          <p:cNvPr id="44" name="TextBox 43">
            <a:extLst>
              <a:ext uri="{FF2B5EF4-FFF2-40B4-BE49-F238E27FC236}">
                <a16:creationId xmlns:a16="http://schemas.microsoft.com/office/drawing/2014/main" id="{3ABE6726-8DC2-B3A0-B00C-74DD6D2920F8}"/>
              </a:ext>
            </a:extLst>
          </p:cNvPr>
          <p:cNvSpPr txBox="1"/>
          <p:nvPr/>
        </p:nvSpPr>
        <p:spPr>
          <a:xfrm>
            <a:off x="2247377" y="1674695"/>
            <a:ext cx="6552048" cy="415498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GB" sz="1100" b="1">
                <a:solidFill>
                  <a:srgbClr val="00B0F0"/>
                </a:solidFill>
                <a:latin typeface="Calibri"/>
                <a:ea typeface="Calibri"/>
                <a:cs typeface="Calibri"/>
              </a:rPr>
              <a:t>Use case:</a:t>
            </a:r>
            <a:br>
              <a:rPr lang="en-GB" sz="1100" b="1">
                <a:solidFill>
                  <a:schemeClr val="bg1"/>
                </a:solidFill>
                <a:latin typeface="Calibri"/>
                <a:ea typeface="Calibri"/>
                <a:cs typeface="Calibri"/>
              </a:rPr>
            </a:br>
            <a:r>
              <a:rPr lang="en-GB" sz="1100">
                <a:solidFill>
                  <a:schemeClr val="bg1"/>
                </a:solidFill>
                <a:latin typeface="Calibri"/>
                <a:ea typeface="Calibri"/>
                <a:cs typeface="Calibri"/>
              </a:rPr>
              <a:t>Partners post this to position themselves as “browser security” thought leaders and introduce Prisma Browser indirectly.</a:t>
            </a:r>
            <a:endParaRPr lang="en-US" sz="1100">
              <a:solidFill>
                <a:schemeClr val="bg1"/>
              </a:solidFill>
              <a:latin typeface="Calibri"/>
              <a:ea typeface="Calibri"/>
              <a:cs typeface="Calibri"/>
            </a:endParaRPr>
          </a:p>
          <a:p>
            <a:pPr algn="l"/>
            <a:endParaRPr lang="en-GB" sz="1100">
              <a:solidFill>
                <a:srgbClr val="000000"/>
              </a:solidFill>
              <a:latin typeface="Calibri"/>
              <a:ea typeface="Calibri"/>
              <a:cs typeface="Calibri"/>
            </a:endParaRPr>
          </a:p>
          <a:p>
            <a:pPr algn="l"/>
            <a:r>
              <a:rPr lang="en-GB" sz="1100" b="1">
                <a:solidFill>
                  <a:srgbClr val="00B0F0"/>
                </a:solidFill>
                <a:latin typeface="Calibri"/>
                <a:ea typeface="Calibri"/>
                <a:cs typeface="Calibri"/>
              </a:rPr>
              <a:t>Post Text:</a:t>
            </a:r>
            <a:endParaRPr lang="en-GB" sz="1100">
              <a:solidFill>
                <a:srgbClr val="00B0F0"/>
              </a:solidFill>
              <a:latin typeface="Calibri"/>
              <a:ea typeface="Calibri"/>
              <a:cs typeface="Calibri"/>
            </a:endParaRPr>
          </a:p>
          <a:p>
            <a:pPr algn="l"/>
            <a:endParaRPr lang="en-GB" sz="1100">
              <a:solidFill>
                <a:schemeClr val="bg1"/>
              </a:solidFill>
              <a:latin typeface="Calibri"/>
              <a:ea typeface="Calibri"/>
              <a:cs typeface="Calibri"/>
            </a:endParaRPr>
          </a:p>
          <a:p>
            <a:pPr algn="l"/>
            <a:r>
              <a:rPr lang="en-AU" sz="1100">
                <a:solidFill>
                  <a:schemeClr val="bg1"/>
                </a:solidFill>
              </a:rPr>
              <a:t>Most organisations we talk to now do </a:t>
            </a:r>
            <a:r>
              <a:rPr lang="en-AU" sz="1100" b="1">
                <a:solidFill>
                  <a:schemeClr val="bg1"/>
                </a:solidFill>
              </a:rPr>
              <a:t>the majority of their work in a browser</a:t>
            </a:r>
            <a:r>
              <a:rPr lang="en-AU" sz="1100">
                <a:solidFill>
                  <a:schemeClr val="bg1"/>
                </a:solidFill>
              </a:rPr>
              <a:t> – SaaS, web apps and GenAI tools – often from a mix of corporate and personal devices.</a:t>
            </a:r>
            <a:endParaRPr lang="en-GB">
              <a:solidFill>
                <a:schemeClr val="bg1"/>
              </a:solidFill>
            </a:endParaRPr>
          </a:p>
          <a:p>
            <a:pPr algn="l"/>
            <a:endParaRPr lang="en-AU" sz="1100">
              <a:solidFill>
                <a:schemeClr val="bg1"/>
              </a:solidFill>
            </a:endParaRPr>
          </a:p>
          <a:p>
            <a:pPr algn="l"/>
            <a:r>
              <a:rPr lang="en-AU" sz="1100">
                <a:solidFill>
                  <a:schemeClr val="bg1"/>
                </a:solidFill>
              </a:rPr>
              <a:t>The problem?</a:t>
            </a:r>
            <a:br>
              <a:rPr lang="en-AU" sz="1100">
                <a:solidFill>
                  <a:schemeClr val="bg1"/>
                </a:solidFill>
              </a:rPr>
            </a:br>
            <a:r>
              <a:rPr lang="en-AU" sz="1100">
                <a:solidFill>
                  <a:schemeClr val="bg1"/>
                </a:solidFill>
              </a:rPr>
              <a:t>Traditional controls focus on networks and endpoints but have very limited visibility and control over what users actually </a:t>
            </a:r>
            <a:r>
              <a:rPr lang="en-AU" sz="1100" b="1">
                <a:solidFill>
                  <a:schemeClr val="bg1"/>
                </a:solidFill>
              </a:rPr>
              <a:t>do inside SaaS and web apps</a:t>
            </a:r>
            <a:r>
              <a:rPr lang="en-AU" sz="1100">
                <a:solidFill>
                  <a:schemeClr val="bg1"/>
                </a:solidFill>
              </a:rPr>
              <a:t>, especially on unmanaged or BYOD devices.</a:t>
            </a:r>
            <a:endParaRPr lang="en-GB">
              <a:solidFill>
                <a:schemeClr val="bg1"/>
              </a:solidFill>
            </a:endParaRPr>
          </a:p>
          <a:p>
            <a:pPr algn="l"/>
            <a:endParaRPr lang="en-AU" sz="1100">
              <a:solidFill>
                <a:schemeClr val="bg1"/>
              </a:solidFill>
            </a:endParaRPr>
          </a:p>
          <a:p>
            <a:pPr algn="l"/>
            <a:r>
              <a:rPr lang="en-AU" sz="1100">
                <a:solidFill>
                  <a:schemeClr val="bg1"/>
                </a:solidFill>
              </a:rPr>
              <a:t>We’re working with customers to close this gap using </a:t>
            </a:r>
            <a:r>
              <a:rPr lang="en-AU" sz="1100" b="1">
                <a:solidFill>
                  <a:schemeClr val="bg1"/>
                </a:solidFill>
              </a:rPr>
              <a:t>secure enterprise browser technology</a:t>
            </a:r>
            <a:r>
              <a:rPr lang="en-AU" sz="1100">
                <a:solidFill>
                  <a:schemeClr val="bg1"/>
                </a:solidFill>
              </a:rPr>
              <a:t>, so they can:</a:t>
            </a:r>
            <a:endParaRPr lang="en-GB">
              <a:solidFill>
                <a:schemeClr val="bg1"/>
              </a:solidFill>
            </a:endParaRPr>
          </a:p>
          <a:p>
            <a:pPr marL="342900" indent="-342900" algn="l">
              <a:buFont typeface="Arial"/>
              <a:buChar char="•"/>
            </a:pPr>
            <a:r>
              <a:rPr lang="en-AU" sz="1100">
                <a:solidFill>
                  <a:schemeClr val="bg1"/>
                </a:solidFill>
              </a:rPr>
              <a:t>Apply consistent security policy in the browser, on any device.</a:t>
            </a:r>
            <a:endParaRPr lang="en-GB"/>
          </a:p>
          <a:p>
            <a:pPr marL="342900" indent="-342900" algn="l">
              <a:buFont typeface="Arial"/>
              <a:buChar char="•"/>
            </a:pPr>
            <a:r>
              <a:rPr lang="en-AU" sz="1100">
                <a:solidFill>
                  <a:schemeClr val="bg1"/>
                </a:solidFill>
              </a:rPr>
              <a:t>Enforce last-mile data controls for uploads, downloads, copy/paste, and GenAI prompts.</a:t>
            </a:r>
            <a:endParaRPr lang="en-GB">
              <a:solidFill>
                <a:schemeClr val="bg1"/>
              </a:solidFill>
            </a:endParaRPr>
          </a:p>
          <a:p>
            <a:pPr marL="342900" indent="-342900" algn="l">
              <a:buFont typeface="Arial"/>
              <a:buChar char="•"/>
            </a:pPr>
            <a:r>
              <a:rPr lang="en-AU" sz="1100">
                <a:solidFill>
                  <a:schemeClr val="bg1"/>
                </a:solidFill>
              </a:rPr>
              <a:t>Gain session-level visibility into who did what, in which app, from where.</a:t>
            </a:r>
            <a:endParaRPr lang="en-GB"/>
          </a:p>
          <a:p>
            <a:pPr algn="l"/>
            <a:endParaRPr lang="en-AU" sz="1100">
              <a:solidFill>
                <a:schemeClr val="bg1"/>
              </a:solidFill>
            </a:endParaRPr>
          </a:p>
          <a:p>
            <a:pPr algn="l"/>
            <a:r>
              <a:rPr lang="en-AU" sz="1100">
                <a:solidFill>
                  <a:schemeClr val="bg1"/>
                </a:solidFill>
              </a:rPr>
              <a:t>If you’re interested in exploring what this could look like in your organisation, we’re running </a:t>
            </a:r>
            <a:r>
              <a:rPr lang="en-AU" sz="1100" b="1">
                <a:solidFill>
                  <a:schemeClr val="bg1"/>
                </a:solidFill>
              </a:rPr>
              <a:t>30-day, 200-user browser security pilots</a:t>
            </a:r>
            <a:r>
              <a:rPr lang="en-AU" sz="1100">
                <a:solidFill>
                  <a:schemeClr val="bg1"/>
                </a:solidFill>
              </a:rPr>
              <a:t> focused on contractors, BYOD and VDI offload scenarios.</a:t>
            </a:r>
            <a:endParaRPr lang="en-GB">
              <a:solidFill>
                <a:schemeClr val="bg1"/>
              </a:solidFill>
            </a:endParaRPr>
          </a:p>
          <a:p>
            <a:pPr algn="l"/>
            <a:endParaRPr lang="en-AU" sz="1100">
              <a:solidFill>
                <a:schemeClr val="bg1"/>
              </a:solidFill>
            </a:endParaRPr>
          </a:p>
          <a:p>
            <a:pPr algn="l"/>
            <a:r>
              <a:rPr lang="en-AU" sz="1100">
                <a:solidFill>
                  <a:schemeClr val="bg1"/>
                </a:solidFill>
              </a:rPr>
              <a:t>Send me a message if you’d like to see how this works in practice.</a:t>
            </a:r>
            <a:endParaRPr lang="en-GB">
              <a:solidFill>
                <a:schemeClr val="bg1"/>
              </a:solidFill>
            </a:endParaRPr>
          </a:p>
          <a:p>
            <a:pPr algn="l"/>
            <a:endParaRPr lang="en-GB" sz="1100">
              <a:solidFill>
                <a:schemeClr val="bg1"/>
              </a:solidFill>
              <a:latin typeface="Calibri"/>
              <a:ea typeface="Calibri"/>
              <a:cs typeface="Calibri"/>
            </a:endParaRPr>
          </a:p>
        </p:txBody>
      </p:sp>
    </p:spTree>
    <p:extLst>
      <p:ext uri="{BB962C8B-B14F-4D97-AF65-F5344CB8AC3E}">
        <p14:creationId xmlns:p14="http://schemas.microsoft.com/office/powerpoint/2010/main" val="9129779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95756B2E-A38D-27E3-14A3-6FD664DC7A1B}"/>
            </a:ext>
          </a:extLst>
        </p:cNvPr>
        <p:cNvGrpSpPr/>
        <p:nvPr/>
      </p:nvGrpSpPr>
      <p:grpSpPr>
        <a:xfrm>
          <a:off x="0" y="0"/>
          <a:ext cx="0" cy="0"/>
          <a:chOff x="0" y="0"/>
          <a:chExt cx="0" cy="0"/>
        </a:xfrm>
      </p:grpSpPr>
      <p:sp>
        <p:nvSpPr>
          <p:cNvPr id="17" name="object 2">
            <a:extLst>
              <a:ext uri="{FF2B5EF4-FFF2-40B4-BE49-F238E27FC236}">
                <a16:creationId xmlns:a16="http://schemas.microsoft.com/office/drawing/2014/main" id="{92971BD2-6BB3-3FA0-B648-DA77F41609F6}"/>
              </a:ext>
            </a:extLst>
          </p:cNvPr>
          <p:cNvSpPr/>
          <p:nvPr/>
        </p:nvSpPr>
        <p:spPr>
          <a:xfrm>
            <a:off x="1602062" y="0"/>
            <a:ext cx="8675095" cy="7772400"/>
          </a:xfrm>
          <a:custGeom>
            <a:avLst/>
            <a:gdLst/>
            <a:ahLst/>
            <a:cxnLst/>
            <a:rect l="l" t="t" r="r" b="b"/>
            <a:pathLst>
              <a:path w="8449310" h="7772400">
                <a:moveTo>
                  <a:pt x="8449056" y="0"/>
                </a:moveTo>
                <a:lnTo>
                  <a:pt x="0" y="0"/>
                </a:lnTo>
                <a:lnTo>
                  <a:pt x="0" y="7772400"/>
                </a:lnTo>
                <a:lnTo>
                  <a:pt x="8449056" y="7772400"/>
                </a:lnTo>
                <a:lnTo>
                  <a:pt x="8449056" y="0"/>
                </a:lnTo>
                <a:close/>
              </a:path>
            </a:pathLst>
          </a:custGeom>
          <a:solidFill>
            <a:srgbClr val="141414"/>
          </a:solidFill>
        </p:spPr>
        <p:txBody>
          <a:bodyPr wrap="square" lIns="0" tIns="0" rIns="0" bIns="0" rtlCol="0"/>
          <a:lstStyle/>
          <a:p>
            <a:endParaRPr lang="en-GB"/>
          </a:p>
        </p:txBody>
      </p:sp>
      <p:sp>
        <p:nvSpPr>
          <p:cNvPr id="4" name="object 4">
            <a:extLst>
              <a:ext uri="{FF2B5EF4-FFF2-40B4-BE49-F238E27FC236}">
                <a16:creationId xmlns:a16="http://schemas.microsoft.com/office/drawing/2014/main" id="{8EACC715-6AE8-D266-D9E7-F528C8CD9C1A}"/>
              </a:ext>
            </a:extLst>
          </p:cNvPr>
          <p:cNvSpPr/>
          <p:nvPr/>
        </p:nvSpPr>
        <p:spPr>
          <a:xfrm>
            <a:off x="8798763" y="1270685"/>
            <a:ext cx="1259840" cy="3453765"/>
          </a:xfrm>
          <a:custGeom>
            <a:avLst/>
            <a:gdLst/>
            <a:ahLst/>
            <a:cxnLst/>
            <a:rect l="l" t="t" r="r" b="b"/>
            <a:pathLst>
              <a:path w="1259840" h="3453765">
                <a:moveTo>
                  <a:pt x="710501" y="293446"/>
                </a:moveTo>
                <a:lnTo>
                  <a:pt x="699630" y="286931"/>
                </a:lnTo>
                <a:lnTo>
                  <a:pt x="680999" y="317982"/>
                </a:lnTo>
                <a:lnTo>
                  <a:pt x="650875" y="297484"/>
                </a:lnTo>
                <a:lnTo>
                  <a:pt x="274205" y="940917"/>
                </a:lnTo>
                <a:lnTo>
                  <a:pt x="320154" y="940917"/>
                </a:lnTo>
                <a:lnTo>
                  <a:pt x="70180" y="1362621"/>
                </a:lnTo>
                <a:lnTo>
                  <a:pt x="68313" y="1370698"/>
                </a:lnTo>
                <a:lnTo>
                  <a:pt x="69875" y="1370698"/>
                </a:lnTo>
                <a:lnTo>
                  <a:pt x="72974" y="1371320"/>
                </a:lnTo>
                <a:lnTo>
                  <a:pt x="710501" y="293446"/>
                </a:lnTo>
                <a:close/>
              </a:path>
              <a:path w="1259840" h="3453765">
                <a:moveTo>
                  <a:pt x="711746" y="571690"/>
                </a:moveTo>
                <a:lnTo>
                  <a:pt x="700874" y="565175"/>
                </a:lnTo>
                <a:lnTo>
                  <a:pt x="679450" y="605231"/>
                </a:lnTo>
                <a:lnTo>
                  <a:pt x="648081" y="586282"/>
                </a:lnTo>
                <a:lnTo>
                  <a:pt x="441579" y="942784"/>
                </a:lnTo>
                <a:lnTo>
                  <a:pt x="488162" y="941844"/>
                </a:lnTo>
                <a:lnTo>
                  <a:pt x="192532" y="1440878"/>
                </a:lnTo>
                <a:lnTo>
                  <a:pt x="199364" y="1439011"/>
                </a:lnTo>
                <a:lnTo>
                  <a:pt x="711746" y="571690"/>
                </a:lnTo>
                <a:close/>
              </a:path>
              <a:path w="1259840" h="3453765">
                <a:moveTo>
                  <a:pt x="711746" y="6527"/>
                </a:moveTo>
                <a:lnTo>
                  <a:pt x="700874" y="0"/>
                </a:lnTo>
                <a:lnTo>
                  <a:pt x="684110" y="27635"/>
                </a:lnTo>
                <a:lnTo>
                  <a:pt x="654608" y="6210"/>
                </a:lnTo>
                <a:lnTo>
                  <a:pt x="106197" y="940917"/>
                </a:lnTo>
                <a:lnTo>
                  <a:pt x="153403" y="939368"/>
                </a:lnTo>
                <a:lnTo>
                  <a:pt x="0" y="1197114"/>
                </a:lnTo>
                <a:lnTo>
                  <a:pt x="5905" y="1199908"/>
                </a:lnTo>
                <a:lnTo>
                  <a:pt x="711746" y="6527"/>
                </a:lnTo>
                <a:close/>
              </a:path>
              <a:path w="1259840" h="3453765">
                <a:moveTo>
                  <a:pt x="743102" y="809244"/>
                </a:moveTo>
                <a:lnTo>
                  <a:pt x="737514" y="805840"/>
                </a:lnTo>
                <a:lnTo>
                  <a:pt x="336613" y="1483106"/>
                </a:lnTo>
                <a:lnTo>
                  <a:pt x="337845" y="1485290"/>
                </a:lnTo>
                <a:lnTo>
                  <a:pt x="340956" y="1489011"/>
                </a:lnTo>
                <a:lnTo>
                  <a:pt x="743102" y="809244"/>
                </a:lnTo>
                <a:close/>
              </a:path>
              <a:path w="1259840" h="3453765">
                <a:moveTo>
                  <a:pt x="867625" y="883475"/>
                </a:moveTo>
                <a:lnTo>
                  <a:pt x="856754" y="876947"/>
                </a:lnTo>
                <a:lnTo>
                  <a:pt x="814832" y="945578"/>
                </a:lnTo>
                <a:lnTo>
                  <a:pt x="773226" y="945578"/>
                </a:lnTo>
                <a:lnTo>
                  <a:pt x="640930" y="1174750"/>
                </a:lnTo>
                <a:lnTo>
                  <a:pt x="639076" y="1254556"/>
                </a:lnTo>
                <a:lnTo>
                  <a:pt x="173266" y="2042083"/>
                </a:lnTo>
                <a:lnTo>
                  <a:pt x="162966" y="2071293"/>
                </a:lnTo>
                <a:lnTo>
                  <a:pt x="159296" y="2080895"/>
                </a:lnTo>
                <a:lnTo>
                  <a:pt x="867625" y="883475"/>
                </a:lnTo>
                <a:close/>
              </a:path>
              <a:path w="1259840" h="3453765">
                <a:moveTo>
                  <a:pt x="1032840" y="890308"/>
                </a:moveTo>
                <a:lnTo>
                  <a:pt x="1021969" y="883780"/>
                </a:lnTo>
                <a:lnTo>
                  <a:pt x="982535" y="948372"/>
                </a:lnTo>
                <a:lnTo>
                  <a:pt x="941539" y="946823"/>
                </a:lnTo>
                <a:lnTo>
                  <a:pt x="637527" y="1463865"/>
                </a:lnTo>
                <a:lnTo>
                  <a:pt x="637527" y="1540256"/>
                </a:lnTo>
                <a:lnTo>
                  <a:pt x="29197" y="2569057"/>
                </a:lnTo>
                <a:lnTo>
                  <a:pt x="33845" y="2573718"/>
                </a:lnTo>
                <a:lnTo>
                  <a:pt x="35712" y="2575890"/>
                </a:lnTo>
                <a:lnTo>
                  <a:pt x="1032840" y="890308"/>
                </a:lnTo>
                <a:close/>
              </a:path>
              <a:path w="1259840" h="3453765">
                <a:moveTo>
                  <a:pt x="1206741" y="883158"/>
                </a:moveTo>
                <a:lnTo>
                  <a:pt x="1195870" y="876325"/>
                </a:lnTo>
                <a:lnTo>
                  <a:pt x="1151153" y="949604"/>
                </a:lnTo>
                <a:lnTo>
                  <a:pt x="1109535" y="949604"/>
                </a:lnTo>
                <a:lnTo>
                  <a:pt x="634733" y="1752968"/>
                </a:lnTo>
                <a:lnTo>
                  <a:pt x="633806" y="1830285"/>
                </a:lnTo>
                <a:lnTo>
                  <a:pt x="106514" y="2722448"/>
                </a:lnTo>
                <a:lnTo>
                  <a:pt x="109308" y="2724632"/>
                </a:lnTo>
                <a:lnTo>
                  <a:pt x="114896" y="2728353"/>
                </a:lnTo>
                <a:lnTo>
                  <a:pt x="1206741" y="883158"/>
                </a:lnTo>
                <a:close/>
              </a:path>
              <a:path w="1259840" h="3453765">
                <a:moveTo>
                  <a:pt x="1259624" y="1836420"/>
                </a:moveTo>
                <a:lnTo>
                  <a:pt x="621068" y="2910014"/>
                </a:lnTo>
                <a:lnTo>
                  <a:pt x="620128" y="2986100"/>
                </a:lnTo>
                <a:lnTo>
                  <a:pt x="353072" y="3437928"/>
                </a:lnTo>
                <a:lnTo>
                  <a:pt x="356793" y="3443211"/>
                </a:lnTo>
                <a:lnTo>
                  <a:pt x="359587" y="3448177"/>
                </a:lnTo>
                <a:lnTo>
                  <a:pt x="362077" y="3453765"/>
                </a:lnTo>
                <a:lnTo>
                  <a:pt x="1259624" y="1938197"/>
                </a:lnTo>
                <a:lnTo>
                  <a:pt x="1259624" y="1836420"/>
                </a:lnTo>
                <a:close/>
              </a:path>
              <a:path w="1259840" h="3453765">
                <a:moveTo>
                  <a:pt x="1259624" y="1552397"/>
                </a:moveTo>
                <a:lnTo>
                  <a:pt x="624166" y="2621851"/>
                </a:lnTo>
                <a:lnTo>
                  <a:pt x="624166" y="2696997"/>
                </a:lnTo>
                <a:lnTo>
                  <a:pt x="218300" y="3381108"/>
                </a:lnTo>
                <a:lnTo>
                  <a:pt x="224193" y="3380168"/>
                </a:lnTo>
                <a:lnTo>
                  <a:pt x="230720" y="3379546"/>
                </a:lnTo>
                <a:lnTo>
                  <a:pt x="236931" y="3379241"/>
                </a:lnTo>
                <a:lnTo>
                  <a:pt x="1259624" y="1651850"/>
                </a:lnTo>
                <a:lnTo>
                  <a:pt x="1259624" y="1552397"/>
                </a:lnTo>
                <a:close/>
              </a:path>
              <a:path w="1259840" h="3453765">
                <a:moveTo>
                  <a:pt x="1259624" y="1266977"/>
                </a:moveTo>
                <a:lnTo>
                  <a:pt x="627583" y="2331809"/>
                </a:lnTo>
                <a:lnTo>
                  <a:pt x="626960" y="2408517"/>
                </a:lnTo>
                <a:lnTo>
                  <a:pt x="178549" y="3164979"/>
                </a:lnTo>
                <a:lnTo>
                  <a:pt x="178549" y="3166211"/>
                </a:lnTo>
                <a:lnTo>
                  <a:pt x="177304" y="3168700"/>
                </a:lnTo>
                <a:lnTo>
                  <a:pt x="167487" y="3198977"/>
                </a:lnTo>
                <a:lnTo>
                  <a:pt x="162153" y="3214116"/>
                </a:lnTo>
                <a:lnTo>
                  <a:pt x="156502" y="3229254"/>
                </a:lnTo>
                <a:lnTo>
                  <a:pt x="1259624" y="1365834"/>
                </a:lnTo>
                <a:lnTo>
                  <a:pt x="1259624" y="1266977"/>
                </a:lnTo>
                <a:close/>
              </a:path>
              <a:path w="1259840" h="3453765">
                <a:moveTo>
                  <a:pt x="1259624" y="982116"/>
                </a:moveTo>
                <a:lnTo>
                  <a:pt x="630999" y="2043010"/>
                </a:lnTo>
                <a:lnTo>
                  <a:pt x="635965" y="2118461"/>
                </a:lnTo>
                <a:lnTo>
                  <a:pt x="154952" y="2928963"/>
                </a:lnTo>
                <a:lnTo>
                  <a:pt x="156819" y="2932074"/>
                </a:lnTo>
                <a:lnTo>
                  <a:pt x="158369" y="2935173"/>
                </a:lnTo>
                <a:lnTo>
                  <a:pt x="159613" y="2938284"/>
                </a:lnTo>
                <a:lnTo>
                  <a:pt x="1259624" y="1079576"/>
                </a:lnTo>
                <a:lnTo>
                  <a:pt x="1259624" y="982116"/>
                </a:lnTo>
                <a:close/>
              </a:path>
              <a:path w="1259840" h="3453765">
                <a:moveTo>
                  <a:pt x="1259636" y="2122576"/>
                </a:moveTo>
                <a:lnTo>
                  <a:pt x="726020" y="3019336"/>
                </a:lnTo>
                <a:lnTo>
                  <a:pt x="789381" y="3019336"/>
                </a:lnTo>
                <a:lnTo>
                  <a:pt x="1259636" y="2225243"/>
                </a:lnTo>
                <a:lnTo>
                  <a:pt x="1259636" y="2122576"/>
                </a:lnTo>
                <a:close/>
              </a:path>
            </a:pathLst>
          </a:custGeom>
          <a:solidFill>
            <a:srgbClr val="00C0E8"/>
          </a:solidFill>
        </p:spPr>
        <p:txBody>
          <a:bodyPr wrap="square" lIns="0" tIns="0" rIns="0" bIns="0" rtlCol="0"/>
          <a:lstStyle/>
          <a:p>
            <a:endParaRPr/>
          </a:p>
        </p:txBody>
      </p:sp>
      <p:grpSp>
        <p:nvGrpSpPr>
          <p:cNvPr id="5" name="object 5">
            <a:extLst>
              <a:ext uri="{FF2B5EF4-FFF2-40B4-BE49-F238E27FC236}">
                <a16:creationId xmlns:a16="http://schemas.microsoft.com/office/drawing/2014/main" id="{460D1B93-DAAF-1EB4-454D-97DE02911BF8}"/>
              </a:ext>
            </a:extLst>
          </p:cNvPr>
          <p:cNvGrpSpPr/>
          <p:nvPr/>
        </p:nvGrpSpPr>
        <p:grpSpPr>
          <a:xfrm>
            <a:off x="0" y="0"/>
            <a:ext cx="2097825" cy="7772425"/>
            <a:chOff x="0" y="0"/>
            <a:chExt cx="2082250" cy="7772425"/>
          </a:xfrm>
        </p:grpSpPr>
        <p:pic>
          <p:nvPicPr>
            <p:cNvPr id="6" name="object 6">
              <a:extLst>
                <a:ext uri="{FF2B5EF4-FFF2-40B4-BE49-F238E27FC236}">
                  <a16:creationId xmlns:a16="http://schemas.microsoft.com/office/drawing/2014/main" id="{8E0483AC-DDA9-3141-63DB-FB1D59535A2A}"/>
                </a:ext>
              </a:extLst>
            </p:cNvPr>
            <p:cNvPicPr/>
            <p:nvPr/>
          </p:nvPicPr>
          <p:blipFill>
            <a:blip r:embed="rId2" cstate="print"/>
            <a:stretch>
              <a:fillRect/>
            </a:stretch>
          </p:blipFill>
          <p:spPr>
            <a:xfrm>
              <a:off x="0" y="0"/>
              <a:ext cx="1828799" cy="7772399"/>
            </a:xfrm>
            <a:prstGeom prst="rect">
              <a:avLst/>
            </a:prstGeom>
          </p:spPr>
        </p:pic>
        <p:sp>
          <p:nvSpPr>
            <p:cNvPr id="7" name="object 7">
              <a:extLst>
                <a:ext uri="{FF2B5EF4-FFF2-40B4-BE49-F238E27FC236}">
                  <a16:creationId xmlns:a16="http://schemas.microsoft.com/office/drawing/2014/main" id="{A56E3AA7-BAC6-B8BB-F948-432DA9BCAAC8}"/>
                </a:ext>
              </a:extLst>
            </p:cNvPr>
            <p:cNvSpPr/>
            <p:nvPr/>
          </p:nvSpPr>
          <p:spPr>
            <a:xfrm>
              <a:off x="10337" y="502945"/>
              <a:ext cx="2071913" cy="7269480"/>
            </a:xfrm>
            <a:custGeom>
              <a:avLst/>
              <a:gdLst/>
              <a:ahLst/>
              <a:cxnLst/>
              <a:rect l="l" t="t" r="r" b="b"/>
              <a:pathLst>
                <a:path w="1818005" h="7269480">
                  <a:moveTo>
                    <a:pt x="150456" y="1204569"/>
                  </a:moveTo>
                  <a:lnTo>
                    <a:pt x="0" y="1492173"/>
                  </a:lnTo>
                  <a:lnTo>
                    <a:pt x="0" y="4242930"/>
                  </a:lnTo>
                  <a:lnTo>
                    <a:pt x="100304" y="4434484"/>
                  </a:lnTo>
                  <a:lnTo>
                    <a:pt x="100304" y="6439052"/>
                  </a:lnTo>
                  <a:lnTo>
                    <a:pt x="0" y="6630784"/>
                  </a:lnTo>
                  <a:lnTo>
                    <a:pt x="0" y="7269454"/>
                  </a:lnTo>
                  <a:lnTo>
                    <a:pt x="150456" y="7269454"/>
                  </a:lnTo>
                  <a:lnTo>
                    <a:pt x="150456" y="1204569"/>
                  </a:lnTo>
                  <a:close/>
                </a:path>
                <a:path w="1818005" h="7269480">
                  <a:moveTo>
                    <a:pt x="451383" y="901750"/>
                  </a:moveTo>
                  <a:lnTo>
                    <a:pt x="300926" y="1189736"/>
                  </a:lnTo>
                  <a:lnTo>
                    <a:pt x="300926" y="3669754"/>
                  </a:lnTo>
                  <a:lnTo>
                    <a:pt x="401231" y="3861308"/>
                  </a:lnTo>
                  <a:lnTo>
                    <a:pt x="401231" y="6439192"/>
                  </a:lnTo>
                  <a:lnTo>
                    <a:pt x="300926" y="6631178"/>
                  </a:lnTo>
                  <a:lnTo>
                    <a:pt x="300926" y="7269454"/>
                  </a:lnTo>
                  <a:lnTo>
                    <a:pt x="451383" y="7269454"/>
                  </a:lnTo>
                  <a:lnTo>
                    <a:pt x="451383" y="901750"/>
                  </a:lnTo>
                  <a:close/>
                </a:path>
                <a:path w="1818005" h="7269480">
                  <a:moveTo>
                    <a:pt x="752297" y="601421"/>
                  </a:moveTo>
                  <a:lnTo>
                    <a:pt x="601840" y="889406"/>
                  </a:lnTo>
                  <a:lnTo>
                    <a:pt x="601840" y="3095371"/>
                  </a:lnTo>
                  <a:lnTo>
                    <a:pt x="702144" y="3286925"/>
                  </a:lnTo>
                  <a:lnTo>
                    <a:pt x="702144" y="6439179"/>
                  </a:lnTo>
                  <a:lnTo>
                    <a:pt x="601840" y="6631178"/>
                  </a:lnTo>
                  <a:lnTo>
                    <a:pt x="601840" y="7269454"/>
                  </a:lnTo>
                  <a:lnTo>
                    <a:pt x="752297" y="7269454"/>
                  </a:lnTo>
                  <a:lnTo>
                    <a:pt x="752297" y="601421"/>
                  </a:lnTo>
                  <a:close/>
                </a:path>
                <a:path w="1818005" h="7269480">
                  <a:moveTo>
                    <a:pt x="1053223" y="301523"/>
                  </a:moveTo>
                  <a:lnTo>
                    <a:pt x="902766" y="588772"/>
                  </a:lnTo>
                  <a:lnTo>
                    <a:pt x="902766" y="2515628"/>
                  </a:lnTo>
                  <a:lnTo>
                    <a:pt x="1003071" y="2707182"/>
                  </a:lnTo>
                  <a:lnTo>
                    <a:pt x="1003071" y="6438938"/>
                  </a:lnTo>
                  <a:lnTo>
                    <a:pt x="902766" y="6630429"/>
                  </a:lnTo>
                  <a:lnTo>
                    <a:pt x="902766" y="7269454"/>
                  </a:lnTo>
                  <a:lnTo>
                    <a:pt x="1053223" y="7269454"/>
                  </a:lnTo>
                  <a:lnTo>
                    <a:pt x="1053223" y="301523"/>
                  </a:lnTo>
                  <a:close/>
                </a:path>
                <a:path w="1818005" h="7269480">
                  <a:moveTo>
                    <a:pt x="1354150" y="0"/>
                  </a:moveTo>
                  <a:lnTo>
                    <a:pt x="1203693" y="287972"/>
                  </a:lnTo>
                  <a:lnTo>
                    <a:pt x="1203693" y="1939950"/>
                  </a:lnTo>
                  <a:lnTo>
                    <a:pt x="1303997" y="2131504"/>
                  </a:lnTo>
                  <a:lnTo>
                    <a:pt x="1303997" y="6439179"/>
                  </a:lnTo>
                  <a:lnTo>
                    <a:pt x="1203693" y="6631178"/>
                  </a:lnTo>
                  <a:lnTo>
                    <a:pt x="1203693" y="7269454"/>
                  </a:lnTo>
                  <a:lnTo>
                    <a:pt x="1354150" y="7269454"/>
                  </a:lnTo>
                  <a:lnTo>
                    <a:pt x="1354150" y="0"/>
                  </a:lnTo>
                  <a:close/>
                </a:path>
                <a:path w="1818005" h="7269480">
                  <a:moveTo>
                    <a:pt x="1655076" y="1830463"/>
                  </a:moveTo>
                  <a:lnTo>
                    <a:pt x="1504619" y="2118360"/>
                  </a:lnTo>
                  <a:lnTo>
                    <a:pt x="1504619" y="6247269"/>
                  </a:lnTo>
                  <a:lnTo>
                    <a:pt x="1655076" y="6534518"/>
                  </a:lnTo>
                  <a:lnTo>
                    <a:pt x="1655076" y="1830463"/>
                  </a:lnTo>
                  <a:close/>
                </a:path>
                <a:path w="1818005" h="7269480">
                  <a:moveTo>
                    <a:pt x="1817738" y="2671267"/>
                  </a:moveTo>
                  <a:lnTo>
                    <a:pt x="1805546" y="2694584"/>
                  </a:lnTo>
                  <a:lnTo>
                    <a:pt x="1805546" y="6247269"/>
                  </a:lnTo>
                  <a:lnTo>
                    <a:pt x="1814449" y="6264275"/>
                  </a:lnTo>
                  <a:lnTo>
                    <a:pt x="1817738" y="2671267"/>
                  </a:lnTo>
                  <a:close/>
                </a:path>
              </a:pathLst>
            </a:custGeom>
            <a:solidFill>
              <a:srgbClr val="06C5EC">
                <a:alpha val="14999"/>
              </a:srgbClr>
            </a:solidFill>
          </p:spPr>
          <p:txBody>
            <a:bodyPr wrap="square" lIns="0" tIns="0" rIns="0" bIns="0" rtlCol="0"/>
            <a:lstStyle/>
            <a:p>
              <a:endParaRPr/>
            </a:p>
          </p:txBody>
        </p:sp>
      </p:grpSp>
      <p:sp>
        <p:nvSpPr>
          <p:cNvPr id="8" name="object 8">
            <a:extLst>
              <a:ext uri="{FF2B5EF4-FFF2-40B4-BE49-F238E27FC236}">
                <a16:creationId xmlns:a16="http://schemas.microsoft.com/office/drawing/2014/main" id="{D2645189-0EB1-6317-8FAF-2427D6D230F4}"/>
              </a:ext>
            </a:extLst>
          </p:cNvPr>
          <p:cNvSpPr txBox="1"/>
          <p:nvPr/>
        </p:nvSpPr>
        <p:spPr>
          <a:xfrm>
            <a:off x="330200" y="636905"/>
            <a:ext cx="1185212" cy="28597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1:</a:t>
            </a:r>
            <a:endParaRPr sz="800">
              <a:latin typeface="Century Gothic"/>
              <a:cs typeface="Century Gothic"/>
            </a:endParaRPr>
          </a:p>
          <a:p>
            <a:pPr marL="12700">
              <a:spcBef>
                <a:spcPts val="110"/>
              </a:spcBef>
            </a:pPr>
            <a:r>
              <a:rPr lang="en-GB" sz="800" spc="-10">
                <a:solidFill>
                  <a:srgbClr val="FFFFFF"/>
                </a:solidFill>
                <a:latin typeface="Calibri"/>
                <a:cs typeface="Calibri"/>
              </a:rPr>
              <a:t>Partner Outbound Email #1 </a:t>
            </a:r>
            <a:endParaRPr/>
          </a:p>
        </p:txBody>
      </p:sp>
      <p:sp>
        <p:nvSpPr>
          <p:cNvPr id="9" name="object 9">
            <a:extLst>
              <a:ext uri="{FF2B5EF4-FFF2-40B4-BE49-F238E27FC236}">
                <a16:creationId xmlns:a16="http://schemas.microsoft.com/office/drawing/2014/main" id="{9994B60D-EF7F-D157-3A16-28293A7B1D7D}"/>
              </a:ext>
            </a:extLst>
          </p:cNvPr>
          <p:cNvSpPr txBox="1"/>
          <p:nvPr/>
        </p:nvSpPr>
        <p:spPr>
          <a:xfrm>
            <a:off x="330200" y="1084250"/>
            <a:ext cx="1248947" cy="28597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2:</a:t>
            </a:r>
            <a:endParaRPr sz="800">
              <a:latin typeface="Century Gothic"/>
              <a:cs typeface="Century Gothic"/>
            </a:endParaRPr>
          </a:p>
          <a:p>
            <a:pPr marL="12700">
              <a:spcBef>
                <a:spcPts val="110"/>
              </a:spcBef>
            </a:pPr>
            <a:r>
              <a:rPr lang="en-AU" sz="800" spc="-10">
                <a:solidFill>
                  <a:srgbClr val="FFFFFF"/>
                </a:solidFill>
                <a:latin typeface="Calibri"/>
                <a:ea typeface="Calibri"/>
                <a:cs typeface="Calibri"/>
              </a:rPr>
              <a:t>Partner Outbound Email #2 </a:t>
            </a:r>
            <a:endParaRPr/>
          </a:p>
        </p:txBody>
      </p:sp>
      <p:sp>
        <p:nvSpPr>
          <p:cNvPr id="10" name="object 10">
            <a:extLst>
              <a:ext uri="{FF2B5EF4-FFF2-40B4-BE49-F238E27FC236}">
                <a16:creationId xmlns:a16="http://schemas.microsoft.com/office/drawing/2014/main" id="{EB0E7A2C-452B-1679-CB97-B0E422057E79}"/>
              </a:ext>
            </a:extLst>
          </p:cNvPr>
          <p:cNvSpPr txBox="1"/>
          <p:nvPr/>
        </p:nvSpPr>
        <p:spPr>
          <a:xfrm>
            <a:off x="330200" y="1531594"/>
            <a:ext cx="1187842" cy="28597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3:</a:t>
            </a:r>
            <a:endParaRPr sz="800">
              <a:latin typeface="Century Gothic"/>
              <a:cs typeface="Century Gothic"/>
            </a:endParaRPr>
          </a:p>
          <a:p>
            <a:pPr marL="12700">
              <a:spcBef>
                <a:spcPts val="114"/>
              </a:spcBef>
            </a:pPr>
            <a:r>
              <a:rPr lang="en-US" sz="800" spc="-10">
                <a:solidFill>
                  <a:srgbClr val="FFFFFF"/>
                </a:solidFill>
                <a:latin typeface="Calibri"/>
                <a:cs typeface="Calibri"/>
              </a:rPr>
              <a:t>Partner Outbound Email #3 </a:t>
            </a:r>
            <a:endParaRPr/>
          </a:p>
        </p:txBody>
      </p:sp>
      <p:sp>
        <p:nvSpPr>
          <p:cNvPr id="11" name="object 11">
            <a:extLst>
              <a:ext uri="{FF2B5EF4-FFF2-40B4-BE49-F238E27FC236}">
                <a16:creationId xmlns:a16="http://schemas.microsoft.com/office/drawing/2014/main" id="{F98D3FD4-01D9-8DBA-4952-9C9E48F19BDF}"/>
              </a:ext>
            </a:extLst>
          </p:cNvPr>
          <p:cNvSpPr txBox="1"/>
          <p:nvPr/>
        </p:nvSpPr>
        <p:spPr>
          <a:xfrm>
            <a:off x="330200" y="1949802"/>
            <a:ext cx="1362106" cy="28597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4:</a:t>
            </a:r>
            <a:endParaRPr sz="800">
              <a:latin typeface="Century Gothic"/>
              <a:cs typeface="Century Gothic"/>
            </a:endParaRPr>
          </a:p>
          <a:p>
            <a:pPr marL="12700">
              <a:spcBef>
                <a:spcPts val="114"/>
              </a:spcBef>
            </a:pPr>
            <a:r>
              <a:rPr lang="en-US" sz="800" spc="-10">
                <a:solidFill>
                  <a:srgbClr val="FFFFFF"/>
                </a:solidFill>
                <a:latin typeface="Calibri"/>
                <a:cs typeface="Calibri"/>
              </a:rPr>
              <a:t>LinkedIn Blurb #1 </a:t>
            </a:r>
            <a:endParaRPr/>
          </a:p>
        </p:txBody>
      </p:sp>
      <p:sp>
        <p:nvSpPr>
          <p:cNvPr id="12" name="object 12">
            <a:extLst>
              <a:ext uri="{FF2B5EF4-FFF2-40B4-BE49-F238E27FC236}">
                <a16:creationId xmlns:a16="http://schemas.microsoft.com/office/drawing/2014/main" id="{49B34206-DD97-DBD8-3C48-961CE7341CEB}"/>
              </a:ext>
            </a:extLst>
          </p:cNvPr>
          <p:cNvSpPr txBox="1"/>
          <p:nvPr/>
        </p:nvSpPr>
        <p:spPr>
          <a:xfrm>
            <a:off x="330200" y="2426284"/>
            <a:ext cx="1255540" cy="28597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5:</a:t>
            </a:r>
            <a:endParaRPr sz="800">
              <a:latin typeface="Century Gothic"/>
              <a:cs typeface="Century Gothic"/>
            </a:endParaRPr>
          </a:p>
          <a:p>
            <a:pPr marL="12700">
              <a:spcBef>
                <a:spcPts val="114"/>
              </a:spcBef>
            </a:pPr>
            <a:r>
              <a:rPr lang="en-US" sz="800" spc="-10">
                <a:solidFill>
                  <a:srgbClr val="FFFFFF"/>
                </a:solidFill>
                <a:latin typeface="Calibri"/>
                <a:cs typeface="Calibri"/>
              </a:rPr>
              <a:t>LinkedIn Blurb #2</a:t>
            </a:r>
            <a:endParaRPr/>
          </a:p>
        </p:txBody>
      </p:sp>
      <p:sp>
        <p:nvSpPr>
          <p:cNvPr id="13" name="object 13">
            <a:extLst>
              <a:ext uri="{FF2B5EF4-FFF2-40B4-BE49-F238E27FC236}">
                <a16:creationId xmlns:a16="http://schemas.microsoft.com/office/drawing/2014/main" id="{243E1BD8-4137-C9EA-C1E2-673715963641}"/>
              </a:ext>
            </a:extLst>
          </p:cNvPr>
          <p:cNvSpPr txBox="1"/>
          <p:nvPr/>
        </p:nvSpPr>
        <p:spPr>
          <a:xfrm>
            <a:off x="330200" y="2873629"/>
            <a:ext cx="1265992" cy="28597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6:</a:t>
            </a:r>
            <a:endParaRPr sz="800">
              <a:latin typeface="Century Gothic"/>
              <a:cs typeface="Century Gothic"/>
            </a:endParaRPr>
          </a:p>
          <a:p>
            <a:pPr marL="12700">
              <a:spcBef>
                <a:spcPts val="110"/>
              </a:spcBef>
            </a:pPr>
            <a:r>
              <a:rPr lang="en-US" sz="800" spc="-10">
                <a:solidFill>
                  <a:srgbClr val="FFFFFF"/>
                </a:solidFill>
                <a:latin typeface="Calibri"/>
                <a:cs typeface="Calibri"/>
              </a:rPr>
              <a:t>. LinkedIn Blurb #3 </a:t>
            </a:r>
            <a:endParaRPr/>
          </a:p>
        </p:txBody>
      </p:sp>
      <p:sp>
        <p:nvSpPr>
          <p:cNvPr id="14" name="object 14">
            <a:extLst>
              <a:ext uri="{FF2B5EF4-FFF2-40B4-BE49-F238E27FC236}">
                <a16:creationId xmlns:a16="http://schemas.microsoft.com/office/drawing/2014/main" id="{AC095C7C-4348-6685-6C5C-41099866CC36}"/>
              </a:ext>
            </a:extLst>
          </p:cNvPr>
          <p:cNvSpPr txBox="1"/>
          <p:nvPr/>
        </p:nvSpPr>
        <p:spPr>
          <a:xfrm>
            <a:off x="330200" y="3320974"/>
            <a:ext cx="688975" cy="40908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7:</a:t>
            </a:r>
            <a:endParaRPr sz="800">
              <a:latin typeface="Century Gothic"/>
              <a:cs typeface="Century Gothic"/>
            </a:endParaRPr>
          </a:p>
          <a:p>
            <a:pPr marL="12700">
              <a:spcBef>
                <a:spcPts val="114"/>
              </a:spcBef>
            </a:pPr>
            <a:r>
              <a:rPr lang="en-US" sz="800" spc="-10">
                <a:solidFill>
                  <a:srgbClr val="FFFFFF"/>
                </a:solidFill>
                <a:latin typeface="Calibri"/>
                <a:cs typeface="Calibri"/>
              </a:rPr>
              <a:t>Call-Opener Talk Track </a:t>
            </a:r>
            <a:endParaRPr/>
          </a:p>
        </p:txBody>
      </p:sp>
      <p:sp>
        <p:nvSpPr>
          <p:cNvPr id="18" name="object 18">
            <a:extLst>
              <a:ext uri="{FF2B5EF4-FFF2-40B4-BE49-F238E27FC236}">
                <a16:creationId xmlns:a16="http://schemas.microsoft.com/office/drawing/2014/main" id="{439042BA-550B-81D7-6C4C-837E810D36F3}"/>
              </a:ext>
            </a:extLst>
          </p:cNvPr>
          <p:cNvSpPr/>
          <p:nvPr/>
        </p:nvSpPr>
        <p:spPr>
          <a:xfrm>
            <a:off x="232409" y="2494242"/>
            <a:ext cx="45720" cy="45720"/>
          </a:xfrm>
          <a:custGeom>
            <a:avLst/>
            <a:gdLst/>
            <a:ahLst/>
            <a:cxnLst/>
            <a:rect l="l" t="t" r="r" b="b"/>
            <a:pathLst>
              <a:path w="45720" h="45720">
                <a:moveTo>
                  <a:pt x="22860" y="0"/>
                </a:moveTo>
                <a:lnTo>
                  <a:pt x="13962" y="1796"/>
                </a:lnTo>
                <a:lnTo>
                  <a:pt x="6696" y="6696"/>
                </a:lnTo>
                <a:lnTo>
                  <a:pt x="1796" y="13962"/>
                </a:lnTo>
                <a:lnTo>
                  <a:pt x="0" y="22860"/>
                </a:lnTo>
                <a:lnTo>
                  <a:pt x="1796" y="31757"/>
                </a:lnTo>
                <a:lnTo>
                  <a:pt x="6696" y="39023"/>
                </a:lnTo>
                <a:lnTo>
                  <a:pt x="13962" y="43923"/>
                </a:lnTo>
                <a:lnTo>
                  <a:pt x="22860" y="45720"/>
                </a:lnTo>
                <a:lnTo>
                  <a:pt x="31757" y="43923"/>
                </a:lnTo>
                <a:lnTo>
                  <a:pt x="39023" y="39023"/>
                </a:lnTo>
                <a:lnTo>
                  <a:pt x="43923" y="31757"/>
                </a:lnTo>
                <a:lnTo>
                  <a:pt x="45720" y="22860"/>
                </a:lnTo>
                <a:lnTo>
                  <a:pt x="43923" y="13962"/>
                </a:lnTo>
                <a:lnTo>
                  <a:pt x="39023" y="6696"/>
                </a:lnTo>
                <a:lnTo>
                  <a:pt x="31757" y="1796"/>
                </a:lnTo>
                <a:lnTo>
                  <a:pt x="22860" y="0"/>
                </a:lnTo>
                <a:close/>
              </a:path>
            </a:pathLst>
          </a:custGeom>
          <a:solidFill>
            <a:srgbClr val="FFFFFF"/>
          </a:solidFill>
        </p:spPr>
        <p:txBody>
          <a:bodyPr wrap="square" lIns="0" tIns="0" rIns="0" bIns="0" rtlCol="0" anchor="t"/>
          <a:lstStyle/>
          <a:p>
            <a:endParaRPr/>
          </a:p>
        </p:txBody>
      </p:sp>
      <p:sp>
        <p:nvSpPr>
          <p:cNvPr id="25" name="object 9">
            <a:extLst>
              <a:ext uri="{FF2B5EF4-FFF2-40B4-BE49-F238E27FC236}">
                <a16:creationId xmlns:a16="http://schemas.microsoft.com/office/drawing/2014/main" id="{F348EA43-AB98-F45F-C958-8C8BF2FDCAF9}"/>
              </a:ext>
            </a:extLst>
          </p:cNvPr>
          <p:cNvSpPr txBox="1"/>
          <p:nvPr/>
        </p:nvSpPr>
        <p:spPr>
          <a:xfrm>
            <a:off x="2247728" y="574995"/>
            <a:ext cx="5509572" cy="723916"/>
          </a:xfrm>
          <a:prstGeom prst="rect">
            <a:avLst/>
          </a:prstGeom>
        </p:spPr>
        <p:txBody>
          <a:bodyPr vert="horz" wrap="square" lIns="0" tIns="53975" rIns="0" bIns="0" rtlCol="0" anchor="t">
            <a:spAutoFit/>
          </a:bodyPr>
          <a:lstStyle/>
          <a:p>
            <a:pPr marL="25400">
              <a:spcBef>
                <a:spcPts val="425"/>
              </a:spcBef>
            </a:pPr>
            <a:r>
              <a:rPr sz="1000" b="1" spc="110">
                <a:solidFill>
                  <a:srgbClr val="00C0E8"/>
                </a:solidFill>
                <a:latin typeface="Century Gothic"/>
                <a:cs typeface="Century Gothic"/>
              </a:rPr>
              <a:t>SECTION</a:t>
            </a:r>
            <a:r>
              <a:rPr lang="en-GB" sz="1000" b="1" spc="190">
                <a:solidFill>
                  <a:srgbClr val="00C0E8"/>
                </a:solidFill>
                <a:latin typeface="Century Gothic"/>
                <a:cs typeface="Century Gothic"/>
              </a:rPr>
              <a:t> 5</a:t>
            </a:r>
            <a:r>
              <a:rPr sz="1000" b="1" spc="60">
                <a:solidFill>
                  <a:srgbClr val="00C0E8"/>
                </a:solidFill>
                <a:latin typeface="Century Gothic"/>
                <a:cs typeface="Century Gothic"/>
              </a:rPr>
              <a:t>:</a:t>
            </a:r>
            <a:r>
              <a:rPr lang="en-GB" sz="1000" b="1" spc="204">
                <a:solidFill>
                  <a:srgbClr val="00C0E8"/>
                </a:solidFill>
                <a:latin typeface="Century Gothic"/>
                <a:cs typeface="Century Gothic"/>
              </a:rPr>
              <a:t> LinkedIn Blurb #2</a:t>
            </a:r>
            <a:endParaRPr lang="en-US" sz="1000" spc="100">
              <a:solidFill>
                <a:srgbClr val="00C0E8"/>
              </a:solidFill>
              <a:latin typeface="Tahoma"/>
              <a:ea typeface="Tahoma"/>
              <a:cs typeface="Tahoma"/>
            </a:endParaRPr>
          </a:p>
          <a:p>
            <a:pPr marL="12700">
              <a:spcBef>
                <a:spcPts val="855"/>
              </a:spcBef>
            </a:pPr>
            <a:r>
              <a:rPr lang="en-GB" sz="2600" spc="-95">
                <a:solidFill>
                  <a:srgbClr val="FFFFFF"/>
                </a:solidFill>
                <a:latin typeface="Century Gothic"/>
                <a:ea typeface="Tahoma"/>
                <a:cs typeface="Tahoma"/>
              </a:rPr>
              <a:t>VDI / Remote Access Angle</a:t>
            </a:r>
          </a:p>
        </p:txBody>
      </p:sp>
      <p:sp>
        <p:nvSpPr>
          <p:cNvPr id="44" name="TextBox 43">
            <a:extLst>
              <a:ext uri="{FF2B5EF4-FFF2-40B4-BE49-F238E27FC236}">
                <a16:creationId xmlns:a16="http://schemas.microsoft.com/office/drawing/2014/main" id="{71C109FE-2E5B-E0EE-3E33-D7480BC0237B}"/>
              </a:ext>
            </a:extLst>
          </p:cNvPr>
          <p:cNvSpPr txBox="1"/>
          <p:nvPr/>
        </p:nvSpPr>
        <p:spPr>
          <a:xfrm>
            <a:off x="2247377" y="1674695"/>
            <a:ext cx="6552048" cy="432426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GB" sz="1100" b="1">
                <a:solidFill>
                  <a:srgbClr val="00B0F0"/>
                </a:solidFill>
                <a:latin typeface="Calibri"/>
                <a:ea typeface="Calibri"/>
                <a:cs typeface="Calibri"/>
              </a:rPr>
              <a:t>Use case:</a:t>
            </a:r>
            <a:br>
              <a:rPr lang="en-GB" sz="1100" b="1">
                <a:solidFill>
                  <a:schemeClr val="bg1"/>
                </a:solidFill>
                <a:latin typeface="Calibri"/>
                <a:ea typeface="Calibri"/>
                <a:cs typeface="Calibri"/>
              </a:rPr>
            </a:br>
            <a:r>
              <a:rPr lang="en-GB" sz="1100">
                <a:solidFill>
                  <a:schemeClr val="bg1"/>
                </a:solidFill>
                <a:latin typeface="Calibri"/>
                <a:ea typeface="Calibri"/>
                <a:cs typeface="Calibri"/>
              </a:rPr>
              <a:t>Target orgs that are heavily invested in VDI just to provide “safe browsers”.</a:t>
            </a:r>
            <a:endParaRPr lang="en-US" sz="1100">
              <a:solidFill>
                <a:schemeClr val="bg1"/>
              </a:solidFill>
              <a:latin typeface="Calibri"/>
              <a:ea typeface="Calibri"/>
              <a:cs typeface="Calibri"/>
            </a:endParaRPr>
          </a:p>
          <a:p>
            <a:pPr algn="l"/>
            <a:endParaRPr lang="en-GB" sz="1100">
              <a:solidFill>
                <a:srgbClr val="000000"/>
              </a:solidFill>
              <a:latin typeface="Calibri"/>
              <a:ea typeface="Calibri"/>
              <a:cs typeface="Calibri"/>
            </a:endParaRPr>
          </a:p>
          <a:p>
            <a:pPr algn="l"/>
            <a:r>
              <a:rPr lang="en-GB" sz="1100" b="1">
                <a:solidFill>
                  <a:srgbClr val="00B0F0"/>
                </a:solidFill>
                <a:latin typeface="Calibri"/>
                <a:ea typeface="Calibri"/>
                <a:cs typeface="Calibri"/>
              </a:rPr>
              <a:t>Post Text:</a:t>
            </a:r>
            <a:endParaRPr lang="en-GB" sz="1100">
              <a:solidFill>
                <a:srgbClr val="00B0F0"/>
              </a:solidFill>
              <a:latin typeface="Calibri"/>
              <a:ea typeface="Calibri"/>
              <a:cs typeface="Calibri"/>
            </a:endParaRPr>
          </a:p>
          <a:p>
            <a:pPr algn="l"/>
            <a:endParaRPr lang="en-GB" sz="1100">
              <a:solidFill>
                <a:schemeClr val="bg1"/>
              </a:solidFill>
              <a:latin typeface="Calibri"/>
              <a:ea typeface="Calibri"/>
              <a:cs typeface="Calibri"/>
            </a:endParaRPr>
          </a:p>
          <a:p>
            <a:pPr algn="l"/>
            <a:r>
              <a:rPr lang="en-AU" sz="1100">
                <a:solidFill>
                  <a:schemeClr val="bg1"/>
                </a:solidFill>
              </a:rPr>
              <a:t>Are you still using </a:t>
            </a:r>
            <a:r>
              <a:rPr lang="en-AU" sz="1100" b="1">
                <a:solidFill>
                  <a:schemeClr val="bg1"/>
                </a:solidFill>
              </a:rPr>
              <a:t>heavy VDI environments</a:t>
            </a:r>
            <a:r>
              <a:rPr lang="en-AU" sz="1100">
                <a:solidFill>
                  <a:schemeClr val="bg1"/>
                </a:solidFill>
              </a:rPr>
              <a:t> just to give users “a safe browser” for SaaS and web apps?</a:t>
            </a:r>
            <a:endParaRPr lang="en-AU"/>
          </a:p>
          <a:p>
            <a:pPr algn="l"/>
            <a:endParaRPr lang="en-AU" sz="1100">
              <a:solidFill>
                <a:schemeClr val="bg1"/>
              </a:solidFill>
            </a:endParaRPr>
          </a:p>
          <a:p>
            <a:pPr algn="l"/>
            <a:r>
              <a:rPr lang="en-AU" sz="1100">
                <a:solidFill>
                  <a:schemeClr val="bg1"/>
                </a:solidFill>
              </a:rPr>
              <a:t>We’re seeing a growing trend where:</a:t>
            </a:r>
            <a:endParaRPr lang="en-AU">
              <a:solidFill>
                <a:schemeClr val="bg1"/>
              </a:solidFill>
            </a:endParaRPr>
          </a:p>
          <a:p>
            <a:pPr marL="342900" indent="-342900" algn="l">
              <a:buChar char="•"/>
            </a:pPr>
            <a:r>
              <a:rPr lang="en-AU" sz="1100">
                <a:solidFill>
                  <a:schemeClr val="bg1"/>
                </a:solidFill>
              </a:rPr>
              <a:t>VDI is used for basic browser-only workloads.</a:t>
            </a:r>
            <a:endParaRPr lang="en-GB">
              <a:solidFill>
                <a:schemeClr val="bg1"/>
              </a:solidFill>
            </a:endParaRPr>
          </a:p>
          <a:p>
            <a:pPr marL="342900" indent="-342900" algn="l">
              <a:buChar char="•"/>
            </a:pPr>
            <a:r>
              <a:rPr lang="en-AU" sz="1100">
                <a:solidFill>
                  <a:schemeClr val="bg1"/>
                </a:solidFill>
              </a:rPr>
              <a:t>Users complain about latency and clunky access.</a:t>
            </a:r>
            <a:endParaRPr lang="en-AU"/>
          </a:p>
          <a:p>
            <a:pPr marL="342900" indent="-342900" algn="l">
              <a:buChar char="•"/>
            </a:pPr>
            <a:r>
              <a:rPr lang="en-AU" sz="1100">
                <a:solidFill>
                  <a:schemeClr val="bg1"/>
                </a:solidFill>
              </a:rPr>
              <a:t>Security teams still lack detailed visibility into user actions inside SaaS apps.</a:t>
            </a:r>
            <a:endParaRPr lang="en-GB">
              <a:solidFill>
                <a:schemeClr val="bg1"/>
              </a:solidFill>
            </a:endParaRPr>
          </a:p>
          <a:p>
            <a:pPr algn="l"/>
            <a:endParaRPr lang="en-AU" sz="1100">
              <a:solidFill>
                <a:schemeClr val="bg1"/>
              </a:solidFill>
            </a:endParaRPr>
          </a:p>
          <a:p>
            <a:pPr algn="l"/>
            <a:r>
              <a:rPr lang="en-AU" sz="1100">
                <a:solidFill>
                  <a:schemeClr val="bg1"/>
                </a:solidFill>
              </a:rPr>
              <a:t>An alternative approach is to secure the </a:t>
            </a:r>
            <a:r>
              <a:rPr lang="en-AU" sz="1100" b="1">
                <a:solidFill>
                  <a:schemeClr val="bg1"/>
                </a:solidFill>
              </a:rPr>
              <a:t>browser itself</a:t>
            </a:r>
            <a:r>
              <a:rPr lang="en-AU" sz="1100">
                <a:solidFill>
                  <a:schemeClr val="bg1"/>
                </a:solidFill>
              </a:rPr>
              <a:t>:</a:t>
            </a:r>
            <a:endParaRPr lang="en-AU"/>
          </a:p>
          <a:p>
            <a:pPr marL="342900" indent="-342900" algn="l">
              <a:buChar char="•"/>
            </a:pPr>
            <a:r>
              <a:rPr lang="en-AU" sz="1100">
                <a:solidFill>
                  <a:schemeClr val="bg1"/>
                </a:solidFill>
              </a:rPr>
              <a:t>Provide a secure enterprise browser to contractors, remote staff and BYOD users.</a:t>
            </a:r>
            <a:endParaRPr lang="en-GB">
              <a:solidFill>
                <a:schemeClr val="bg1"/>
              </a:solidFill>
            </a:endParaRPr>
          </a:p>
          <a:p>
            <a:pPr marL="342900" indent="-342900" algn="l">
              <a:buChar char="•"/>
            </a:pPr>
            <a:r>
              <a:rPr lang="en-AU" sz="1100">
                <a:solidFill>
                  <a:schemeClr val="bg1"/>
                </a:solidFill>
              </a:rPr>
              <a:t>Enforce security and data policies directly in the browser session.</a:t>
            </a:r>
            <a:endParaRPr lang="en-GB">
              <a:solidFill>
                <a:schemeClr val="bg1"/>
              </a:solidFill>
            </a:endParaRPr>
          </a:p>
          <a:p>
            <a:pPr marL="342900" indent="-342900" algn="l">
              <a:buChar char="•"/>
            </a:pPr>
            <a:r>
              <a:rPr lang="en-AU" sz="1100">
                <a:solidFill>
                  <a:schemeClr val="bg1"/>
                </a:solidFill>
              </a:rPr>
              <a:t>Reduce reliance on VDI for browser-only use cases, while preserving or improving security.</a:t>
            </a:r>
            <a:endParaRPr lang="en-GB">
              <a:solidFill>
                <a:schemeClr val="bg1"/>
              </a:solidFill>
            </a:endParaRPr>
          </a:p>
          <a:p>
            <a:pPr algn="l"/>
            <a:endParaRPr lang="en-AU" sz="1100">
              <a:solidFill>
                <a:schemeClr val="bg1"/>
              </a:solidFill>
            </a:endParaRPr>
          </a:p>
          <a:p>
            <a:pPr algn="l"/>
            <a:r>
              <a:rPr lang="en-AU" sz="1100">
                <a:solidFill>
                  <a:schemeClr val="bg1"/>
                </a:solidFill>
              </a:rPr>
              <a:t>We’ve been helping customers evaluate this through </a:t>
            </a:r>
            <a:r>
              <a:rPr lang="en-AU" sz="1100" b="1">
                <a:solidFill>
                  <a:schemeClr val="bg1"/>
                </a:solidFill>
              </a:rPr>
              <a:t>time-boxed 30-day pilots for 200–300 users</a:t>
            </a:r>
            <a:r>
              <a:rPr lang="en-AU" sz="1100">
                <a:solidFill>
                  <a:schemeClr val="bg1"/>
                </a:solidFill>
              </a:rPr>
              <a:t>, comparing the experience and risk profile against their current VDI/VPN setup.</a:t>
            </a:r>
            <a:endParaRPr lang="en-GB">
              <a:solidFill>
                <a:schemeClr val="bg1"/>
              </a:solidFill>
            </a:endParaRPr>
          </a:p>
          <a:p>
            <a:pPr algn="l"/>
            <a:endParaRPr lang="en-AU" sz="1100">
              <a:solidFill>
                <a:schemeClr val="bg1"/>
              </a:solidFill>
            </a:endParaRPr>
          </a:p>
          <a:p>
            <a:pPr algn="l"/>
            <a:r>
              <a:rPr lang="en-AU" sz="1100">
                <a:solidFill>
                  <a:schemeClr val="bg1"/>
                </a:solidFill>
              </a:rPr>
              <a:t>If this sounds familiar, I’m happy to share what we’re seeing and discuss whether a pilot would be useful in your environment.</a:t>
            </a:r>
            <a:endParaRPr lang="en-AU">
              <a:solidFill>
                <a:schemeClr val="bg1"/>
              </a:solidFill>
            </a:endParaRPr>
          </a:p>
          <a:p>
            <a:pPr algn="l"/>
            <a:endParaRPr lang="en-AU" sz="1100">
              <a:solidFill>
                <a:schemeClr val="bg1"/>
              </a:solidFill>
            </a:endParaRPr>
          </a:p>
          <a:p>
            <a:pPr algn="l"/>
            <a:endParaRPr lang="en-GB" sz="1100">
              <a:solidFill>
                <a:schemeClr val="bg1"/>
              </a:solidFill>
              <a:latin typeface="Calibri"/>
              <a:ea typeface="Calibri"/>
              <a:cs typeface="Calibri"/>
            </a:endParaRPr>
          </a:p>
        </p:txBody>
      </p:sp>
    </p:spTree>
    <p:extLst>
      <p:ext uri="{BB962C8B-B14F-4D97-AF65-F5344CB8AC3E}">
        <p14:creationId xmlns:p14="http://schemas.microsoft.com/office/powerpoint/2010/main" val="13335172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15603F84-28A6-04A8-8729-F764B4A15309}"/>
            </a:ext>
          </a:extLst>
        </p:cNvPr>
        <p:cNvGrpSpPr/>
        <p:nvPr/>
      </p:nvGrpSpPr>
      <p:grpSpPr>
        <a:xfrm>
          <a:off x="0" y="0"/>
          <a:ext cx="0" cy="0"/>
          <a:chOff x="0" y="0"/>
          <a:chExt cx="0" cy="0"/>
        </a:xfrm>
      </p:grpSpPr>
      <p:sp>
        <p:nvSpPr>
          <p:cNvPr id="17" name="object 2">
            <a:extLst>
              <a:ext uri="{FF2B5EF4-FFF2-40B4-BE49-F238E27FC236}">
                <a16:creationId xmlns:a16="http://schemas.microsoft.com/office/drawing/2014/main" id="{92C86CEB-C597-E7A9-3EC6-F38B88C3FF40}"/>
              </a:ext>
            </a:extLst>
          </p:cNvPr>
          <p:cNvSpPr/>
          <p:nvPr/>
        </p:nvSpPr>
        <p:spPr>
          <a:xfrm>
            <a:off x="1602062" y="0"/>
            <a:ext cx="8675095" cy="7772400"/>
          </a:xfrm>
          <a:custGeom>
            <a:avLst/>
            <a:gdLst/>
            <a:ahLst/>
            <a:cxnLst/>
            <a:rect l="l" t="t" r="r" b="b"/>
            <a:pathLst>
              <a:path w="8449310" h="7772400">
                <a:moveTo>
                  <a:pt x="8449056" y="0"/>
                </a:moveTo>
                <a:lnTo>
                  <a:pt x="0" y="0"/>
                </a:lnTo>
                <a:lnTo>
                  <a:pt x="0" y="7772400"/>
                </a:lnTo>
                <a:lnTo>
                  <a:pt x="8449056" y="7772400"/>
                </a:lnTo>
                <a:lnTo>
                  <a:pt x="8449056" y="0"/>
                </a:lnTo>
                <a:close/>
              </a:path>
            </a:pathLst>
          </a:custGeom>
          <a:solidFill>
            <a:srgbClr val="141414"/>
          </a:solidFill>
        </p:spPr>
        <p:txBody>
          <a:bodyPr wrap="square" lIns="0" tIns="0" rIns="0" bIns="0" rtlCol="0"/>
          <a:lstStyle/>
          <a:p>
            <a:endParaRPr lang="en-GB"/>
          </a:p>
        </p:txBody>
      </p:sp>
      <p:sp>
        <p:nvSpPr>
          <p:cNvPr id="4" name="object 4">
            <a:extLst>
              <a:ext uri="{FF2B5EF4-FFF2-40B4-BE49-F238E27FC236}">
                <a16:creationId xmlns:a16="http://schemas.microsoft.com/office/drawing/2014/main" id="{C38ADE11-3497-1469-E815-F46B65CA4917}"/>
              </a:ext>
            </a:extLst>
          </p:cNvPr>
          <p:cNvSpPr/>
          <p:nvPr/>
        </p:nvSpPr>
        <p:spPr>
          <a:xfrm>
            <a:off x="8798763" y="1270685"/>
            <a:ext cx="1259840" cy="3453765"/>
          </a:xfrm>
          <a:custGeom>
            <a:avLst/>
            <a:gdLst/>
            <a:ahLst/>
            <a:cxnLst/>
            <a:rect l="l" t="t" r="r" b="b"/>
            <a:pathLst>
              <a:path w="1259840" h="3453765">
                <a:moveTo>
                  <a:pt x="710501" y="293446"/>
                </a:moveTo>
                <a:lnTo>
                  <a:pt x="699630" y="286931"/>
                </a:lnTo>
                <a:lnTo>
                  <a:pt x="680999" y="317982"/>
                </a:lnTo>
                <a:lnTo>
                  <a:pt x="650875" y="297484"/>
                </a:lnTo>
                <a:lnTo>
                  <a:pt x="274205" y="940917"/>
                </a:lnTo>
                <a:lnTo>
                  <a:pt x="320154" y="940917"/>
                </a:lnTo>
                <a:lnTo>
                  <a:pt x="70180" y="1362621"/>
                </a:lnTo>
                <a:lnTo>
                  <a:pt x="68313" y="1370698"/>
                </a:lnTo>
                <a:lnTo>
                  <a:pt x="69875" y="1370698"/>
                </a:lnTo>
                <a:lnTo>
                  <a:pt x="72974" y="1371320"/>
                </a:lnTo>
                <a:lnTo>
                  <a:pt x="710501" y="293446"/>
                </a:lnTo>
                <a:close/>
              </a:path>
              <a:path w="1259840" h="3453765">
                <a:moveTo>
                  <a:pt x="711746" y="571690"/>
                </a:moveTo>
                <a:lnTo>
                  <a:pt x="700874" y="565175"/>
                </a:lnTo>
                <a:lnTo>
                  <a:pt x="679450" y="605231"/>
                </a:lnTo>
                <a:lnTo>
                  <a:pt x="648081" y="586282"/>
                </a:lnTo>
                <a:lnTo>
                  <a:pt x="441579" y="942784"/>
                </a:lnTo>
                <a:lnTo>
                  <a:pt x="488162" y="941844"/>
                </a:lnTo>
                <a:lnTo>
                  <a:pt x="192532" y="1440878"/>
                </a:lnTo>
                <a:lnTo>
                  <a:pt x="199364" y="1439011"/>
                </a:lnTo>
                <a:lnTo>
                  <a:pt x="711746" y="571690"/>
                </a:lnTo>
                <a:close/>
              </a:path>
              <a:path w="1259840" h="3453765">
                <a:moveTo>
                  <a:pt x="711746" y="6527"/>
                </a:moveTo>
                <a:lnTo>
                  <a:pt x="700874" y="0"/>
                </a:lnTo>
                <a:lnTo>
                  <a:pt x="684110" y="27635"/>
                </a:lnTo>
                <a:lnTo>
                  <a:pt x="654608" y="6210"/>
                </a:lnTo>
                <a:lnTo>
                  <a:pt x="106197" y="940917"/>
                </a:lnTo>
                <a:lnTo>
                  <a:pt x="153403" y="939368"/>
                </a:lnTo>
                <a:lnTo>
                  <a:pt x="0" y="1197114"/>
                </a:lnTo>
                <a:lnTo>
                  <a:pt x="5905" y="1199908"/>
                </a:lnTo>
                <a:lnTo>
                  <a:pt x="711746" y="6527"/>
                </a:lnTo>
                <a:close/>
              </a:path>
              <a:path w="1259840" h="3453765">
                <a:moveTo>
                  <a:pt x="743102" y="809244"/>
                </a:moveTo>
                <a:lnTo>
                  <a:pt x="737514" y="805840"/>
                </a:lnTo>
                <a:lnTo>
                  <a:pt x="336613" y="1483106"/>
                </a:lnTo>
                <a:lnTo>
                  <a:pt x="337845" y="1485290"/>
                </a:lnTo>
                <a:lnTo>
                  <a:pt x="340956" y="1489011"/>
                </a:lnTo>
                <a:lnTo>
                  <a:pt x="743102" y="809244"/>
                </a:lnTo>
                <a:close/>
              </a:path>
              <a:path w="1259840" h="3453765">
                <a:moveTo>
                  <a:pt x="867625" y="883475"/>
                </a:moveTo>
                <a:lnTo>
                  <a:pt x="856754" y="876947"/>
                </a:lnTo>
                <a:lnTo>
                  <a:pt x="814832" y="945578"/>
                </a:lnTo>
                <a:lnTo>
                  <a:pt x="773226" y="945578"/>
                </a:lnTo>
                <a:lnTo>
                  <a:pt x="640930" y="1174750"/>
                </a:lnTo>
                <a:lnTo>
                  <a:pt x="639076" y="1254556"/>
                </a:lnTo>
                <a:lnTo>
                  <a:pt x="173266" y="2042083"/>
                </a:lnTo>
                <a:lnTo>
                  <a:pt x="162966" y="2071293"/>
                </a:lnTo>
                <a:lnTo>
                  <a:pt x="159296" y="2080895"/>
                </a:lnTo>
                <a:lnTo>
                  <a:pt x="867625" y="883475"/>
                </a:lnTo>
                <a:close/>
              </a:path>
              <a:path w="1259840" h="3453765">
                <a:moveTo>
                  <a:pt x="1032840" y="890308"/>
                </a:moveTo>
                <a:lnTo>
                  <a:pt x="1021969" y="883780"/>
                </a:lnTo>
                <a:lnTo>
                  <a:pt x="982535" y="948372"/>
                </a:lnTo>
                <a:lnTo>
                  <a:pt x="941539" y="946823"/>
                </a:lnTo>
                <a:lnTo>
                  <a:pt x="637527" y="1463865"/>
                </a:lnTo>
                <a:lnTo>
                  <a:pt x="637527" y="1540256"/>
                </a:lnTo>
                <a:lnTo>
                  <a:pt x="29197" y="2569057"/>
                </a:lnTo>
                <a:lnTo>
                  <a:pt x="33845" y="2573718"/>
                </a:lnTo>
                <a:lnTo>
                  <a:pt x="35712" y="2575890"/>
                </a:lnTo>
                <a:lnTo>
                  <a:pt x="1032840" y="890308"/>
                </a:lnTo>
                <a:close/>
              </a:path>
              <a:path w="1259840" h="3453765">
                <a:moveTo>
                  <a:pt x="1206741" y="883158"/>
                </a:moveTo>
                <a:lnTo>
                  <a:pt x="1195870" y="876325"/>
                </a:lnTo>
                <a:lnTo>
                  <a:pt x="1151153" y="949604"/>
                </a:lnTo>
                <a:lnTo>
                  <a:pt x="1109535" y="949604"/>
                </a:lnTo>
                <a:lnTo>
                  <a:pt x="634733" y="1752968"/>
                </a:lnTo>
                <a:lnTo>
                  <a:pt x="633806" y="1830285"/>
                </a:lnTo>
                <a:lnTo>
                  <a:pt x="106514" y="2722448"/>
                </a:lnTo>
                <a:lnTo>
                  <a:pt x="109308" y="2724632"/>
                </a:lnTo>
                <a:lnTo>
                  <a:pt x="114896" y="2728353"/>
                </a:lnTo>
                <a:lnTo>
                  <a:pt x="1206741" y="883158"/>
                </a:lnTo>
                <a:close/>
              </a:path>
              <a:path w="1259840" h="3453765">
                <a:moveTo>
                  <a:pt x="1259624" y="1836420"/>
                </a:moveTo>
                <a:lnTo>
                  <a:pt x="621068" y="2910014"/>
                </a:lnTo>
                <a:lnTo>
                  <a:pt x="620128" y="2986100"/>
                </a:lnTo>
                <a:lnTo>
                  <a:pt x="353072" y="3437928"/>
                </a:lnTo>
                <a:lnTo>
                  <a:pt x="356793" y="3443211"/>
                </a:lnTo>
                <a:lnTo>
                  <a:pt x="359587" y="3448177"/>
                </a:lnTo>
                <a:lnTo>
                  <a:pt x="362077" y="3453765"/>
                </a:lnTo>
                <a:lnTo>
                  <a:pt x="1259624" y="1938197"/>
                </a:lnTo>
                <a:lnTo>
                  <a:pt x="1259624" y="1836420"/>
                </a:lnTo>
                <a:close/>
              </a:path>
              <a:path w="1259840" h="3453765">
                <a:moveTo>
                  <a:pt x="1259624" y="1552397"/>
                </a:moveTo>
                <a:lnTo>
                  <a:pt x="624166" y="2621851"/>
                </a:lnTo>
                <a:lnTo>
                  <a:pt x="624166" y="2696997"/>
                </a:lnTo>
                <a:lnTo>
                  <a:pt x="218300" y="3381108"/>
                </a:lnTo>
                <a:lnTo>
                  <a:pt x="224193" y="3380168"/>
                </a:lnTo>
                <a:lnTo>
                  <a:pt x="230720" y="3379546"/>
                </a:lnTo>
                <a:lnTo>
                  <a:pt x="236931" y="3379241"/>
                </a:lnTo>
                <a:lnTo>
                  <a:pt x="1259624" y="1651850"/>
                </a:lnTo>
                <a:lnTo>
                  <a:pt x="1259624" y="1552397"/>
                </a:lnTo>
                <a:close/>
              </a:path>
              <a:path w="1259840" h="3453765">
                <a:moveTo>
                  <a:pt x="1259624" y="1266977"/>
                </a:moveTo>
                <a:lnTo>
                  <a:pt x="627583" y="2331809"/>
                </a:lnTo>
                <a:lnTo>
                  <a:pt x="626960" y="2408517"/>
                </a:lnTo>
                <a:lnTo>
                  <a:pt x="178549" y="3164979"/>
                </a:lnTo>
                <a:lnTo>
                  <a:pt x="178549" y="3166211"/>
                </a:lnTo>
                <a:lnTo>
                  <a:pt x="177304" y="3168700"/>
                </a:lnTo>
                <a:lnTo>
                  <a:pt x="167487" y="3198977"/>
                </a:lnTo>
                <a:lnTo>
                  <a:pt x="162153" y="3214116"/>
                </a:lnTo>
                <a:lnTo>
                  <a:pt x="156502" y="3229254"/>
                </a:lnTo>
                <a:lnTo>
                  <a:pt x="1259624" y="1365834"/>
                </a:lnTo>
                <a:lnTo>
                  <a:pt x="1259624" y="1266977"/>
                </a:lnTo>
                <a:close/>
              </a:path>
              <a:path w="1259840" h="3453765">
                <a:moveTo>
                  <a:pt x="1259624" y="982116"/>
                </a:moveTo>
                <a:lnTo>
                  <a:pt x="630999" y="2043010"/>
                </a:lnTo>
                <a:lnTo>
                  <a:pt x="635965" y="2118461"/>
                </a:lnTo>
                <a:lnTo>
                  <a:pt x="154952" y="2928963"/>
                </a:lnTo>
                <a:lnTo>
                  <a:pt x="156819" y="2932074"/>
                </a:lnTo>
                <a:lnTo>
                  <a:pt x="158369" y="2935173"/>
                </a:lnTo>
                <a:lnTo>
                  <a:pt x="159613" y="2938284"/>
                </a:lnTo>
                <a:lnTo>
                  <a:pt x="1259624" y="1079576"/>
                </a:lnTo>
                <a:lnTo>
                  <a:pt x="1259624" y="982116"/>
                </a:lnTo>
                <a:close/>
              </a:path>
              <a:path w="1259840" h="3453765">
                <a:moveTo>
                  <a:pt x="1259636" y="2122576"/>
                </a:moveTo>
                <a:lnTo>
                  <a:pt x="726020" y="3019336"/>
                </a:lnTo>
                <a:lnTo>
                  <a:pt x="789381" y="3019336"/>
                </a:lnTo>
                <a:lnTo>
                  <a:pt x="1259636" y="2225243"/>
                </a:lnTo>
                <a:lnTo>
                  <a:pt x="1259636" y="2122576"/>
                </a:lnTo>
                <a:close/>
              </a:path>
            </a:pathLst>
          </a:custGeom>
          <a:solidFill>
            <a:srgbClr val="00C0E8"/>
          </a:solidFill>
        </p:spPr>
        <p:txBody>
          <a:bodyPr wrap="square" lIns="0" tIns="0" rIns="0" bIns="0" rtlCol="0"/>
          <a:lstStyle/>
          <a:p>
            <a:endParaRPr/>
          </a:p>
        </p:txBody>
      </p:sp>
      <p:grpSp>
        <p:nvGrpSpPr>
          <p:cNvPr id="5" name="object 5">
            <a:extLst>
              <a:ext uri="{FF2B5EF4-FFF2-40B4-BE49-F238E27FC236}">
                <a16:creationId xmlns:a16="http://schemas.microsoft.com/office/drawing/2014/main" id="{34A4D0E6-B5C8-576D-FA44-7F619CD813FA}"/>
              </a:ext>
            </a:extLst>
          </p:cNvPr>
          <p:cNvGrpSpPr/>
          <p:nvPr/>
        </p:nvGrpSpPr>
        <p:grpSpPr>
          <a:xfrm>
            <a:off x="0" y="0"/>
            <a:ext cx="2097825" cy="7772425"/>
            <a:chOff x="0" y="0"/>
            <a:chExt cx="2082250" cy="7772425"/>
          </a:xfrm>
        </p:grpSpPr>
        <p:pic>
          <p:nvPicPr>
            <p:cNvPr id="6" name="object 6">
              <a:extLst>
                <a:ext uri="{FF2B5EF4-FFF2-40B4-BE49-F238E27FC236}">
                  <a16:creationId xmlns:a16="http://schemas.microsoft.com/office/drawing/2014/main" id="{7ADC8B54-E8DB-ABBF-44BE-D180740E2504}"/>
                </a:ext>
              </a:extLst>
            </p:cNvPr>
            <p:cNvPicPr/>
            <p:nvPr/>
          </p:nvPicPr>
          <p:blipFill>
            <a:blip r:embed="rId2" cstate="print"/>
            <a:stretch>
              <a:fillRect/>
            </a:stretch>
          </p:blipFill>
          <p:spPr>
            <a:xfrm>
              <a:off x="0" y="0"/>
              <a:ext cx="1828799" cy="7772399"/>
            </a:xfrm>
            <a:prstGeom prst="rect">
              <a:avLst/>
            </a:prstGeom>
          </p:spPr>
        </p:pic>
        <p:sp>
          <p:nvSpPr>
            <p:cNvPr id="7" name="object 7">
              <a:extLst>
                <a:ext uri="{FF2B5EF4-FFF2-40B4-BE49-F238E27FC236}">
                  <a16:creationId xmlns:a16="http://schemas.microsoft.com/office/drawing/2014/main" id="{71D9EAAB-BB3E-6520-A3D5-88DFADD9701F}"/>
                </a:ext>
              </a:extLst>
            </p:cNvPr>
            <p:cNvSpPr/>
            <p:nvPr/>
          </p:nvSpPr>
          <p:spPr>
            <a:xfrm>
              <a:off x="10337" y="502945"/>
              <a:ext cx="2071913" cy="7269480"/>
            </a:xfrm>
            <a:custGeom>
              <a:avLst/>
              <a:gdLst/>
              <a:ahLst/>
              <a:cxnLst/>
              <a:rect l="l" t="t" r="r" b="b"/>
              <a:pathLst>
                <a:path w="1818005" h="7269480">
                  <a:moveTo>
                    <a:pt x="150456" y="1204569"/>
                  </a:moveTo>
                  <a:lnTo>
                    <a:pt x="0" y="1492173"/>
                  </a:lnTo>
                  <a:lnTo>
                    <a:pt x="0" y="4242930"/>
                  </a:lnTo>
                  <a:lnTo>
                    <a:pt x="100304" y="4434484"/>
                  </a:lnTo>
                  <a:lnTo>
                    <a:pt x="100304" y="6439052"/>
                  </a:lnTo>
                  <a:lnTo>
                    <a:pt x="0" y="6630784"/>
                  </a:lnTo>
                  <a:lnTo>
                    <a:pt x="0" y="7269454"/>
                  </a:lnTo>
                  <a:lnTo>
                    <a:pt x="150456" y="7269454"/>
                  </a:lnTo>
                  <a:lnTo>
                    <a:pt x="150456" y="1204569"/>
                  </a:lnTo>
                  <a:close/>
                </a:path>
                <a:path w="1818005" h="7269480">
                  <a:moveTo>
                    <a:pt x="451383" y="901750"/>
                  </a:moveTo>
                  <a:lnTo>
                    <a:pt x="300926" y="1189736"/>
                  </a:lnTo>
                  <a:lnTo>
                    <a:pt x="300926" y="3669754"/>
                  </a:lnTo>
                  <a:lnTo>
                    <a:pt x="401231" y="3861308"/>
                  </a:lnTo>
                  <a:lnTo>
                    <a:pt x="401231" y="6439192"/>
                  </a:lnTo>
                  <a:lnTo>
                    <a:pt x="300926" y="6631178"/>
                  </a:lnTo>
                  <a:lnTo>
                    <a:pt x="300926" y="7269454"/>
                  </a:lnTo>
                  <a:lnTo>
                    <a:pt x="451383" y="7269454"/>
                  </a:lnTo>
                  <a:lnTo>
                    <a:pt x="451383" y="901750"/>
                  </a:lnTo>
                  <a:close/>
                </a:path>
                <a:path w="1818005" h="7269480">
                  <a:moveTo>
                    <a:pt x="752297" y="601421"/>
                  </a:moveTo>
                  <a:lnTo>
                    <a:pt x="601840" y="889406"/>
                  </a:lnTo>
                  <a:lnTo>
                    <a:pt x="601840" y="3095371"/>
                  </a:lnTo>
                  <a:lnTo>
                    <a:pt x="702144" y="3286925"/>
                  </a:lnTo>
                  <a:lnTo>
                    <a:pt x="702144" y="6439179"/>
                  </a:lnTo>
                  <a:lnTo>
                    <a:pt x="601840" y="6631178"/>
                  </a:lnTo>
                  <a:lnTo>
                    <a:pt x="601840" y="7269454"/>
                  </a:lnTo>
                  <a:lnTo>
                    <a:pt x="752297" y="7269454"/>
                  </a:lnTo>
                  <a:lnTo>
                    <a:pt x="752297" y="601421"/>
                  </a:lnTo>
                  <a:close/>
                </a:path>
                <a:path w="1818005" h="7269480">
                  <a:moveTo>
                    <a:pt x="1053223" y="301523"/>
                  </a:moveTo>
                  <a:lnTo>
                    <a:pt x="902766" y="588772"/>
                  </a:lnTo>
                  <a:lnTo>
                    <a:pt x="902766" y="2515628"/>
                  </a:lnTo>
                  <a:lnTo>
                    <a:pt x="1003071" y="2707182"/>
                  </a:lnTo>
                  <a:lnTo>
                    <a:pt x="1003071" y="6438938"/>
                  </a:lnTo>
                  <a:lnTo>
                    <a:pt x="902766" y="6630429"/>
                  </a:lnTo>
                  <a:lnTo>
                    <a:pt x="902766" y="7269454"/>
                  </a:lnTo>
                  <a:lnTo>
                    <a:pt x="1053223" y="7269454"/>
                  </a:lnTo>
                  <a:lnTo>
                    <a:pt x="1053223" y="301523"/>
                  </a:lnTo>
                  <a:close/>
                </a:path>
                <a:path w="1818005" h="7269480">
                  <a:moveTo>
                    <a:pt x="1354150" y="0"/>
                  </a:moveTo>
                  <a:lnTo>
                    <a:pt x="1203693" y="287972"/>
                  </a:lnTo>
                  <a:lnTo>
                    <a:pt x="1203693" y="1939950"/>
                  </a:lnTo>
                  <a:lnTo>
                    <a:pt x="1303997" y="2131504"/>
                  </a:lnTo>
                  <a:lnTo>
                    <a:pt x="1303997" y="6439179"/>
                  </a:lnTo>
                  <a:lnTo>
                    <a:pt x="1203693" y="6631178"/>
                  </a:lnTo>
                  <a:lnTo>
                    <a:pt x="1203693" y="7269454"/>
                  </a:lnTo>
                  <a:lnTo>
                    <a:pt x="1354150" y="7269454"/>
                  </a:lnTo>
                  <a:lnTo>
                    <a:pt x="1354150" y="0"/>
                  </a:lnTo>
                  <a:close/>
                </a:path>
                <a:path w="1818005" h="7269480">
                  <a:moveTo>
                    <a:pt x="1655076" y="1830463"/>
                  </a:moveTo>
                  <a:lnTo>
                    <a:pt x="1504619" y="2118360"/>
                  </a:lnTo>
                  <a:lnTo>
                    <a:pt x="1504619" y="6247269"/>
                  </a:lnTo>
                  <a:lnTo>
                    <a:pt x="1655076" y="6534518"/>
                  </a:lnTo>
                  <a:lnTo>
                    <a:pt x="1655076" y="1830463"/>
                  </a:lnTo>
                  <a:close/>
                </a:path>
                <a:path w="1818005" h="7269480">
                  <a:moveTo>
                    <a:pt x="1817738" y="2671267"/>
                  </a:moveTo>
                  <a:lnTo>
                    <a:pt x="1805546" y="2694584"/>
                  </a:lnTo>
                  <a:lnTo>
                    <a:pt x="1805546" y="6247269"/>
                  </a:lnTo>
                  <a:lnTo>
                    <a:pt x="1814449" y="6264275"/>
                  </a:lnTo>
                  <a:lnTo>
                    <a:pt x="1817738" y="2671267"/>
                  </a:lnTo>
                  <a:close/>
                </a:path>
              </a:pathLst>
            </a:custGeom>
            <a:solidFill>
              <a:srgbClr val="06C5EC">
                <a:alpha val="14999"/>
              </a:srgbClr>
            </a:solidFill>
          </p:spPr>
          <p:txBody>
            <a:bodyPr wrap="square" lIns="0" tIns="0" rIns="0" bIns="0" rtlCol="0"/>
            <a:lstStyle/>
            <a:p>
              <a:endParaRPr/>
            </a:p>
          </p:txBody>
        </p:sp>
      </p:grpSp>
      <p:sp>
        <p:nvSpPr>
          <p:cNvPr id="8" name="object 8">
            <a:extLst>
              <a:ext uri="{FF2B5EF4-FFF2-40B4-BE49-F238E27FC236}">
                <a16:creationId xmlns:a16="http://schemas.microsoft.com/office/drawing/2014/main" id="{18BD1E4E-196E-48A6-A1A8-659874292BB9}"/>
              </a:ext>
            </a:extLst>
          </p:cNvPr>
          <p:cNvSpPr txBox="1"/>
          <p:nvPr/>
        </p:nvSpPr>
        <p:spPr>
          <a:xfrm>
            <a:off x="330200" y="636905"/>
            <a:ext cx="1185212" cy="28597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1:</a:t>
            </a:r>
            <a:endParaRPr sz="800">
              <a:latin typeface="Century Gothic"/>
              <a:cs typeface="Century Gothic"/>
            </a:endParaRPr>
          </a:p>
          <a:p>
            <a:pPr marL="12700">
              <a:spcBef>
                <a:spcPts val="110"/>
              </a:spcBef>
            </a:pPr>
            <a:r>
              <a:rPr lang="en-GB" sz="800" spc="-10">
                <a:solidFill>
                  <a:srgbClr val="FFFFFF"/>
                </a:solidFill>
                <a:latin typeface="Calibri"/>
                <a:cs typeface="Calibri"/>
              </a:rPr>
              <a:t>Partner Outbound Email #1 </a:t>
            </a:r>
            <a:endParaRPr/>
          </a:p>
        </p:txBody>
      </p:sp>
      <p:sp>
        <p:nvSpPr>
          <p:cNvPr id="9" name="object 9">
            <a:extLst>
              <a:ext uri="{FF2B5EF4-FFF2-40B4-BE49-F238E27FC236}">
                <a16:creationId xmlns:a16="http://schemas.microsoft.com/office/drawing/2014/main" id="{1C4D3A07-5B6F-E0FF-2B43-B68B3E9B05E4}"/>
              </a:ext>
            </a:extLst>
          </p:cNvPr>
          <p:cNvSpPr txBox="1"/>
          <p:nvPr/>
        </p:nvSpPr>
        <p:spPr>
          <a:xfrm>
            <a:off x="330200" y="1084250"/>
            <a:ext cx="1248947" cy="28597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2:</a:t>
            </a:r>
            <a:endParaRPr sz="800">
              <a:latin typeface="Century Gothic"/>
              <a:cs typeface="Century Gothic"/>
            </a:endParaRPr>
          </a:p>
          <a:p>
            <a:pPr marL="12700">
              <a:spcBef>
                <a:spcPts val="110"/>
              </a:spcBef>
            </a:pPr>
            <a:r>
              <a:rPr lang="en-AU" sz="800" spc="-10">
                <a:solidFill>
                  <a:srgbClr val="FFFFFF"/>
                </a:solidFill>
                <a:latin typeface="Calibri"/>
                <a:ea typeface="Calibri"/>
                <a:cs typeface="Calibri"/>
              </a:rPr>
              <a:t>Partner Outbound Email #2 </a:t>
            </a:r>
            <a:endParaRPr/>
          </a:p>
        </p:txBody>
      </p:sp>
      <p:sp>
        <p:nvSpPr>
          <p:cNvPr id="10" name="object 10">
            <a:extLst>
              <a:ext uri="{FF2B5EF4-FFF2-40B4-BE49-F238E27FC236}">
                <a16:creationId xmlns:a16="http://schemas.microsoft.com/office/drawing/2014/main" id="{0E492ED1-1379-76B0-5C95-38CFED20B507}"/>
              </a:ext>
            </a:extLst>
          </p:cNvPr>
          <p:cNvSpPr txBox="1"/>
          <p:nvPr/>
        </p:nvSpPr>
        <p:spPr>
          <a:xfrm>
            <a:off x="330200" y="1531594"/>
            <a:ext cx="1187842" cy="28597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3:</a:t>
            </a:r>
            <a:endParaRPr sz="800">
              <a:latin typeface="Century Gothic"/>
              <a:cs typeface="Century Gothic"/>
            </a:endParaRPr>
          </a:p>
          <a:p>
            <a:pPr marL="12700">
              <a:spcBef>
                <a:spcPts val="114"/>
              </a:spcBef>
            </a:pPr>
            <a:r>
              <a:rPr lang="en-US" sz="800" spc="-10">
                <a:solidFill>
                  <a:srgbClr val="FFFFFF"/>
                </a:solidFill>
                <a:latin typeface="Calibri"/>
                <a:cs typeface="Calibri"/>
              </a:rPr>
              <a:t>Partner Outbound Email #3 </a:t>
            </a:r>
            <a:endParaRPr/>
          </a:p>
        </p:txBody>
      </p:sp>
      <p:sp>
        <p:nvSpPr>
          <p:cNvPr id="11" name="object 11">
            <a:extLst>
              <a:ext uri="{FF2B5EF4-FFF2-40B4-BE49-F238E27FC236}">
                <a16:creationId xmlns:a16="http://schemas.microsoft.com/office/drawing/2014/main" id="{02DF75F8-1FFC-4D10-6B56-731E7663A6CA}"/>
              </a:ext>
            </a:extLst>
          </p:cNvPr>
          <p:cNvSpPr txBox="1"/>
          <p:nvPr/>
        </p:nvSpPr>
        <p:spPr>
          <a:xfrm>
            <a:off x="330200" y="1949802"/>
            <a:ext cx="1362106" cy="28597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4:</a:t>
            </a:r>
            <a:endParaRPr sz="800">
              <a:latin typeface="Century Gothic"/>
              <a:cs typeface="Century Gothic"/>
            </a:endParaRPr>
          </a:p>
          <a:p>
            <a:pPr marL="12700">
              <a:spcBef>
                <a:spcPts val="114"/>
              </a:spcBef>
            </a:pPr>
            <a:r>
              <a:rPr lang="en-US" sz="800" spc="-10">
                <a:solidFill>
                  <a:srgbClr val="FFFFFF"/>
                </a:solidFill>
                <a:latin typeface="Calibri"/>
                <a:cs typeface="Calibri"/>
              </a:rPr>
              <a:t>LinkedIn Blurb #1 </a:t>
            </a:r>
            <a:endParaRPr/>
          </a:p>
        </p:txBody>
      </p:sp>
      <p:sp>
        <p:nvSpPr>
          <p:cNvPr id="12" name="object 12">
            <a:extLst>
              <a:ext uri="{FF2B5EF4-FFF2-40B4-BE49-F238E27FC236}">
                <a16:creationId xmlns:a16="http://schemas.microsoft.com/office/drawing/2014/main" id="{1E3F39C8-ADEB-5499-9E94-4965461DC3C7}"/>
              </a:ext>
            </a:extLst>
          </p:cNvPr>
          <p:cNvSpPr txBox="1"/>
          <p:nvPr/>
        </p:nvSpPr>
        <p:spPr>
          <a:xfrm>
            <a:off x="330200" y="2426284"/>
            <a:ext cx="1255540" cy="28597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5:</a:t>
            </a:r>
            <a:endParaRPr sz="800">
              <a:latin typeface="Century Gothic"/>
              <a:cs typeface="Century Gothic"/>
            </a:endParaRPr>
          </a:p>
          <a:p>
            <a:pPr marL="12700">
              <a:spcBef>
                <a:spcPts val="114"/>
              </a:spcBef>
            </a:pPr>
            <a:r>
              <a:rPr lang="en-US" sz="800" spc="-10">
                <a:solidFill>
                  <a:srgbClr val="FFFFFF"/>
                </a:solidFill>
                <a:latin typeface="Calibri"/>
                <a:cs typeface="Calibri"/>
              </a:rPr>
              <a:t>LinkedIn Blurb #2</a:t>
            </a:r>
            <a:endParaRPr/>
          </a:p>
        </p:txBody>
      </p:sp>
      <p:sp>
        <p:nvSpPr>
          <p:cNvPr id="13" name="object 13">
            <a:extLst>
              <a:ext uri="{FF2B5EF4-FFF2-40B4-BE49-F238E27FC236}">
                <a16:creationId xmlns:a16="http://schemas.microsoft.com/office/drawing/2014/main" id="{AB7EBDA7-EE59-C7E6-7312-37EAF6941BD1}"/>
              </a:ext>
            </a:extLst>
          </p:cNvPr>
          <p:cNvSpPr txBox="1"/>
          <p:nvPr/>
        </p:nvSpPr>
        <p:spPr>
          <a:xfrm>
            <a:off x="330200" y="2873629"/>
            <a:ext cx="1265992" cy="28597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6:</a:t>
            </a:r>
            <a:endParaRPr sz="800">
              <a:latin typeface="Century Gothic"/>
              <a:cs typeface="Century Gothic"/>
            </a:endParaRPr>
          </a:p>
          <a:p>
            <a:pPr marL="12700">
              <a:spcBef>
                <a:spcPts val="110"/>
              </a:spcBef>
            </a:pPr>
            <a:r>
              <a:rPr lang="en-US" sz="800" spc="-10">
                <a:solidFill>
                  <a:srgbClr val="FFFFFF"/>
                </a:solidFill>
                <a:latin typeface="Calibri"/>
                <a:cs typeface="Calibri"/>
              </a:rPr>
              <a:t>. LinkedIn Blurb #3 </a:t>
            </a:r>
            <a:endParaRPr/>
          </a:p>
        </p:txBody>
      </p:sp>
      <p:sp>
        <p:nvSpPr>
          <p:cNvPr id="14" name="object 14">
            <a:extLst>
              <a:ext uri="{FF2B5EF4-FFF2-40B4-BE49-F238E27FC236}">
                <a16:creationId xmlns:a16="http://schemas.microsoft.com/office/drawing/2014/main" id="{B7F3E688-C6BD-9E24-4554-6B023FF3A710}"/>
              </a:ext>
            </a:extLst>
          </p:cNvPr>
          <p:cNvSpPr txBox="1"/>
          <p:nvPr/>
        </p:nvSpPr>
        <p:spPr>
          <a:xfrm>
            <a:off x="330200" y="3320974"/>
            <a:ext cx="688975" cy="40908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7:</a:t>
            </a:r>
            <a:endParaRPr sz="800">
              <a:latin typeface="Century Gothic"/>
              <a:cs typeface="Century Gothic"/>
            </a:endParaRPr>
          </a:p>
          <a:p>
            <a:pPr marL="12700">
              <a:spcBef>
                <a:spcPts val="114"/>
              </a:spcBef>
            </a:pPr>
            <a:r>
              <a:rPr lang="en-US" sz="800" spc="-10">
                <a:solidFill>
                  <a:srgbClr val="FFFFFF"/>
                </a:solidFill>
                <a:latin typeface="Calibri"/>
                <a:cs typeface="Calibri"/>
              </a:rPr>
              <a:t>Call-Opener Talk Track </a:t>
            </a:r>
            <a:endParaRPr/>
          </a:p>
        </p:txBody>
      </p:sp>
      <p:sp>
        <p:nvSpPr>
          <p:cNvPr id="18" name="object 18">
            <a:extLst>
              <a:ext uri="{FF2B5EF4-FFF2-40B4-BE49-F238E27FC236}">
                <a16:creationId xmlns:a16="http://schemas.microsoft.com/office/drawing/2014/main" id="{2C3C83B0-529C-8444-B081-B5871C224F1D}"/>
              </a:ext>
            </a:extLst>
          </p:cNvPr>
          <p:cNvSpPr/>
          <p:nvPr/>
        </p:nvSpPr>
        <p:spPr>
          <a:xfrm>
            <a:off x="232409" y="2938587"/>
            <a:ext cx="45720" cy="45720"/>
          </a:xfrm>
          <a:custGeom>
            <a:avLst/>
            <a:gdLst/>
            <a:ahLst/>
            <a:cxnLst/>
            <a:rect l="l" t="t" r="r" b="b"/>
            <a:pathLst>
              <a:path w="45720" h="45720">
                <a:moveTo>
                  <a:pt x="22860" y="0"/>
                </a:moveTo>
                <a:lnTo>
                  <a:pt x="13962" y="1796"/>
                </a:lnTo>
                <a:lnTo>
                  <a:pt x="6696" y="6696"/>
                </a:lnTo>
                <a:lnTo>
                  <a:pt x="1796" y="13962"/>
                </a:lnTo>
                <a:lnTo>
                  <a:pt x="0" y="22860"/>
                </a:lnTo>
                <a:lnTo>
                  <a:pt x="1796" y="31757"/>
                </a:lnTo>
                <a:lnTo>
                  <a:pt x="6696" y="39023"/>
                </a:lnTo>
                <a:lnTo>
                  <a:pt x="13962" y="43923"/>
                </a:lnTo>
                <a:lnTo>
                  <a:pt x="22860" y="45720"/>
                </a:lnTo>
                <a:lnTo>
                  <a:pt x="31757" y="43923"/>
                </a:lnTo>
                <a:lnTo>
                  <a:pt x="39023" y="39023"/>
                </a:lnTo>
                <a:lnTo>
                  <a:pt x="43923" y="31757"/>
                </a:lnTo>
                <a:lnTo>
                  <a:pt x="45720" y="22860"/>
                </a:lnTo>
                <a:lnTo>
                  <a:pt x="43923" y="13962"/>
                </a:lnTo>
                <a:lnTo>
                  <a:pt x="39023" y="6696"/>
                </a:lnTo>
                <a:lnTo>
                  <a:pt x="31757" y="1796"/>
                </a:lnTo>
                <a:lnTo>
                  <a:pt x="22860" y="0"/>
                </a:lnTo>
                <a:close/>
              </a:path>
            </a:pathLst>
          </a:custGeom>
          <a:solidFill>
            <a:srgbClr val="FFFFFF"/>
          </a:solidFill>
        </p:spPr>
        <p:txBody>
          <a:bodyPr wrap="square" lIns="0" tIns="0" rIns="0" bIns="0" rtlCol="0" anchor="t"/>
          <a:lstStyle/>
          <a:p>
            <a:endParaRPr/>
          </a:p>
        </p:txBody>
      </p:sp>
      <p:sp>
        <p:nvSpPr>
          <p:cNvPr id="25" name="object 9">
            <a:extLst>
              <a:ext uri="{FF2B5EF4-FFF2-40B4-BE49-F238E27FC236}">
                <a16:creationId xmlns:a16="http://schemas.microsoft.com/office/drawing/2014/main" id="{EBE5FE8B-41E6-EAA1-C0E9-30B33FEF9AF1}"/>
              </a:ext>
            </a:extLst>
          </p:cNvPr>
          <p:cNvSpPr txBox="1"/>
          <p:nvPr/>
        </p:nvSpPr>
        <p:spPr>
          <a:xfrm>
            <a:off x="2247728" y="574995"/>
            <a:ext cx="5509572" cy="723916"/>
          </a:xfrm>
          <a:prstGeom prst="rect">
            <a:avLst/>
          </a:prstGeom>
        </p:spPr>
        <p:txBody>
          <a:bodyPr vert="horz" wrap="square" lIns="0" tIns="53975" rIns="0" bIns="0" rtlCol="0" anchor="t">
            <a:spAutoFit/>
          </a:bodyPr>
          <a:lstStyle/>
          <a:p>
            <a:pPr marL="25400">
              <a:spcBef>
                <a:spcPts val="425"/>
              </a:spcBef>
            </a:pPr>
            <a:r>
              <a:rPr sz="1000" b="1" spc="110">
                <a:solidFill>
                  <a:srgbClr val="00C0E8"/>
                </a:solidFill>
                <a:latin typeface="Century Gothic"/>
                <a:cs typeface="Century Gothic"/>
              </a:rPr>
              <a:t>SECTION</a:t>
            </a:r>
            <a:r>
              <a:rPr lang="en-GB" sz="1000" b="1" spc="110">
                <a:solidFill>
                  <a:srgbClr val="00C0E8"/>
                </a:solidFill>
                <a:latin typeface="Century Gothic"/>
                <a:cs typeface="Century Gothic"/>
              </a:rPr>
              <a:t> 6</a:t>
            </a:r>
            <a:r>
              <a:rPr sz="1000" b="1" spc="60">
                <a:solidFill>
                  <a:srgbClr val="00C0E8"/>
                </a:solidFill>
                <a:latin typeface="Century Gothic"/>
                <a:cs typeface="Century Gothic"/>
              </a:rPr>
              <a:t>:</a:t>
            </a:r>
            <a:r>
              <a:rPr lang="en-GB" sz="1000" b="1" spc="204">
                <a:solidFill>
                  <a:srgbClr val="00C0E8"/>
                </a:solidFill>
                <a:latin typeface="Century Gothic"/>
                <a:cs typeface="Century Gothic"/>
              </a:rPr>
              <a:t> LinkedIn Blurb #3</a:t>
            </a:r>
            <a:endParaRPr lang="en-US" sz="1000" spc="100">
              <a:solidFill>
                <a:srgbClr val="00C0E8"/>
              </a:solidFill>
              <a:latin typeface="Tahoma"/>
              <a:ea typeface="Tahoma"/>
              <a:cs typeface="Tahoma"/>
            </a:endParaRPr>
          </a:p>
          <a:p>
            <a:pPr marL="12700">
              <a:spcBef>
                <a:spcPts val="855"/>
              </a:spcBef>
            </a:pPr>
            <a:r>
              <a:rPr lang="en-GB" sz="2600" spc="-95">
                <a:solidFill>
                  <a:srgbClr val="FFFFFF"/>
                </a:solidFill>
                <a:latin typeface="Century Gothic"/>
                <a:ea typeface="Tahoma"/>
                <a:cs typeface="Tahoma"/>
              </a:rPr>
              <a:t>GenAI / Data Leakage Angle</a:t>
            </a:r>
          </a:p>
        </p:txBody>
      </p:sp>
      <p:sp>
        <p:nvSpPr>
          <p:cNvPr id="44" name="TextBox 43">
            <a:extLst>
              <a:ext uri="{FF2B5EF4-FFF2-40B4-BE49-F238E27FC236}">
                <a16:creationId xmlns:a16="http://schemas.microsoft.com/office/drawing/2014/main" id="{3DD73536-C2B6-0DDE-CC06-0FEBAB41A372}"/>
              </a:ext>
            </a:extLst>
          </p:cNvPr>
          <p:cNvSpPr txBox="1"/>
          <p:nvPr/>
        </p:nvSpPr>
        <p:spPr>
          <a:xfrm>
            <a:off x="2247377" y="1674695"/>
            <a:ext cx="6552048" cy="415498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GB" sz="1100" b="1">
                <a:solidFill>
                  <a:srgbClr val="00B0F0"/>
                </a:solidFill>
                <a:latin typeface="Calibri"/>
                <a:ea typeface="Calibri"/>
                <a:cs typeface="Calibri"/>
              </a:rPr>
              <a:t>Use case:</a:t>
            </a:r>
            <a:br>
              <a:rPr lang="en-GB" sz="1100" b="1">
                <a:solidFill>
                  <a:schemeClr val="bg1"/>
                </a:solidFill>
                <a:latin typeface="Calibri"/>
                <a:ea typeface="Calibri"/>
                <a:cs typeface="Calibri"/>
              </a:rPr>
            </a:br>
            <a:r>
              <a:rPr lang="en-GB" sz="1100">
                <a:solidFill>
                  <a:schemeClr val="bg1"/>
                </a:solidFill>
                <a:latin typeface="Calibri"/>
                <a:ea typeface="Calibri"/>
                <a:cs typeface="Calibri"/>
              </a:rPr>
              <a:t>Tap into leadership anxiety around GenAI and sensitive data leakage.</a:t>
            </a:r>
          </a:p>
          <a:p>
            <a:pPr algn="l"/>
            <a:endParaRPr lang="en-GB" sz="1100">
              <a:solidFill>
                <a:srgbClr val="000000"/>
              </a:solidFill>
              <a:latin typeface="Calibri"/>
              <a:ea typeface="Calibri"/>
              <a:cs typeface="Calibri"/>
            </a:endParaRPr>
          </a:p>
          <a:p>
            <a:pPr algn="l"/>
            <a:r>
              <a:rPr lang="en-GB" sz="1100" b="1">
                <a:solidFill>
                  <a:srgbClr val="00B0F0"/>
                </a:solidFill>
                <a:latin typeface="Calibri"/>
                <a:ea typeface="Calibri"/>
                <a:cs typeface="Calibri"/>
              </a:rPr>
              <a:t>Post Text:</a:t>
            </a:r>
            <a:endParaRPr lang="en-GB" sz="1100">
              <a:solidFill>
                <a:srgbClr val="00B0F0"/>
              </a:solidFill>
              <a:latin typeface="Calibri"/>
              <a:ea typeface="Calibri"/>
              <a:cs typeface="Calibri"/>
            </a:endParaRPr>
          </a:p>
          <a:p>
            <a:pPr algn="l"/>
            <a:endParaRPr lang="en-GB" sz="1100">
              <a:solidFill>
                <a:schemeClr val="bg1"/>
              </a:solidFill>
              <a:latin typeface="Calibri"/>
              <a:ea typeface="Calibri"/>
              <a:cs typeface="Calibri"/>
            </a:endParaRPr>
          </a:p>
          <a:p>
            <a:pPr algn="l"/>
            <a:r>
              <a:rPr lang="en-AU" sz="1100">
                <a:solidFill>
                  <a:schemeClr val="bg1"/>
                </a:solidFill>
              </a:rPr>
              <a:t>GenAI is now part of everyday work – but so is the risk of </a:t>
            </a:r>
            <a:r>
              <a:rPr lang="en-AU" sz="1100" b="1">
                <a:solidFill>
                  <a:schemeClr val="bg1"/>
                </a:solidFill>
              </a:rPr>
              <a:t>sensitive data leaking into prompts and training data</a:t>
            </a:r>
            <a:r>
              <a:rPr lang="en-AU" sz="1100">
                <a:solidFill>
                  <a:schemeClr val="bg1"/>
                </a:solidFill>
              </a:rPr>
              <a:t>.</a:t>
            </a:r>
            <a:endParaRPr lang="en-AU"/>
          </a:p>
          <a:p>
            <a:pPr algn="l"/>
            <a:endParaRPr lang="en-AU" sz="1100">
              <a:solidFill>
                <a:schemeClr val="bg1"/>
              </a:solidFill>
            </a:endParaRPr>
          </a:p>
          <a:p>
            <a:pPr algn="l"/>
            <a:r>
              <a:rPr lang="en-AU" sz="1100">
                <a:solidFill>
                  <a:schemeClr val="bg1"/>
                </a:solidFill>
              </a:rPr>
              <a:t>A lot of organisations are trying to manage this with policy emails and basic URL blocks, but:</a:t>
            </a:r>
            <a:endParaRPr lang="en-AU">
              <a:solidFill>
                <a:schemeClr val="bg1"/>
              </a:solidFill>
            </a:endParaRPr>
          </a:p>
          <a:p>
            <a:pPr marL="342900" indent="-342900" algn="l">
              <a:buChar char="•"/>
            </a:pPr>
            <a:r>
              <a:rPr lang="en-AU" sz="1100">
                <a:solidFill>
                  <a:schemeClr val="bg1"/>
                </a:solidFill>
              </a:rPr>
              <a:t>Users still paste sensitive snippets into prompts “just this once”.</a:t>
            </a:r>
            <a:endParaRPr lang="en-AU"/>
          </a:p>
          <a:p>
            <a:pPr marL="342900" indent="-342900" algn="l">
              <a:buChar char="•"/>
            </a:pPr>
            <a:r>
              <a:rPr lang="en-AU" sz="1100">
                <a:solidFill>
                  <a:schemeClr val="bg1"/>
                </a:solidFill>
              </a:rPr>
              <a:t>Personal browsers and devices slip through the gaps.</a:t>
            </a:r>
            <a:endParaRPr lang="en-AU">
              <a:solidFill>
                <a:schemeClr val="bg1"/>
              </a:solidFill>
            </a:endParaRPr>
          </a:p>
          <a:p>
            <a:pPr marL="342900" indent="-342900" algn="l">
              <a:buChar char="•"/>
            </a:pPr>
            <a:r>
              <a:rPr lang="en-AU" sz="1100">
                <a:solidFill>
                  <a:schemeClr val="bg1"/>
                </a:solidFill>
              </a:rPr>
              <a:t>Security teams have limited visibility into what’s being shared.</a:t>
            </a:r>
            <a:endParaRPr lang="en-GB">
              <a:solidFill>
                <a:schemeClr val="bg1"/>
              </a:solidFill>
            </a:endParaRPr>
          </a:p>
          <a:p>
            <a:pPr algn="l"/>
            <a:endParaRPr lang="en-AU" sz="1100">
              <a:solidFill>
                <a:schemeClr val="bg1"/>
              </a:solidFill>
            </a:endParaRPr>
          </a:p>
          <a:p>
            <a:pPr algn="l"/>
            <a:r>
              <a:rPr lang="en-AU" sz="1100">
                <a:solidFill>
                  <a:schemeClr val="bg1"/>
                </a:solidFill>
              </a:rPr>
              <a:t>One practical way forward is to put </a:t>
            </a:r>
            <a:r>
              <a:rPr lang="en-AU" sz="1100" b="1">
                <a:solidFill>
                  <a:schemeClr val="bg1"/>
                </a:solidFill>
              </a:rPr>
              <a:t>guardrails in the browser itself</a:t>
            </a:r>
            <a:r>
              <a:rPr lang="en-AU" sz="1100">
                <a:solidFill>
                  <a:schemeClr val="bg1"/>
                </a:solidFill>
              </a:rPr>
              <a:t>:</a:t>
            </a:r>
            <a:endParaRPr lang="en-AU">
              <a:solidFill>
                <a:schemeClr val="bg1"/>
              </a:solidFill>
            </a:endParaRPr>
          </a:p>
          <a:p>
            <a:pPr marL="342900" indent="-342900" algn="l">
              <a:buChar char="•"/>
            </a:pPr>
            <a:r>
              <a:rPr lang="en-AU" sz="1100">
                <a:solidFill>
                  <a:schemeClr val="bg1"/>
                </a:solidFill>
              </a:rPr>
              <a:t>Detect and control certain types of data being pasted into GenAI tools.</a:t>
            </a:r>
            <a:endParaRPr lang="en-GB">
              <a:solidFill>
                <a:schemeClr val="bg1"/>
              </a:solidFill>
            </a:endParaRPr>
          </a:p>
          <a:p>
            <a:pPr marL="342900" indent="-342900" algn="l">
              <a:buChar char="•"/>
            </a:pPr>
            <a:r>
              <a:rPr lang="en-AU" sz="1100">
                <a:solidFill>
                  <a:schemeClr val="bg1"/>
                </a:solidFill>
              </a:rPr>
              <a:t>Apply the same policy across managed and unmanaged devices.</a:t>
            </a:r>
            <a:endParaRPr lang="en-GB">
              <a:solidFill>
                <a:schemeClr val="bg1"/>
              </a:solidFill>
            </a:endParaRPr>
          </a:p>
          <a:p>
            <a:pPr marL="342900" indent="-342900" algn="l">
              <a:buChar char="•"/>
            </a:pPr>
            <a:r>
              <a:rPr lang="en-AU" sz="1100">
                <a:solidFill>
                  <a:schemeClr val="bg1"/>
                </a:solidFill>
              </a:rPr>
              <a:t>Capture events for investigation and reporting.</a:t>
            </a:r>
            <a:endParaRPr lang="en-GB">
              <a:solidFill>
                <a:schemeClr val="bg1"/>
              </a:solidFill>
            </a:endParaRPr>
          </a:p>
          <a:p>
            <a:pPr algn="l"/>
            <a:endParaRPr lang="en-AU" sz="1100">
              <a:solidFill>
                <a:schemeClr val="bg1"/>
              </a:solidFill>
            </a:endParaRPr>
          </a:p>
          <a:p>
            <a:pPr algn="l"/>
            <a:r>
              <a:rPr lang="en-AU" sz="1100">
                <a:solidFill>
                  <a:schemeClr val="bg1"/>
                </a:solidFill>
              </a:rPr>
              <a:t>We’re using secure enterprise browser technology to do exactly this and typically start with a </a:t>
            </a:r>
            <a:r>
              <a:rPr lang="en-AU" sz="1100" b="1">
                <a:solidFill>
                  <a:schemeClr val="bg1"/>
                </a:solidFill>
              </a:rPr>
              <a:t>30-day pilot</a:t>
            </a:r>
            <a:r>
              <a:rPr lang="en-AU" sz="1100">
                <a:solidFill>
                  <a:schemeClr val="bg1"/>
                </a:solidFill>
              </a:rPr>
              <a:t> focused on a defined group of users and apps.</a:t>
            </a:r>
            <a:endParaRPr lang="en-GB">
              <a:solidFill>
                <a:schemeClr val="bg1"/>
              </a:solidFill>
            </a:endParaRPr>
          </a:p>
          <a:p>
            <a:pPr algn="l"/>
            <a:endParaRPr lang="en-AU" sz="1100">
              <a:solidFill>
                <a:schemeClr val="bg1"/>
              </a:solidFill>
            </a:endParaRPr>
          </a:p>
          <a:p>
            <a:pPr algn="l"/>
            <a:r>
              <a:rPr lang="en-AU" sz="1100">
                <a:solidFill>
                  <a:schemeClr val="bg1"/>
                </a:solidFill>
              </a:rPr>
              <a:t>If you’d like to see how these guardrails could work in your organisation, let’s talk.</a:t>
            </a:r>
            <a:endParaRPr lang="en-AU">
              <a:solidFill>
                <a:schemeClr val="bg1"/>
              </a:solidFill>
            </a:endParaRPr>
          </a:p>
          <a:p>
            <a:pPr algn="l"/>
            <a:endParaRPr lang="en-AU" sz="1100">
              <a:solidFill>
                <a:schemeClr val="bg1"/>
              </a:solidFill>
            </a:endParaRPr>
          </a:p>
          <a:p>
            <a:pPr algn="l"/>
            <a:endParaRPr lang="en-GB" sz="1100">
              <a:solidFill>
                <a:schemeClr val="bg1"/>
              </a:solidFill>
              <a:latin typeface="Calibri"/>
              <a:ea typeface="Calibri"/>
              <a:cs typeface="Calibri"/>
            </a:endParaRPr>
          </a:p>
        </p:txBody>
      </p:sp>
    </p:spTree>
    <p:extLst>
      <p:ext uri="{BB962C8B-B14F-4D97-AF65-F5344CB8AC3E}">
        <p14:creationId xmlns:p14="http://schemas.microsoft.com/office/powerpoint/2010/main" val="20212435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225D4168-091E-FC14-27BF-4DA37DC256E5}"/>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6F404BC9-DD2B-AAF8-7F2A-08C256F10B23}"/>
              </a:ext>
            </a:extLst>
          </p:cNvPr>
          <p:cNvSpPr txBox="1"/>
          <p:nvPr/>
        </p:nvSpPr>
        <p:spPr>
          <a:xfrm>
            <a:off x="2057141" y="388105"/>
            <a:ext cx="7509778" cy="6989734"/>
          </a:xfrm>
          <a:prstGeom prst="rect">
            <a:avLst/>
          </a:prstGeom>
        </p:spPr>
        <p:txBody>
          <a:bodyPr vert="horz" wrap="square" lIns="0" tIns="53975" rIns="0" bIns="0" rtlCol="0" anchor="t">
            <a:spAutoFit/>
          </a:bodyPr>
          <a:lstStyle/>
          <a:p>
            <a:pPr marL="25400">
              <a:spcBef>
                <a:spcPts val="425"/>
              </a:spcBef>
            </a:pPr>
            <a:r>
              <a:rPr lang="en-GB" sz="1000" b="1" spc="110">
                <a:latin typeface="Century Gothic"/>
                <a:cs typeface="Century Gothic"/>
              </a:rPr>
              <a:t>SECTION 7</a:t>
            </a:r>
            <a:r>
              <a:rPr lang="en-GB" sz="1000" b="1">
                <a:latin typeface="Century Gothic"/>
                <a:cs typeface="Century Gothic"/>
              </a:rPr>
              <a:t>:</a:t>
            </a:r>
            <a:r>
              <a:rPr lang="en-GB" sz="1000" b="1" spc="190">
                <a:latin typeface="Century Gothic"/>
                <a:cs typeface="Century Gothic"/>
              </a:rPr>
              <a:t> </a:t>
            </a:r>
            <a:r>
              <a:rPr lang="en-GB" sz="1200" spc="190">
                <a:latin typeface="Aptos"/>
                <a:ea typeface="Tahoma"/>
                <a:cs typeface="Tahoma"/>
              </a:rPr>
              <a:t>Partner Call-Opener Talk Track</a:t>
            </a:r>
            <a:endParaRPr lang="en-GB"/>
          </a:p>
          <a:p>
            <a:pPr marL="25400">
              <a:spcBef>
                <a:spcPts val="425"/>
              </a:spcBef>
            </a:pPr>
            <a:r>
              <a:rPr lang="en-GB" sz="2400" spc="-55">
                <a:latin typeface="Aptos"/>
              </a:rPr>
              <a:t>SDR / BDM</a:t>
            </a:r>
            <a:endParaRPr lang="en-GB"/>
          </a:p>
          <a:p>
            <a:pPr marL="25400">
              <a:spcBef>
                <a:spcPts val="425"/>
              </a:spcBef>
            </a:pPr>
            <a:endParaRPr lang="en-GB" sz="1200" spc="-55">
              <a:solidFill>
                <a:srgbClr val="000000"/>
              </a:solidFill>
              <a:latin typeface="Aptos"/>
            </a:endParaRPr>
          </a:p>
          <a:p>
            <a:pPr algn="l"/>
            <a:r>
              <a:rPr lang="en-GB" sz="1100" b="1">
                <a:solidFill>
                  <a:srgbClr val="00B0F0"/>
                </a:solidFill>
              </a:rPr>
              <a:t>Use case:</a:t>
            </a:r>
            <a:br>
              <a:rPr lang="en-GB" sz="1100" b="1">
                <a:solidFill>
                  <a:srgbClr val="141414"/>
                </a:solidFill>
              </a:rPr>
            </a:br>
            <a:r>
              <a:rPr lang="en-GB" sz="1100"/>
              <a:t>Phone call or Teams dial-out to a security leader or EUC owner.</a:t>
            </a:r>
          </a:p>
          <a:p>
            <a:pPr algn="l"/>
            <a:endParaRPr lang="en-GB" sz="1100">
              <a:solidFill>
                <a:srgbClr val="00B0F0"/>
              </a:solidFill>
            </a:endParaRPr>
          </a:p>
          <a:p>
            <a:pPr algn="l"/>
            <a:r>
              <a:rPr lang="en-GB" sz="1100" b="1">
                <a:solidFill>
                  <a:srgbClr val="00B0F0"/>
                </a:solidFill>
              </a:rPr>
              <a:t>Opening:</a:t>
            </a:r>
            <a:endParaRPr lang="en-GB">
              <a:solidFill>
                <a:srgbClr val="00B0F0"/>
              </a:solidFill>
            </a:endParaRPr>
          </a:p>
          <a:p>
            <a:pPr algn="l"/>
            <a:r>
              <a:rPr lang="en-AU" sz="1100">
                <a:solidFill>
                  <a:srgbClr val="141414"/>
                </a:solidFill>
              </a:rPr>
              <a:t>“Hi &lt;Name&gt;, it’s &lt;Your Name&gt; from &lt;Partner&gt;. Have I caught you with 2 minutes for a quick question about how your users are accessing SaaS and web apps?”</a:t>
            </a:r>
            <a:endParaRPr lang="en-GB"/>
          </a:p>
          <a:p>
            <a:pPr algn="l"/>
            <a:endParaRPr lang="en-AU" sz="1100">
              <a:solidFill>
                <a:srgbClr val="141414"/>
              </a:solidFill>
            </a:endParaRPr>
          </a:p>
          <a:p>
            <a:pPr algn="l"/>
            <a:r>
              <a:rPr lang="en-AU" sz="1100">
                <a:solidFill>
                  <a:srgbClr val="141414"/>
                </a:solidFill>
              </a:rPr>
              <a:t>If yes:</a:t>
            </a:r>
            <a:endParaRPr lang="en-GB"/>
          </a:p>
          <a:p>
            <a:pPr algn="l"/>
            <a:endParaRPr lang="en-AU" sz="1100">
              <a:solidFill>
                <a:srgbClr val="141414"/>
              </a:solidFill>
            </a:endParaRPr>
          </a:p>
          <a:p>
            <a:pPr algn="l"/>
            <a:r>
              <a:rPr lang="en-AU" sz="1100">
                <a:solidFill>
                  <a:srgbClr val="141414"/>
                </a:solidFill>
              </a:rPr>
              <a:t>“The reason I’m calling is that we’re seeing a lot of organisations in &lt;their industry/region&gt; run into the same problem:</a:t>
            </a:r>
            <a:br>
              <a:rPr lang="en-AU" sz="1100">
                <a:solidFill>
                  <a:srgbClr val="141414"/>
                </a:solidFill>
              </a:rPr>
            </a:br>
            <a:r>
              <a:rPr lang="en-AU" sz="1100">
                <a:solidFill>
                  <a:srgbClr val="141414"/>
                </a:solidFill>
              </a:rPr>
              <a:t> – Most of the work now happens in the browser,</a:t>
            </a:r>
            <a:br>
              <a:rPr lang="en-AU" sz="1100">
                <a:solidFill>
                  <a:srgbClr val="141414"/>
                </a:solidFill>
              </a:rPr>
            </a:br>
            <a:r>
              <a:rPr lang="en-AU" sz="1100">
                <a:solidFill>
                  <a:srgbClr val="141414"/>
                </a:solidFill>
              </a:rPr>
              <a:t> – A lot of access is from contractors and personal devices,</a:t>
            </a:r>
            <a:br>
              <a:rPr lang="en-AU" sz="1100">
                <a:solidFill>
                  <a:srgbClr val="141414"/>
                </a:solidFill>
              </a:rPr>
            </a:br>
            <a:r>
              <a:rPr lang="en-AU" sz="1100">
                <a:solidFill>
                  <a:srgbClr val="141414"/>
                </a:solidFill>
              </a:rPr>
              <a:t> – And traditional tools don’t give much control over what users actually do in SaaS apps.</a:t>
            </a:r>
            <a:endParaRPr lang="en-GB"/>
          </a:p>
          <a:p>
            <a:pPr algn="l"/>
            <a:endParaRPr lang="en-AU" sz="1100">
              <a:solidFill>
                <a:srgbClr val="141414"/>
              </a:solidFill>
            </a:endParaRPr>
          </a:p>
          <a:p>
            <a:pPr algn="l"/>
            <a:r>
              <a:rPr lang="en-AU" sz="1100">
                <a:solidFill>
                  <a:srgbClr val="141414"/>
                </a:solidFill>
              </a:rPr>
              <a:t>We’re helping customers address this with a secure enterprise browser approach, integrated with Prisma SASE, and we typically validate it via a </a:t>
            </a:r>
            <a:r>
              <a:rPr lang="en-AU" sz="1100" b="1">
                <a:solidFill>
                  <a:srgbClr val="141414"/>
                </a:solidFill>
              </a:rPr>
              <a:t>30-day pilot for around 200 users</a:t>
            </a:r>
            <a:r>
              <a:rPr lang="en-AU" sz="1100">
                <a:solidFill>
                  <a:srgbClr val="141414"/>
                </a:solidFill>
              </a:rPr>
              <a:t> – often contractors, BYOD users or a VDI-heavy group.”</a:t>
            </a:r>
            <a:endParaRPr lang="en-GB"/>
          </a:p>
          <a:p>
            <a:pPr algn="l"/>
            <a:endParaRPr lang="en-GB" sz="1100">
              <a:solidFill>
                <a:srgbClr val="141414"/>
              </a:solidFill>
            </a:endParaRPr>
          </a:p>
          <a:p>
            <a:pPr algn="l"/>
            <a:r>
              <a:rPr lang="en-GB" sz="1100" b="1">
                <a:solidFill>
                  <a:srgbClr val="00B0F0"/>
                </a:solidFill>
                <a:latin typeface="Calibri"/>
                <a:ea typeface="Calibri"/>
                <a:cs typeface="Calibri"/>
              </a:rPr>
              <a:t>Qualification Questions:</a:t>
            </a:r>
          </a:p>
          <a:p>
            <a:pPr algn="l"/>
            <a:r>
              <a:rPr lang="en-AU" sz="1100">
                <a:solidFill>
                  <a:schemeClr val="tx1"/>
                </a:solidFill>
              </a:rPr>
              <a:t>“Does that resonate with what you’re seeing – especially around contractors, BYOD and VDI?”</a:t>
            </a:r>
            <a:endParaRPr lang="en-GB">
              <a:solidFill>
                <a:schemeClr val="tx1"/>
              </a:solidFill>
            </a:endParaRPr>
          </a:p>
          <a:p>
            <a:pPr algn="l"/>
            <a:endParaRPr lang="en-AU" sz="1100">
              <a:solidFill>
                <a:schemeClr val="tx1"/>
              </a:solidFill>
            </a:endParaRPr>
          </a:p>
          <a:p>
            <a:pPr algn="l"/>
            <a:r>
              <a:rPr lang="en-AU" sz="1100">
                <a:solidFill>
                  <a:schemeClr val="tx1"/>
                </a:solidFill>
              </a:rPr>
              <a:t>If they say yes / partially yes:</a:t>
            </a:r>
            <a:endParaRPr lang="en-GB">
              <a:solidFill>
                <a:schemeClr val="tx1"/>
              </a:solidFill>
            </a:endParaRPr>
          </a:p>
          <a:p>
            <a:pPr algn="l"/>
            <a:endParaRPr lang="en-AU" sz="1100">
              <a:solidFill>
                <a:schemeClr val="tx1"/>
              </a:solidFill>
            </a:endParaRPr>
          </a:p>
          <a:p>
            <a:pPr algn="l"/>
            <a:r>
              <a:rPr lang="en-AU" sz="1100">
                <a:solidFill>
                  <a:schemeClr val="tx1"/>
                </a:solidFill>
              </a:rPr>
              <a:t>“That makes sense. The next step would be a short session where we:</a:t>
            </a:r>
            <a:br>
              <a:rPr lang="en-AU" sz="1100">
                <a:solidFill>
                  <a:schemeClr val="bg1"/>
                </a:solidFill>
              </a:rPr>
            </a:br>
            <a:r>
              <a:rPr lang="en-AU" sz="1100">
                <a:solidFill>
                  <a:schemeClr val="tx1"/>
                </a:solidFill>
              </a:rPr>
              <a:t> – Map your key browser-based use cases,</a:t>
            </a:r>
            <a:br>
              <a:rPr lang="en-AU" sz="1100">
                <a:solidFill>
                  <a:schemeClr val="bg1"/>
                </a:solidFill>
              </a:rPr>
            </a:br>
            <a:r>
              <a:rPr lang="en-AU" sz="1100">
                <a:solidFill>
                  <a:schemeClr val="tx1"/>
                </a:solidFill>
              </a:rPr>
              <a:t> – Identify a 200–300 user cohort, and</a:t>
            </a:r>
            <a:br>
              <a:rPr lang="en-AU" sz="1100">
                <a:solidFill>
                  <a:schemeClr val="bg1"/>
                </a:solidFill>
              </a:rPr>
            </a:br>
            <a:r>
              <a:rPr lang="en-AU" sz="1100">
                <a:solidFill>
                  <a:schemeClr val="tx1"/>
                </a:solidFill>
              </a:rPr>
              <a:t> – Agree what success would look like from a risk and user-experience perspective.</a:t>
            </a:r>
            <a:endParaRPr lang="en-GB">
              <a:solidFill>
                <a:schemeClr val="tx1"/>
              </a:solidFill>
            </a:endParaRPr>
          </a:p>
          <a:p>
            <a:pPr algn="l"/>
            <a:endParaRPr lang="en-AU" sz="1100">
              <a:solidFill>
                <a:schemeClr val="tx1"/>
              </a:solidFill>
            </a:endParaRPr>
          </a:p>
          <a:p>
            <a:pPr algn="l"/>
            <a:r>
              <a:rPr lang="en-AU" sz="1100">
                <a:solidFill>
                  <a:schemeClr val="tx1"/>
                </a:solidFill>
              </a:rPr>
              <a:t>Would it be worth scheduling a 30–45 minute call with you and your team to explore whether this kind of pilot makes sense for &lt;Their Organisation&gt;?”</a:t>
            </a:r>
            <a:endParaRPr lang="en-GB">
              <a:solidFill>
                <a:schemeClr val="tx1"/>
              </a:solidFill>
            </a:endParaRPr>
          </a:p>
          <a:p>
            <a:pPr algn="l"/>
            <a:endParaRPr lang="en-AU" sz="1100">
              <a:solidFill>
                <a:schemeClr val="tx1"/>
              </a:solidFill>
            </a:endParaRPr>
          </a:p>
          <a:p>
            <a:pPr algn="l"/>
            <a:r>
              <a:rPr lang="en-AU" sz="1100">
                <a:solidFill>
                  <a:schemeClr val="tx1"/>
                </a:solidFill>
              </a:rPr>
              <a:t>If they say not really / unsure:</a:t>
            </a:r>
            <a:endParaRPr lang="en-GB">
              <a:solidFill>
                <a:schemeClr val="tx1"/>
              </a:solidFill>
            </a:endParaRPr>
          </a:p>
          <a:p>
            <a:pPr algn="l"/>
            <a:endParaRPr lang="en-AU" sz="1100">
              <a:solidFill>
                <a:schemeClr val="tx1"/>
              </a:solidFill>
            </a:endParaRPr>
          </a:p>
          <a:p>
            <a:pPr algn="l"/>
            <a:r>
              <a:rPr lang="en-AU" sz="1100">
                <a:solidFill>
                  <a:schemeClr val="tx1"/>
                </a:solidFill>
              </a:rPr>
              <a:t>“No worries – even if it’s not an urgent problem right now, it might be helpful to benchmark what you’re doing today against how other organisations are securing browser and BYOD access. I can send you a short summary and we can revisit it when timing is better – would that be useful?”</a:t>
            </a:r>
            <a:endParaRPr lang="en-GB">
              <a:solidFill>
                <a:schemeClr val="tx1"/>
              </a:solidFill>
            </a:endParaRPr>
          </a:p>
          <a:p>
            <a:pPr algn="l"/>
            <a:endParaRPr lang="en-GB" sz="1100" b="1">
              <a:solidFill>
                <a:srgbClr val="00B0F0"/>
              </a:solidFill>
              <a:latin typeface="Calibri"/>
              <a:ea typeface="Calibri"/>
              <a:cs typeface="Calibri"/>
            </a:endParaRPr>
          </a:p>
        </p:txBody>
      </p:sp>
      <p:sp>
        <p:nvSpPr>
          <p:cNvPr id="4" name="object 4">
            <a:extLst>
              <a:ext uri="{FF2B5EF4-FFF2-40B4-BE49-F238E27FC236}">
                <a16:creationId xmlns:a16="http://schemas.microsoft.com/office/drawing/2014/main" id="{1C666CED-2FB7-5B18-7504-DBDE6363D40E}"/>
              </a:ext>
            </a:extLst>
          </p:cNvPr>
          <p:cNvSpPr/>
          <p:nvPr/>
        </p:nvSpPr>
        <p:spPr>
          <a:xfrm>
            <a:off x="8798763" y="1270685"/>
            <a:ext cx="1259840" cy="3453765"/>
          </a:xfrm>
          <a:custGeom>
            <a:avLst/>
            <a:gdLst/>
            <a:ahLst/>
            <a:cxnLst/>
            <a:rect l="l" t="t" r="r" b="b"/>
            <a:pathLst>
              <a:path w="1259840" h="3453765">
                <a:moveTo>
                  <a:pt x="710501" y="293446"/>
                </a:moveTo>
                <a:lnTo>
                  <a:pt x="699630" y="286931"/>
                </a:lnTo>
                <a:lnTo>
                  <a:pt x="680999" y="317982"/>
                </a:lnTo>
                <a:lnTo>
                  <a:pt x="650875" y="297484"/>
                </a:lnTo>
                <a:lnTo>
                  <a:pt x="274205" y="940917"/>
                </a:lnTo>
                <a:lnTo>
                  <a:pt x="320154" y="940917"/>
                </a:lnTo>
                <a:lnTo>
                  <a:pt x="70180" y="1362621"/>
                </a:lnTo>
                <a:lnTo>
                  <a:pt x="68313" y="1370698"/>
                </a:lnTo>
                <a:lnTo>
                  <a:pt x="69875" y="1370698"/>
                </a:lnTo>
                <a:lnTo>
                  <a:pt x="72974" y="1371320"/>
                </a:lnTo>
                <a:lnTo>
                  <a:pt x="710501" y="293446"/>
                </a:lnTo>
                <a:close/>
              </a:path>
              <a:path w="1259840" h="3453765">
                <a:moveTo>
                  <a:pt x="711746" y="571690"/>
                </a:moveTo>
                <a:lnTo>
                  <a:pt x="700874" y="565175"/>
                </a:lnTo>
                <a:lnTo>
                  <a:pt x="679450" y="605231"/>
                </a:lnTo>
                <a:lnTo>
                  <a:pt x="648081" y="586282"/>
                </a:lnTo>
                <a:lnTo>
                  <a:pt x="441579" y="942784"/>
                </a:lnTo>
                <a:lnTo>
                  <a:pt x="488162" y="941844"/>
                </a:lnTo>
                <a:lnTo>
                  <a:pt x="192532" y="1440878"/>
                </a:lnTo>
                <a:lnTo>
                  <a:pt x="199364" y="1439011"/>
                </a:lnTo>
                <a:lnTo>
                  <a:pt x="711746" y="571690"/>
                </a:lnTo>
                <a:close/>
              </a:path>
              <a:path w="1259840" h="3453765">
                <a:moveTo>
                  <a:pt x="711746" y="6527"/>
                </a:moveTo>
                <a:lnTo>
                  <a:pt x="700874" y="0"/>
                </a:lnTo>
                <a:lnTo>
                  <a:pt x="684110" y="27635"/>
                </a:lnTo>
                <a:lnTo>
                  <a:pt x="654608" y="6210"/>
                </a:lnTo>
                <a:lnTo>
                  <a:pt x="106197" y="940917"/>
                </a:lnTo>
                <a:lnTo>
                  <a:pt x="153403" y="939368"/>
                </a:lnTo>
                <a:lnTo>
                  <a:pt x="0" y="1197114"/>
                </a:lnTo>
                <a:lnTo>
                  <a:pt x="5905" y="1199908"/>
                </a:lnTo>
                <a:lnTo>
                  <a:pt x="711746" y="6527"/>
                </a:lnTo>
                <a:close/>
              </a:path>
              <a:path w="1259840" h="3453765">
                <a:moveTo>
                  <a:pt x="743102" y="809244"/>
                </a:moveTo>
                <a:lnTo>
                  <a:pt x="737514" y="805840"/>
                </a:lnTo>
                <a:lnTo>
                  <a:pt x="336613" y="1483106"/>
                </a:lnTo>
                <a:lnTo>
                  <a:pt x="337845" y="1485290"/>
                </a:lnTo>
                <a:lnTo>
                  <a:pt x="340956" y="1489011"/>
                </a:lnTo>
                <a:lnTo>
                  <a:pt x="743102" y="809244"/>
                </a:lnTo>
                <a:close/>
              </a:path>
              <a:path w="1259840" h="3453765">
                <a:moveTo>
                  <a:pt x="867625" y="883475"/>
                </a:moveTo>
                <a:lnTo>
                  <a:pt x="856754" y="876947"/>
                </a:lnTo>
                <a:lnTo>
                  <a:pt x="814832" y="945578"/>
                </a:lnTo>
                <a:lnTo>
                  <a:pt x="773226" y="945578"/>
                </a:lnTo>
                <a:lnTo>
                  <a:pt x="640930" y="1174750"/>
                </a:lnTo>
                <a:lnTo>
                  <a:pt x="639076" y="1254556"/>
                </a:lnTo>
                <a:lnTo>
                  <a:pt x="173266" y="2042083"/>
                </a:lnTo>
                <a:lnTo>
                  <a:pt x="162966" y="2071293"/>
                </a:lnTo>
                <a:lnTo>
                  <a:pt x="159296" y="2080895"/>
                </a:lnTo>
                <a:lnTo>
                  <a:pt x="867625" y="883475"/>
                </a:lnTo>
                <a:close/>
              </a:path>
              <a:path w="1259840" h="3453765">
                <a:moveTo>
                  <a:pt x="1032840" y="890308"/>
                </a:moveTo>
                <a:lnTo>
                  <a:pt x="1021969" y="883780"/>
                </a:lnTo>
                <a:lnTo>
                  <a:pt x="982535" y="948372"/>
                </a:lnTo>
                <a:lnTo>
                  <a:pt x="941539" y="946823"/>
                </a:lnTo>
                <a:lnTo>
                  <a:pt x="637527" y="1463865"/>
                </a:lnTo>
                <a:lnTo>
                  <a:pt x="637527" y="1540256"/>
                </a:lnTo>
                <a:lnTo>
                  <a:pt x="29197" y="2569057"/>
                </a:lnTo>
                <a:lnTo>
                  <a:pt x="33845" y="2573718"/>
                </a:lnTo>
                <a:lnTo>
                  <a:pt x="35712" y="2575890"/>
                </a:lnTo>
                <a:lnTo>
                  <a:pt x="1032840" y="890308"/>
                </a:lnTo>
                <a:close/>
              </a:path>
              <a:path w="1259840" h="3453765">
                <a:moveTo>
                  <a:pt x="1206741" y="883158"/>
                </a:moveTo>
                <a:lnTo>
                  <a:pt x="1195870" y="876325"/>
                </a:lnTo>
                <a:lnTo>
                  <a:pt x="1151153" y="949604"/>
                </a:lnTo>
                <a:lnTo>
                  <a:pt x="1109535" y="949604"/>
                </a:lnTo>
                <a:lnTo>
                  <a:pt x="634733" y="1752968"/>
                </a:lnTo>
                <a:lnTo>
                  <a:pt x="633806" y="1830285"/>
                </a:lnTo>
                <a:lnTo>
                  <a:pt x="106514" y="2722448"/>
                </a:lnTo>
                <a:lnTo>
                  <a:pt x="109308" y="2724632"/>
                </a:lnTo>
                <a:lnTo>
                  <a:pt x="114896" y="2728353"/>
                </a:lnTo>
                <a:lnTo>
                  <a:pt x="1206741" y="883158"/>
                </a:lnTo>
                <a:close/>
              </a:path>
              <a:path w="1259840" h="3453765">
                <a:moveTo>
                  <a:pt x="1259624" y="1836420"/>
                </a:moveTo>
                <a:lnTo>
                  <a:pt x="621068" y="2910014"/>
                </a:lnTo>
                <a:lnTo>
                  <a:pt x="620128" y="2986100"/>
                </a:lnTo>
                <a:lnTo>
                  <a:pt x="353072" y="3437928"/>
                </a:lnTo>
                <a:lnTo>
                  <a:pt x="356793" y="3443211"/>
                </a:lnTo>
                <a:lnTo>
                  <a:pt x="359587" y="3448177"/>
                </a:lnTo>
                <a:lnTo>
                  <a:pt x="362077" y="3453765"/>
                </a:lnTo>
                <a:lnTo>
                  <a:pt x="1259624" y="1938197"/>
                </a:lnTo>
                <a:lnTo>
                  <a:pt x="1259624" y="1836420"/>
                </a:lnTo>
                <a:close/>
              </a:path>
              <a:path w="1259840" h="3453765">
                <a:moveTo>
                  <a:pt x="1259624" y="1552397"/>
                </a:moveTo>
                <a:lnTo>
                  <a:pt x="624166" y="2621851"/>
                </a:lnTo>
                <a:lnTo>
                  <a:pt x="624166" y="2696997"/>
                </a:lnTo>
                <a:lnTo>
                  <a:pt x="218300" y="3381108"/>
                </a:lnTo>
                <a:lnTo>
                  <a:pt x="224193" y="3380168"/>
                </a:lnTo>
                <a:lnTo>
                  <a:pt x="230720" y="3379546"/>
                </a:lnTo>
                <a:lnTo>
                  <a:pt x="236931" y="3379241"/>
                </a:lnTo>
                <a:lnTo>
                  <a:pt x="1259624" y="1651850"/>
                </a:lnTo>
                <a:lnTo>
                  <a:pt x="1259624" y="1552397"/>
                </a:lnTo>
                <a:close/>
              </a:path>
              <a:path w="1259840" h="3453765">
                <a:moveTo>
                  <a:pt x="1259624" y="1266977"/>
                </a:moveTo>
                <a:lnTo>
                  <a:pt x="627583" y="2331809"/>
                </a:lnTo>
                <a:lnTo>
                  <a:pt x="626960" y="2408517"/>
                </a:lnTo>
                <a:lnTo>
                  <a:pt x="178549" y="3164979"/>
                </a:lnTo>
                <a:lnTo>
                  <a:pt x="178549" y="3166211"/>
                </a:lnTo>
                <a:lnTo>
                  <a:pt x="177304" y="3168700"/>
                </a:lnTo>
                <a:lnTo>
                  <a:pt x="167487" y="3198977"/>
                </a:lnTo>
                <a:lnTo>
                  <a:pt x="162153" y="3214116"/>
                </a:lnTo>
                <a:lnTo>
                  <a:pt x="156502" y="3229254"/>
                </a:lnTo>
                <a:lnTo>
                  <a:pt x="1259624" y="1365834"/>
                </a:lnTo>
                <a:lnTo>
                  <a:pt x="1259624" y="1266977"/>
                </a:lnTo>
                <a:close/>
              </a:path>
              <a:path w="1259840" h="3453765">
                <a:moveTo>
                  <a:pt x="1259624" y="982116"/>
                </a:moveTo>
                <a:lnTo>
                  <a:pt x="630999" y="2043010"/>
                </a:lnTo>
                <a:lnTo>
                  <a:pt x="635965" y="2118461"/>
                </a:lnTo>
                <a:lnTo>
                  <a:pt x="154952" y="2928963"/>
                </a:lnTo>
                <a:lnTo>
                  <a:pt x="156819" y="2932074"/>
                </a:lnTo>
                <a:lnTo>
                  <a:pt x="158369" y="2935173"/>
                </a:lnTo>
                <a:lnTo>
                  <a:pt x="159613" y="2938284"/>
                </a:lnTo>
                <a:lnTo>
                  <a:pt x="1259624" y="1079576"/>
                </a:lnTo>
                <a:lnTo>
                  <a:pt x="1259624" y="982116"/>
                </a:lnTo>
                <a:close/>
              </a:path>
              <a:path w="1259840" h="3453765">
                <a:moveTo>
                  <a:pt x="1259636" y="2122576"/>
                </a:moveTo>
                <a:lnTo>
                  <a:pt x="726020" y="3019336"/>
                </a:lnTo>
                <a:lnTo>
                  <a:pt x="789381" y="3019336"/>
                </a:lnTo>
                <a:lnTo>
                  <a:pt x="1259636" y="2225243"/>
                </a:lnTo>
                <a:lnTo>
                  <a:pt x="1259636" y="2122576"/>
                </a:lnTo>
                <a:close/>
              </a:path>
            </a:pathLst>
          </a:custGeom>
          <a:solidFill>
            <a:srgbClr val="00C0E8"/>
          </a:solidFill>
        </p:spPr>
        <p:txBody>
          <a:bodyPr wrap="square" lIns="0" tIns="0" rIns="0" bIns="0" rtlCol="0"/>
          <a:lstStyle/>
          <a:p>
            <a:endParaRPr/>
          </a:p>
        </p:txBody>
      </p:sp>
      <p:grpSp>
        <p:nvGrpSpPr>
          <p:cNvPr id="5" name="object 5">
            <a:extLst>
              <a:ext uri="{FF2B5EF4-FFF2-40B4-BE49-F238E27FC236}">
                <a16:creationId xmlns:a16="http://schemas.microsoft.com/office/drawing/2014/main" id="{BA3D5DE7-5D22-E29A-0E07-8DCB9381834A}"/>
              </a:ext>
            </a:extLst>
          </p:cNvPr>
          <p:cNvGrpSpPr/>
          <p:nvPr/>
        </p:nvGrpSpPr>
        <p:grpSpPr>
          <a:xfrm>
            <a:off x="0" y="0"/>
            <a:ext cx="1828800" cy="7772400"/>
            <a:chOff x="0" y="0"/>
            <a:chExt cx="1828800" cy="7772400"/>
          </a:xfrm>
        </p:grpSpPr>
        <p:pic>
          <p:nvPicPr>
            <p:cNvPr id="6" name="object 6">
              <a:extLst>
                <a:ext uri="{FF2B5EF4-FFF2-40B4-BE49-F238E27FC236}">
                  <a16:creationId xmlns:a16="http://schemas.microsoft.com/office/drawing/2014/main" id="{18DCCAEA-0088-4DA0-1553-1FFF1D461911}"/>
                </a:ext>
              </a:extLst>
            </p:cNvPr>
            <p:cNvPicPr/>
            <p:nvPr/>
          </p:nvPicPr>
          <p:blipFill>
            <a:blip r:embed="rId2" cstate="print"/>
            <a:stretch>
              <a:fillRect/>
            </a:stretch>
          </p:blipFill>
          <p:spPr>
            <a:xfrm>
              <a:off x="0" y="0"/>
              <a:ext cx="1828799" cy="7772399"/>
            </a:xfrm>
            <a:prstGeom prst="rect">
              <a:avLst/>
            </a:prstGeom>
          </p:spPr>
        </p:pic>
        <p:sp>
          <p:nvSpPr>
            <p:cNvPr id="7" name="object 7">
              <a:extLst>
                <a:ext uri="{FF2B5EF4-FFF2-40B4-BE49-F238E27FC236}">
                  <a16:creationId xmlns:a16="http://schemas.microsoft.com/office/drawing/2014/main" id="{043CC105-E141-1BE5-0B8E-F538AFF37D0A}"/>
                </a:ext>
              </a:extLst>
            </p:cNvPr>
            <p:cNvSpPr/>
            <p:nvPr/>
          </p:nvSpPr>
          <p:spPr>
            <a:xfrm>
              <a:off x="10337" y="502945"/>
              <a:ext cx="1818005" cy="7269480"/>
            </a:xfrm>
            <a:custGeom>
              <a:avLst/>
              <a:gdLst/>
              <a:ahLst/>
              <a:cxnLst/>
              <a:rect l="l" t="t" r="r" b="b"/>
              <a:pathLst>
                <a:path w="1818005" h="7269480">
                  <a:moveTo>
                    <a:pt x="150456" y="1204569"/>
                  </a:moveTo>
                  <a:lnTo>
                    <a:pt x="0" y="1492173"/>
                  </a:lnTo>
                  <a:lnTo>
                    <a:pt x="0" y="4242930"/>
                  </a:lnTo>
                  <a:lnTo>
                    <a:pt x="100304" y="4434484"/>
                  </a:lnTo>
                  <a:lnTo>
                    <a:pt x="100304" y="6439052"/>
                  </a:lnTo>
                  <a:lnTo>
                    <a:pt x="0" y="6630784"/>
                  </a:lnTo>
                  <a:lnTo>
                    <a:pt x="0" y="7269454"/>
                  </a:lnTo>
                  <a:lnTo>
                    <a:pt x="150456" y="7269454"/>
                  </a:lnTo>
                  <a:lnTo>
                    <a:pt x="150456" y="1204569"/>
                  </a:lnTo>
                  <a:close/>
                </a:path>
                <a:path w="1818005" h="7269480">
                  <a:moveTo>
                    <a:pt x="451383" y="901750"/>
                  </a:moveTo>
                  <a:lnTo>
                    <a:pt x="300926" y="1189736"/>
                  </a:lnTo>
                  <a:lnTo>
                    <a:pt x="300926" y="3669754"/>
                  </a:lnTo>
                  <a:lnTo>
                    <a:pt x="401231" y="3861308"/>
                  </a:lnTo>
                  <a:lnTo>
                    <a:pt x="401231" y="6439192"/>
                  </a:lnTo>
                  <a:lnTo>
                    <a:pt x="300926" y="6631178"/>
                  </a:lnTo>
                  <a:lnTo>
                    <a:pt x="300926" y="7269454"/>
                  </a:lnTo>
                  <a:lnTo>
                    <a:pt x="451383" y="7269454"/>
                  </a:lnTo>
                  <a:lnTo>
                    <a:pt x="451383" y="901750"/>
                  </a:lnTo>
                  <a:close/>
                </a:path>
                <a:path w="1818005" h="7269480">
                  <a:moveTo>
                    <a:pt x="752297" y="601421"/>
                  </a:moveTo>
                  <a:lnTo>
                    <a:pt x="601840" y="889406"/>
                  </a:lnTo>
                  <a:lnTo>
                    <a:pt x="601840" y="3095371"/>
                  </a:lnTo>
                  <a:lnTo>
                    <a:pt x="702144" y="3286925"/>
                  </a:lnTo>
                  <a:lnTo>
                    <a:pt x="702144" y="6439179"/>
                  </a:lnTo>
                  <a:lnTo>
                    <a:pt x="601840" y="6631178"/>
                  </a:lnTo>
                  <a:lnTo>
                    <a:pt x="601840" y="7269454"/>
                  </a:lnTo>
                  <a:lnTo>
                    <a:pt x="752297" y="7269454"/>
                  </a:lnTo>
                  <a:lnTo>
                    <a:pt x="752297" y="601421"/>
                  </a:lnTo>
                  <a:close/>
                </a:path>
                <a:path w="1818005" h="7269480">
                  <a:moveTo>
                    <a:pt x="1053223" y="301523"/>
                  </a:moveTo>
                  <a:lnTo>
                    <a:pt x="902766" y="588772"/>
                  </a:lnTo>
                  <a:lnTo>
                    <a:pt x="902766" y="2515628"/>
                  </a:lnTo>
                  <a:lnTo>
                    <a:pt x="1003071" y="2707182"/>
                  </a:lnTo>
                  <a:lnTo>
                    <a:pt x="1003071" y="6438938"/>
                  </a:lnTo>
                  <a:lnTo>
                    <a:pt x="902766" y="6630429"/>
                  </a:lnTo>
                  <a:lnTo>
                    <a:pt x="902766" y="7269454"/>
                  </a:lnTo>
                  <a:lnTo>
                    <a:pt x="1053223" y="7269454"/>
                  </a:lnTo>
                  <a:lnTo>
                    <a:pt x="1053223" y="301523"/>
                  </a:lnTo>
                  <a:close/>
                </a:path>
                <a:path w="1818005" h="7269480">
                  <a:moveTo>
                    <a:pt x="1354150" y="0"/>
                  </a:moveTo>
                  <a:lnTo>
                    <a:pt x="1203693" y="287972"/>
                  </a:lnTo>
                  <a:lnTo>
                    <a:pt x="1203693" y="1939950"/>
                  </a:lnTo>
                  <a:lnTo>
                    <a:pt x="1303997" y="2131504"/>
                  </a:lnTo>
                  <a:lnTo>
                    <a:pt x="1303997" y="6439179"/>
                  </a:lnTo>
                  <a:lnTo>
                    <a:pt x="1203693" y="6631178"/>
                  </a:lnTo>
                  <a:lnTo>
                    <a:pt x="1203693" y="7269454"/>
                  </a:lnTo>
                  <a:lnTo>
                    <a:pt x="1354150" y="7269454"/>
                  </a:lnTo>
                  <a:lnTo>
                    <a:pt x="1354150" y="0"/>
                  </a:lnTo>
                  <a:close/>
                </a:path>
                <a:path w="1818005" h="7269480">
                  <a:moveTo>
                    <a:pt x="1655076" y="1830463"/>
                  </a:moveTo>
                  <a:lnTo>
                    <a:pt x="1504619" y="2118360"/>
                  </a:lnTo>
                  <a:lnTo>
                    <a:pt x="1504619" y="6247269"/>
                  </a:lnTo>
                  <a:lnTo>
                    <a:pt x="1655076" y="6534518"/>
                  </a:lnTo>
                  <a:lnTo>
                    <a:pt x="1655076" y="1830463"/>
                  </a:lnTo>
                  <a:close/>
                </a:path>
                <a:path w="1818005" h="7269480">
                  <a:moveTo>
                    <a:pt x="1817738" y="2671267"/>
                  </a:moveTo>
                  <a:lnTo>
                    <a:pt x="1805546" y="2694584"/>
                  </a:lnTo>
                  <a:lnTo>
                    <a:pt x="1805546" y="6247269"/>
                  </a:lnTo>
                  <a:lnTo>
                    <a:pt x="1814449" y="6264275"/>
                  </a:lnTo>
                  <a:lnTo>
                    <a:pt x="1817738" y="2671267"/>
                  </a:lnTo>
                  <a:close/>
                </a:path>
              </a:pathLst>
            </a:custGeom>
            <a:solidFill>
              <a:srgbClr val="06C5EC">
                <a:alpha val="14999"/>
              </a:srgbClr>
            </a:solidFill>
          </p:spPr>
          <p:txBody>
            <a:bodyPr wrap="square" lIns="0" tIns="0" rIns="0" bIns="0" rtlCol="0"/>
            <a:lstStyle/>
            <a:p>
              <a:endParaRPr/>
            </a:p>
          </p:txBody>
        </p:sp>
      </p:grpSp>
      <p:sp>
        <p:nvSpPr>
          <p:cNvPr id="8" name="object 8">
            <a:extLst>
              <a:ext uri="{FF2B5EF4-FFF2-40B4-BE49-F238E27FC236}">
                <a16:creationId xmlns:a16="http://schemas.microsoft.com/office/drawing/2014/main" id="{0FA8B07A-F46B-DCC3-74BE-233BFFC2909B}"/>
              </a:ext>
            </a:extLst>
          </p:cNvPr>
          <p:cNvSpPr txBox="1"/>
          <p:nvPr/>
        </p:nvSpPr>
        <p:spPr>
          <a:xfrm>
            <a:off x="330200" y="636905"/>
            <a:ext cx="1185212" cy="28597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1:</a:t>
            </a:r>
            <a:endParaRPr sz="800">
              <a:latin typeface="Century Gothic"/>
              <a:cs typeface="Century Gothic"/>
            </a:endParaRPr>
          </a:p>
          <a:p>
            <a:pPr marL="12700">
              <a:spcBef>
                <a:spcPts val="110"/>
              </a:spcBef>
            </a:pPr>
            <a:r>
              <a:rPr lang="en-GB" sz="800" spc="-10">
                <a:solidFill>
                  <a:srgbClr val="FFFFFF"/>
                </a:solidFill>
                <a:latin typeface="Calibri"/>
                <a:cs typeface="Calibri"/>
              </a:rPr>
              <a:t>Partner Outbound Email #1 </a:t>
            </a:r>
            <a:endParaRPr/>
          </a:p>
        </p:txBody>
      </p:sp>
      <p:sp>
        <p:nvSpPr>
          <p:cNvPr id="9" name="object 9">
            <a:extLst>
              <a:ext uri="{FF2B5EF4-FFF2-40B4-BE49-F238E27FC236}">
                <a16:creationId xmlns:a16="http://schemas.microsoft.com/office/drawing/2014/main" id="{D4C3588F-8EE7-DB53-FA94-B2841917393B}"/>
              </a:ext>
            </a:extLst>
          </p:cNvPr>
          <p:cNvSpPr txBox="1"/>
          <p:nvPr/>
        </p:nvSpPr>
        <p:spPr>
          <a:xfrm>
            <a:off x="330200" y="1084250"/>
            <a:ext cx="1248947" cy="28597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2:</a:t>
            </a:r>
            <a:endParaRPr sz="800">
              <a:latin typeface="Century Gothic"/>
              <a:cs typeface="Century Gothic"/>
            </a:endParaRPr>
          </a:p>
          <a:p>
            <a:pPr marL="12700">
              <a:spcBef>
                <a:spcPts val="110"/>
              </a:spcBef>
            </a:pPr>
            <a:r>
              <a:rPr lang="en-AU" sz="800" spc="-10">
                <a:solidFill>
                  <a:srgbClr val="FFFFFF"/>
                </a:solidFill>
                <a:latin typeface="Calibri"/>
                <a:ea typeface="Calibri"/>
                <a:cs typeface="Calibri"/>
              </a:rPr>
              <a:t>Partner Outbound Email #2 </a:t>
            </a:r>
            <a:endParaRPr/>
          </a:p>
        </p:txBody>
      </p:sp>
      <p:sp>
        <p:nvSpPr>
          <p:cNvPr id="10" name="object 10">
            <a:extLst>
              <a:ext uri="{FF2B5EF4-FFF2-40B4-BE49-F238E27FC236}">
                <a16:creationId xmlns:a16="http://schemas.microsoft.com/office/drawing/2014/main" id="{B6072454-0B5F-67FF-26CE-BA8C84BB928F}"/>
              </a:ext>
            </a:extLst>
          </p:cNvPr>
          <p:cNvSpPr txBox="1"/>
          <p:nvPr/>
        </p:nvSpPr>
        <p:spPr>
          <a:xfrm>
            <a:off x="330200" y="1531594"/>
            <a:ext cx="1187842" cy="28597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3:</a:t>
            </a:r>
            <a:endParaRPr sz="800">
              <a:latin typeface="Century Gothic"/>
              <a:cs typeface="Century Gothic"/>
            </a:endParaRPr>
          </a:p>
          <a:p>
            <a:pPr marL="12700">
              <a:spcBef>
                <a:spcPts val="114"/>
              </a:spcBef>
            </a:pPr>
            <a:r>
              <a:rPr lang="en-US" sz="800" spc="-10">
                <a:solidFill>
                  <a:srgbClr val="FFFFFF"/>
                </a:solidFill>
                <a:latin typeface="Calibri"/>
                <a:cs typeface="Calibri"/>
              </a:rPr>
              <a:t>Partner Outbound Email #3 </a:t>
            </a:r>
            <a:endParaRPr/>
          </a:p>
        </p:txBody>
      </p:sp>
      <p:sp>
        <p:nvSpPr>
          <p:cNvPr id="11" name="object 11">
            <a:extLst>
              <a:ext uri="{FF2B5EF4-FFF2-40B4-BE49-F238E27FC236}">
                <a16:creationId xmlns:a16="http://schemas.microsoft.com/office/drawing/2014/main" id="{791E807C-FA10-B4AD-4733-CE7BD7E98148}"/>
              </a:ext>
            </a:extLst>
          </p:cNvPr>
          <p:cNvSpPr txBox="1"/>
          <p:nvPr/>
        </p:nvSpPr>
        <p:spPr>
          <a:xfrm>
            <a:off x="330200" y="1949802"/>
            <a:ext cx="1362106" cy="28597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4:</a:t>
            </a:r>
            <a:endParaRPr sz="800">
              <a:latin typeface="Century Gothic"/>
              <a:cs typeface="Century Gothic"/>
            </a:endParaRPr>
          </a:p>
          <a:p>
            <a:pPr marL="12700">
              <a:spcBef>
                <a:spcPts val="114"/>
              </a:spcBef>
            </a:pPr>
            <a:r>
              <a:rPr lang="en-US" sz="800" spc="-10">
                <a:solidFill>
                  <a:srgbClr val="FFFFFF"/>
                </a:solidFill>
                <a:latin typeface="Calibri"/>
                <a:cs typeface="Calibri"/>
              </a:rPr>
              <a:t>LinkedIn Blurb #1 </a:t>
            </a:r>
            <a:endParaRPr/>
          </a:p>
        </p:txBody>
      </p:sp>
      <p:sp>
        <p:nvSpPr>
          <p:cNvPr id="12" name="object 12">
            <a:extLst>
              <a:ext uri="{FF2B5EF4-FFF2-40B4-BE49-F238E27FC236}">
                <a16:creationId xmlns:a16="http://schemas.microsoft.com/office/drawing/2014/main" id="{7E09AC2D-E93D-1A90-CE44-CDF68A076ABA}"/>
              </a:ext>
            </a:extLst>
          </p:cNvPr>
          <p:cNvSpPr txBox="1"/>
          <p:nvPr/>
        </p:nvSpPr>
        <p:spPr>
          <a:xfrm>
            <a:off x="330200" y="2426284"/>
            <a:ext cx="1255540" cy="28597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5:</a:t>
            </a:r>
            <a:endParaRPr sz="800">
              <a:latin typeface="Century Gothic"/>
              <a:cs typeface="Century Gothic"/>
            </a:endParaRPr>
          </a:p>
          <a:p>
            <a:pPr marL="12700">
              <a:spcBef>
                <a:spcPts val="114"/>
              </a:spcBef>
            </a:pPr>
            <a:r>
              <a:rPr lang="en-US" sz="800" spc="-10">
                <a:solidFill>
                  <a:srgbClr val="FFFFFF"/>
                </a:solidFill>
                <a:latin typeface="Calibri"/>
                <a:cs typeface="Calibri"/>
              </a:rPr>
              <a:t>LinkedIn Blurb #2</a:t>
            </a:r>
            <a:endParaRPr/>
          </a:p>
        </p:txBody>
      </p:sp>
      <p:sp>
        <p:nvSpPr>
          <p:cNvPr id="13" name="object 13">
            <a:extLst>
              <a:ext uri="{FF2B5EF4-FFF2-40B4-BE49-F238E27FC236}">
                <a16:creationId xmlns:a16="http://schemas.microsoft.com/office/drawing/2014/main" id="{35AA1DD5-771E-5AC8-634E-817AB07F40CD}"/>
              </a:ext>
            </a:extLst>
          </p:cNvPr>
          <p:cNvSpPr txBox="1"/>
          <p:nvPr/>
        </p:nvSpPr>
        <p:spPr>
          <a:xfrm>
            <a:off x="330200" y="2873629"/>
            <a:ext cx="1265992" cy="28597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6:</a:t>
            </a:r>
            <a:endParaRPr sz="800">
              <a:latin typeface="Century Gothic"/>
              <a:cs typeface="Century Gothic"/>
            </a:endParaRPr>
          </a:p>
          <a:p>
            <a:pPr marL="12700">
              <a:spcBef>
                <a:spcPts val="110"/>
              </a:spcBef>
            </a:pPr>
            <a:r>
              <a:rPr lang="en-US" sz="800" spc="-10">
                <a:solidFill>
                  <a:srgbClr val="FFFFFF"/>
                </a:solidFill>
                <a:latin typeface="Calibri"/>
                <a:cs typeface="Calibri"/>
              </a:rPr>
              <a:t>. LinkedIn Blurb #3 </a:t>
            </a:r>
            <a:endParaRPr/>
          </a:p>
        </p:txBody>
      </p:sp>
      <p:sp>
        <p:nvSpPr>
          <p:cNvPr id="14" name="object 14">
            <a:extLst>
              <a:ext uri="{FF2B5EF4-FFF2-40B4-BE49-F238E27FC236}">
                <a16:creationId xmlns:a16="http://schemas.microsoft.com/office/drawing/2014/main" id="{EA3579DD-8049-57E5-8D72-8C3E126DF963}"/>
              </a:ext>
            </a:extLst>
          </p:cNvPr>
          <p:cNvSpPr txBox="1"/>
          <p:nvPr/>
        </p:nvSpPr>
        <p:spPr>
          <a:xfrm>
            <a:off x="330200" y="3320974"/>
            <a:ext cx="688975" cy="409086"/>
          </a:xfrm>
          <a:prstGeom prst="rect">
            <a:avLst/>
          </a:prstGeom>
        </p:spPr>
        <p:txBody>
          <a:bodyPr vert="horz" wrap="square" lIns="0" tIns="26670" rIns="0" bIns="0" rtlCol="0" anchor="t">
            <a:spAutoFit/>
          </a:bodyPr>
          <a:lstStyle/>
          <a:p>
            <a:pPr marL="12700">
              <a:lnSpc>
                <a:spcPct val="100000"/>
              </a:lnSpc>
              <a:spcBef>
                <a:spcPts val="210"/>
              </a:spcBef>
            </a:pPr>
            <a:r>
              <a:rPr sz="800" b="1">
                <a:solidFill>
                  <a:srgbClr val="FFFFFF"/>
                </a:solidFill>
                <a:latin typeface="Century Gothic"/>
                <a:cs typeface="Century Gothic"/>
              </a:rPr>
              <a:t>SECTION</a:t>
            </a:r>
            <a:r>
              <a:rPr sz="800" b="1" spc="155">
                <a:solidFill>
                  <a:srgbClr val="FFFFFF"/>
                </a:solidFill>
                <a:latin typeface="Century Gothic"/>
                <a:cs typeface="Century Gothic"/>
              </a:rPr>
              <a:t> </a:t>
            </a:r>
            <a:r>
              <a:rPr sz="800" b="1" spc="-25">
                <a:solidFill>
                  <a:srgbClr val="FFFFFF"/>
                </a:solidFill>
                <a:latin typeface="Century Gothic"/>
                <a:cs typeface="Century Gothic"/>
              </a:rPr>
              <a:t>7:</a:t>
            </a:r>
            <a:endParaRPr sz="800">
              <a:latin typeface="Century Gothic"/>
              <a:cs typeface="Century Gothic"/>
            </a:endParaRPr>
          </a:p>
          <a:p>
            <a:pPr marL="12700">
              <a:spcBef>
                <a:spcPts val="114"/>
              </a:spcBef>
            </a:pPr>
            <a:r>
              <a:rPr lang="en-US" sz="800" spc="-10">
                <a:solidFill>
                  <a:srgbClr val="FFFFFF"/>
                </a:solidFill>
                <a:latin typeface="Calibri"/>
                <a:cs typeface="Calibri"/>
              </a:rPr>
              <a:t>Call-Opener Talk Track </a:t>
            </a:r>
            <a:endParaRPr/>
          </a:p>
        </p:txBody>
      </p:sp>
      <p:sp>
        <p:nvSpPr>
          <p:cNvPr id="18" name="object 18">
            <a:extLst>
              <a:ext uri="{FF2B5EF4-FFF2-40B4-BE49-F238E27FC236}">
                <a16:creationId xmlns:a16="http://schemas.microsoft.com/office/drawing/2014/main" id="{FF809DA1-BEA2-D6E6-5B2C-B5E3D85CE813}"/>
              </a:ext>
            </a:extLst>
          </p:cNvPr>
          <p:cNvSpPr/>
          <p:nvPr/>
        </p:nvSpPr>
        <p:spPr>
          <a:xfrm>
            <a:off x="232409" y="3382932"/>
            <a:ext cx="45720" cy="45720"/>
          </a:xfrm>
          <a:custGeom>
            <a:avLst/>
            <a:gdLst/>
            <a:ahLst/>
            <a:cxnLst/>
            <a:rect l="l" t="t" r="r" b="b"/>
            <a:pathLst>
              <a:path w="45720" h="45720">
                <a:moveTo>
                  <a:pt x="22860" y="0"/>
                </a:moveTo>
                <a:lnTo>
                  <a:pt x="13962" y="1796"/>
                </a:lnTo>
                <a:lnTo>
                  <a:pt x="6696" y="6696"/>
                </a:lnTo>
                <a:lnTo>
                  <a:pt x="1796" y="13962"/>
                </a:lnTo>
                <a:lnTo>
                  <a:pt x="0" y="22860"/>
                </a:lnTo>
                <a:lnTo>
                  <a:pt x="1796" y="31757"/>
                </a:lnTo>
                <a:lnTo>
                  <a:pt x="6696" y="39023"/>
                </a:lnTo>
                <a:lnTo>
                  <a:pt x="13962" y="43923"/>
                </a:lnTo>
                <a:lnTo>
                  <a:pt x="22860" y="45720"/>
                </a:lnTo>
                <a:lnTo>
                  <a:pt x="31757" y="43923"/>
                </a:lnTo>
                <a:lnTo>
                  <a:pt x="39023" y="39023"/>
                </a:lnTo>
                <a:lnTo>
                  <a:pt x="43923" y="31757"/>
                </a:lnTo>
                <a:lnTo>
                  <a:pt x="45720" y="22860"/>
                </a:lnTo>
                <a:lnTo>
                  <a:pt x="43923" y="13962"/>
                </a:lnTo>
                <a:lnTo>
                  <a:pt x="39023" y="6696"/>
                </a:lnTo>
                <a:lnTo>
                  <a:pt x="31757" y="1796"/>
                </a:lnTo>
                <a:lnTo>
                  <a:pt x="22860" y="0"/>
                </a:lnTo>
                <a:close/>
              </a:path>
            </a:pathLst>
          </a:custGeom>
          <a:solidFill>
            <a:srgbClr val="FFFFFF"/>
          </a:solidFill>
        </p:spPr>
        <p:txBody>
          <a:bodyPr wrap="square" lIns="0" tIns="0" rIns="0" bIns="0" rtlCol="0" anchor="t"/>
          <a:lstStyle/>
          <a:p>
            <a:endParaRPr/>
          </a:p>
        </p:txBody>
      </p:sp>
      <p:sp>
        <p:nvSpPr>
          <p:cNvPr id="3" name="TextBox 5">
            <a:extLst>
              <a:ext uri="{FF2B5EF4-FFF2-40B4-BE49-F238E27FC236}">
                <a16:creationId xmlns:a16="http://schemas.microsoft.com/office/drawing/2014/main" id="{44F6B993-C173-56F2-892B-50968DAF3484}"/>
              </a:ext>
            </a:extLst>
          </p:cNvPr>
          <p:cNvSpPr txBox="1"/>
          <p:nvPr/>
        </p:nvSpPr>
        <p:spPr>
          <a:xfrm>
            <a:off x="2053355" y="7278275"/>
            <a:ext cx="2405302"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kern="0"/>
            </a:defPPr>
          </a:lstStyle>
          <a:p>
            <a:pPr algn="l"/>
            <a:r>
              <a:rPr lang="en-GB">
                <a:solidFill>
                  <a:srgbClr val="FF0000"/>
                </a:solidFill>
              </a:rPr>
              <a:t>Insert your logo here</a:t>
            </a:r>
          </a:p>
        </p:txBody>
      </p:sp>
    </p:spTree>
    <p:extLst>
      <p:ext uri="{BB962C8B-B14F-4D97-AF65-F5344CB8AC3E}">
        <p14:creationId xmlns:p14="http://schemas.microsoft.com/office/powerpoint/2010/main" val="38132705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BDBBACA9E96884ABB54A697CEAD61F5" ma:contentTypeVersion="20" ma:contentTypeDescription="Create a new document." ma:contentTypeScope="" ma:versionID="59d42f64daeaed90e42286daf062bb8b">
  <xsd:schema xmlns:xsd="http://www.w3.org/2001/XMLSchema" xmlns:xs="http://www.w3.org/2001/XMLSchema" xmlns:p="http://schemas.microsoft.com/office/2006/metadata/properties" xmlns:ns2="33b814b2-f1f8-4046-9dae-36ecd7965cde" xmlns:ns3="9b638f15-50c8-43bb-9c74-a34dcc873545" targetNamespace="http://schemas.microsoft.com/office/2006/metadata/properties" ma:root="true" ma:fieldsID="5d3081681fd611789abe9a03033b1da3" ns2:_="" ns3:_="">
    <xsd:import namespace="33b814b2-f1f8-4046-9dae-36ecd7965cde"/>
    <xsd:import namespace="9b638f15-50c8-43bb-9c74-a34dcc873545"/>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MediaServiceDateTaken" minOccurs="0"/>
                <xsd:element ref="ns2:MediaLengthInSeconds" minOccurs="0"/>
                <xsd:element ref="ns2:lcf76f155ced4ddcb4097134ff3c332f" minOccurs="0"/>
                <xsd:element ref="ns3:TaxCatchAll" minOccurs="0"/>
                <xsd:element ref="ns2:MediaServiceSearchProperties" minOccurs="0"/>
                <xsd:element ref="ns2:Preview" minOccurs="0"/>
                <xsd:element ref="ns2:MediaServiceObjectDetectorVersion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3b814b2-f1f8-4046-9dae-36ecd7965cd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Extracted Text" ma:internalName="MediaServiceOCR" ma:readOnly="true">
      <xsd:simpleType>
        <xsd:restriction base="dms:Note">
          <xsd:maxLength value="255"/>
        </xsd:restriction>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8db4ddee-5e58-4560-99ef-1c84dade78cb" ma:termSetId="09814cd3-568e-fe90-9814-8d621ff8fb84" ma:anchorId="fba54fb3-c3e1-fe81-a776-ca4b69148c4d" ma:open="true" ma:isKeyword="false">
      <xsd:complexType>
        <xsd:sequence>
          <xsd:element ref="pc:Terms" minOccurs="0" maxOccurs="1"/>
        </xsd:sequence>
      </xsd:complexType>
    </xsd:element>
    <xsd:element name="MediaServiceSearchProperties" ma:index="22" nillable="true" ma:displayName="MediaServiceSearchProperties" ma:hidden="true" ma:internalName="MediaServiceSearchProperties" ma:readOnly="true">
      <xsd:simpleType>
        <xsd:restriction base="dms:Note"/>
      </xsd:simpleType>
    </xsd:element>
    <xsd:element name="Preview" ma:index="23" nillable="true" ma:displayName="Preview" ma:description="Preview image" ma:format="Thumbnail" ma:internalName="Preview">
      <xsd:simpleType>
        <xsd:restriction base="dms:Unknown"/>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Location" ma:index="25" nillable="true" ma:displayName="Location" ma:indexed="true" ma:internalName="MediaServiceLocation" ma:readOnly="true">
      <xsd:simpleType>
        <xsd:restriction base="dms:Text"/>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b638f15-50c8-43bb-9c74-a34dcc873545"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0c927238-ce6a-4856-add8-d4c2fb6831cc}" ma:internalName="TaxCatchAll" ma:showField="CatchAllData" ma:web="9b638f15-50c8-43bb-9c74-a34dcc87354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33b814b2-f1f8-4046-9dae-36ecd7965cde">
      <Terms xmlns="http://schemas.microsoft.com/office/infopath/2007/PartnerControls"/>
    </lcf76f155ced4ddcb4097134ff3c332f>
    <TaxCatchAll xmlns="9b638f15-50c8-43bb-9c74-a34dcc873545" xsi:nil="true"/>
    <Preview xmlns="33b814b2-f1f8-4046-9dae-36ecd7965cde" xsi:nil="true"/>
  </documentManagement>
</p:properties>
</file>

<file path=customXml/itemProps1.xml><?xml version="1.0" encoding="utf-8"?>
<ds:datastoreItem xmlns:ds="http://schemas.openxmlformats.org/officeDocument/2006/customXml" ds:itemID="{9918A5DB-16D8-4C44-A833-EAA4532C5D47}">
  <ds:schemaRefs>
    <ds:schemaRef ds:uri="33b814b2-f1f8-4046-9dae-36ecd7965cde"/>
    <ds:schemaRef ds:uri="9b638f15-50c8-43bb-9c74-a34dcc87354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8D263705-EE51-407D-B0F6-11724369F791}">
  <ds:schemaRefs>
    <ds:schemaRef ds:uri="http://schemas.microsoft.com/sharepoint/v3/contenttype/forms"/>
  </ds:schemaRefs>
</ds:datastoreItem>
</file>

<file path=customXml/itemProps3.xml><?xml version="1.0" encoding="utf-8"?>
<ds:datastoreItem xmlns:ds="http://schemas.openxmlformats.org/officeDocument/2006/customXml" ds:itemID="{FDC296C3-4C68-404F-9FF8-B4C5FF6478B7}">
  <ds:schemaRefs>
    <ds:schemaRef ds:uri="33b814b2-f1f8-4046-9dae-36ecd7965cde"/>
    <ds:schemaRef ds:uri="9b638f15-50c8-43bb-9c74-a34dcc873545"/>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Custom</PresentationFormat>
  <Slides>8</Slides>
  <Notes>0</Notes>
  <HiddenSlides>0</HiddenSlide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Prisma Browser  Follow-up Pack  10–12 Minute Demo Run Sheet</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Prisma Browser Partner Playbook [Updated: 9.29.25]</dc:title>
  <cp:revision>80</cp:revision>
  <dcterms:created xsi:type="dcterms:W3CDTF">2026-02-17T23:00:06Z</dcterms:created>
  <dcterms:modified xsi:type="dcterms:W3CDTF">2026-03-20T00:28:16Z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2025-09-26T00:00:00Z</vt:filetime>
  </property>
  <property fmtid="{D5CDD505-2E9C-101B-9397-08002B2CF9AE}" pid="3" name="Creator">
    <vt:lpwstr>Adobe InDesign 20.5 (Macintosh)</vt:lpwstr>
  </property>
  <property fmtid="{D5CDD505-2E9C-101B-9397-08002B2CF9AE}" pid="4" name="LastSaved">
    <vt:filetime>2026-02-17T00:00:00Z</vt:filetime>
  </property>
  <property fmtid="{D5CDD505-2E9C-101B-9397-08002B2CF9AE}" pid="5" name="Producer">
    <vt:lpwstr>Adobe PDF Library 17.0</vt:lpwstr>
  </property>
  <property fmtid="{D5CDD505-2E9C-101B-9397-08002B2CF9AE}" pid="6" name="ContentTypeId">
    <vt:lpwstr>0x0101006BDBBACA9E96884ABB54A697CEAD61F5</vt:lpwstr>
  </property>
  <property fmtid="{D5CDD505-2E9C-101B-9397-08002B2CF9AE}" pid="7" name="MediaServiceImageTags">
    <vt:lpwstr/>
  </property>
</Properties>
</file>