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70" r:id="rId7"/>
    <p:sldId id="289" r:id="rId8"/>
    <p:sldId id="272" r:id="rId9"/>
    <p:sldId id="290" r:id="rId10"/>
    <p:sldId id="284" r:id="rId11"/>
    <p:sldId id="288" r:id="rId12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B3C199-7C4F-BC65-425A-69054D31CDE3}" v="243" dt="2026-03-20T00:14:27.45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23060" y="0"/>
            <a:ext cx="8435340" cy="77723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623060" y="0"/>
            <a:ext cx="7335520" cy="7772400"/>
          </a:xfrm>
          <a:custGeom>
            <a:avLst/>
            <a:gdLst/>
            <a:ahLst/>
            <a:cxnLst/>
            <a:rect l="l" t="t" r="r" b="b"/>
            <a:pathLst>
              <a:path w="7335520" h="7772400">
                <a:moveTo>
                  <a:pt x="7334935" y="0"/>
                </a:moveTo>
                <a:lnTo>
                  <a:pt x="0" y="0"/>
                </a:lnTo>
                <a:lnTo>
                  <a:pt x="0" y="7772400"/>
                </a:lnTo>
                <a:lnTo>
                  <a:pt x="7334935" y="7772400"/>
                </a:lnTo>
                <a:lnTo>
                  <a:pt x="7334935" y="0"/>
                </a:lnTo>
                <a:close/>
              </a:path>
            </a:pathLst>
          </a:custGeom>
          <a:solidFill>
            <a:srgbClr val="141414">
              <a:alpha val="7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349500" y="3002786"/>
            <a:ext cx="3878579" cy="116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ctrTitle"/>
          </p:nvPr>
        </p:nvSpPr>
        <p:spPr>
          <a:xfrm>
            <a:off x="2349500" y="3002786"/>
            <a:ext cx="5420310" cy="1618648"/>
          </a:xfrm>
          <a:prstGeom prst="rect">
            <a:avLst/>
          </a:prstGeom>
        </p:spPr>
        <p:txBody>
          <a:bodyPr vert="horz" wrap="square" lIns="0" tIns="93980" rIns="0" bIns="0" rtlCol="0" anchor="t">
            <a:spAutoFit/>
          </a:bodyPr>
          <a:lstStyle/>
          <a:p>
            <a:pPr marL="12700" marR="5080">
              <a:lnSpc>
                <a:spcPts val="4200"/>
              </a:lnSpc>
              <a:spcBef>
                <a:spcPts val="740"/>
              </a:spcBef>
            </a:pPr>
            <a:r>
              <a:rPr lang="en-GB" sz="4000" spc="-10">
                <a:solidFill>
                  <a:srgbClr val="FFFFFF"/>
                </a:solidFill>
                <a:latin typeface="Century Gothic"/>
                <a:cs typeface="Century Gothic"/>
              </a:rPr>
              <a:t>Prisma Browser </a:t>
            </a:r>
            <a:br>
              <a:rPr lang="en-GB" sz="4000" spc="-10" dirty="0">
                <a:latin typeface="Century Gothic"/>
                <a:cs typeface="Century Gothic"/>
              </a:rPr>
            </a:br>
            <a:r>
              <a:rPr lang="en-GB" sz="4000" spc="-10">
                <a:solidFill>
                  <a:srgbClr val="FFFFFF"/>
                </a:solidFill>
                <a:latin typeface="Century Gothic"/>
                <a:cs typeface="Century Gothic"/>
              </a:rPr>
              <a:t>Discovery Questions</a:t>
            </a:r>
            <a:br>
              <a:rPr lang="en-GB" sz="4000" spc="-10" dirty="0">
                <a:latin typeface="Century Gothic"/>
                <a:cs typeface="Century Gothic"/>
              </a:rPr>
            </a:br>
            <a:endParaRPr lang="en-AU" sz="1200" spc="-10">
              <a:solidFill>
                <a:srgbClr val="FFFFFF"/>
              </a:solidFill>
              <a:latin typeface="Aptos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0" y="0"/>
            <a:ext cx="9969525" cy="7772425"/>
            <a:chOff x="0" y="0"/>
            <a:chExt cx="9969525" cy="777242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044715" y="1499310"/>
              <a:ext cx="2924810" cy="6161405"/>
            </a:xfrm>
            <a:custGeom>
              <a:avLst/>
              <a:gdLst/>
              <a:ahLst/>
              <a:cxnLst/>
              <a:rect l="l" t="t" r="r" b="b"/>
              <a:pathLst>
                <a:path w="2924809" h="6161405">
                  <a:moveTo>
                    <a:pt x="37007" y="3389541"/>
                  </a:moveTo>
                  <a:lnTo>
                    <a:pt x="10236" y="3393186"/>
                  </a:lnTo>
                  <a:lnTo>
                    <a:pt x="0" y="3394964"/>
                  </a:lnTo>
                  <a:lnTo>
                    <a:pt x="31508" y="3455289"/>
                  </a:lnTo>
                  <a:lnTo>
                    <a:pt x="32727" y="3452164"/>
                  </a:lnTo>
                  <a:lnTo>
                    <a:pt x="37007" y="3440760"/>
                  </a:lnTo>
                  <a:lnTo>
                    <a:pt x="37007" y="3389541"/>
                  </a:lnTo>
                  <a:close/>
                </a:path>
                <a:path w="2924809" h="6161405">
                  <a:moveTo>
                    <a:pt x="229514" y="2503043"/>
                  </a:moveTo>
                  <a:lnTo>
                    <a:pt x="200850" y="2557373"/>
                  </a:lnTo>
                  <a:lnTo>
                    <a:pt x="227063" y="2543848"/>
                  </a:lnTo>
                  <a:lnTo>
                    <a:pt x="229514" y="2542667"/>
                  </a:lnTo>
                  <a:lnTo>
                    <a:pt x="229514" y="2503043"/>
                  </a:lnTo>
                  <a:close/>
                </a:path>
                <a:path w="2924809" h="6161405">
                  <a:moveTo>
                    <a:pt x="422021" y="2725978"/>
                  </a:moveTo>
                  <a:lnTo>
                    <a:pt x="419303" y="2727007"/>
                  </a:lnTo>
                  <a:lnTo>
                    <a:pt x="407631" y="2734373"/>
                  </a:lnTo>
                  <a:lnTo>
                    <a:pt x="391706" y="2749435"/>
                  </a:lnTo>
                  <a:lnTo>
                    <a:pt x="376199" y="2765806"/>
                  </a:lnTo>
                  <a:lnTo>
                    <a:pt x="358127" y="2781300"/>
                  </a:lnTo>
                  <a:lnTo>
                    <a:pt x="334479" y="2793809"/>
                  </a:lnTo>
                  <a:lnTo>
                    <a:pt x="325767" y="2796603"/>
                  </a:lnTo>
                  <a:lnTo>
                    <a:pt x="325767" y="2855950"/>
                  </a:lnTo>
                  <a:lnTo>
                    <a:pt x="339051" y="2864421"/>
                  </a:lnTo>
                  <a:lnTo>
                    <a:pt x="366433" y="2886748"/>
                  </a:lnTo>
                  <a:lnTo>
                    <a:pt x="386638" y="2913507"/>
                  </a:lnTo>
                  <a:lnTo>
                    <a:pt x="396760" y="2941497"/>
                  </a:lnTo>
                  <a:lnTo>
                    <a:pt x="393915" y="2967545"/>
                  </a:lnTo>
                  <a:lnTo>
                    <a:pt x="382422" y="2993898"/>
                  </a:lnTo>
                  <a:lnTo>
                    <a:pt x="370484" y="3020695"/>
                  </a:lnTo>
                  <a:lnTo>
                    <a:pt x="361137" y="3041472"/>
                  </a:lnTo>
                  <a:lnTo>
                    <a:pt x="357339" y="3049841"/>
                  </a:lnTo>
                  <a:lnTo>
                    <a:pt x="405777" y="3054985"/>
                  </a:lnTo>
                  <a:lnTo>
                    <a:pt x="422021" y="3055899"/>
                  </a:lnTo>
                  <a:lnTo>
                    <a:pt x="422021" y="2725978"/>
                  </a:lnTo>
                  <a:close/>
                </a:path>
                <a:path w="2924809" h="6161405">
                  <a:moveTo>
                    <a:pt x="422021" y="2310727"/>
                  </a:moveTo>
                  <a:lnTo>
                    <a:pt x="325767" y="2494953"/>
                  </a:lnTo>
                  <a:lnTo>
                    <a:pt x="325767" y="2503132"/>
                  </a:lnTo>
                  <a:lnTo>
                    <a:pt x="339204" y="2498979"/>
                  </a:lnTo>
                  <a:lnTo>
                    <a:pt x="373341" y="2488057"/>
                  </a:lnTo>
                  <a:lnTo>
                    <a:pt x="404063" y="2481402"/>
                  </a:lnTo>
                  <a:lnTo>
                    <a:pt x="422021" y="2482431"/>
                  </a:lnTo>
                  <a:lnTo>
                    <a:pt x="422021" y="2481402"/>
                  </a:lnTo>
                  <a:lnTo>
                    <a:pt x="422021" y="2310727"/>
                  </a:lnTo>
                  <a:close/>
                </a:path>
                <a:path w="2924809" h="6161405">
                  <a:moveTo>
                    <a:pt x="614527" y="2783522"/>
                  </a:moveTo>
                  <a:lnTo>
                    <a:pt x="586511" y="2775229"/>
                  </a:lnTo>
                  <a:lnTo>
                    <a:pt x="558507" y="2761805"/>
                  </a:lnTo>
                  <a:lnTo>
                    <a:pt x="527367" y="2745727"/>
                  </a:lnTo>
                  <a:lnTo>
                    <a:pt x="518274" y="2742107"/>
                  </a:lnTo>
                  <a:lnTo>
                    <a:pt x="518274" y="3047631"/>
                  </a:lnTo>
                  <a:lnTo>
                    <a:pt x="536219" y="3045980"/>
                  </a:lnTo>
                  <a:lnTo>
                    <a:pt x="574509" y="3046412"/>
                  </a:lnTo>
                  <a:lnTo>
                    <a:pt x="602513" y="3048546"/>
                  </a:lnTo>
                  <a:lnTo>
                    <a:pt x="613371" y="3049841"/>
                  </a:lnTo>
                  <a:lnTo>
                    <a:pt x="614527" y="3048800"/>
                  </a:lnTo>
                  <a:lnTo>
                    <a:pt x="614527" y="3045980"/>
                  </a:lnTo>
                  <a:lnTo>
                    <a:pt x="614527" y="2783522"/>
                  </a:lnTo>
                  <a:close/>
                </a:path>
                <a:path w="2924809" h="6161405">
                  <a:moveTo>
                    <a:pt x="614527" y="2117750"/>
                  </a:moveTo>
                  <a:lnTo>
                    <a:pt x="518274" y="2301824"/>
                  </a:lnTo>
                  <a:lnTo>
                    <a:pt x="518274" y="2526309"/>
                  </a:lnTo>
                  <a:lnTo>
                    <a:pt x="544791" y="2537777"/>
                  </a:lnTo>
                  <a:lnTo>
                    <a:pt x="607809" y="2558351"/>
                  </a:lnTo>
                  <a:lnTo>
                    <a:pt x="614527" y="2560866"/>
                  </a:lnTo>
                  <a:lnTo>
                    <a:pt x="614527" y="2117750"/>
                  </a:lnTo>
                  <a:close/>
                </a:path>
                <a:path w="2924809" h="6161405">
                  <a:moveTo>
                    <a:pt x="807034" y="2850591"/>
                  </a:moveTo>
                  <a:lnTo>
                    <a:pt x="787107" y="2842984"/>
                  </a:lnTo>
                  <a:lnTo>
                    <a:pt x="764247" y="2839008"/>
                  </a:lnTo>
                  <a:lnTo>
                    <a:pt x="740816" y="2834589"/>
                  </a:lnTo>
                  <a:lnTo>
                    <a:pt x="713955" y="2823832"/>
                  </a:lnTo>
                  <a:lnTo>
                    <a:pt x="710780" y="2822257"/>
                  </a:lnTo>
                  <a:lnTo>
                    <a:pt x="710780" y="2962160"/>
                  </a:lnTo>
                  <a:lnTo>
                    <a:pt x="732459" y="2942640"/>
                  </a:lnTo>
                  <a:lnTo>
                    <a:pt x="794537" y="2887586"/>
                  </a:lnTo>
                  <a:lnTo>
                    <a:pt x="807034" y="2877540"/>
                  </a:lnTo>
                  <a:lnTo>
                    <a:pt x="807034" y="2850591"/>
                  </a:lnTo>
                  <a:close/>
                </a:path>
                <a:path w="2924809" h="6161405">
                  <a:moveTo>
                    <a:pt x="807034" y="1925472"/>
                  </a:moveTo>
                  <a:lnTo>
                    <a:pt x="710780" y="2109698"/>
                  </a:lnTo>
                  <a:lnTo>
                    <a:pt x="710780" y="2614485"/>
                  </a:lnTo>
                  <a:lnTo>
                    <a:pt x="723163" y="2621356"/>
                  </a:lnTo>
                  <a:lnTo>
                    <a:pt x="750531" y="2633776"/>
                  </a:lnTo>
                  <a:lnTo>
                    <a:pt x="783056" y="2649778"/>
                  </a:lnTo>
                  <a:lnTo>
                    <a:pt x="807034" y="2663812"/>
                  </a:lnTo>
                  <a:lnTo>
                    <a:pt x="807034" y="1925472"/>
                  </a:lnTo>
                  <a:close/>
                </a:path>
                <a:path w="2924809" h="6161405">
                  <a:moveTo>
                    <a:pt x="999540" y="4333760"/>
                  </a:moveTo>
                  <a:lnTo>
                    <a:pt x="985634" y="4344860"/>
                  </a:lnTo>
                  <a:lnTo>
                    <a:pt x="967130" y="4358576"/>
                  </a:lnTo>
                  <a:lnTo>
                    <a:pt x="964107" y="4360646"/>
                  </a:lnTo>
                  <a:lnTo>
                    <a:pt x="999540" y="4428452"/>
                  </a:lnTo>
                  <a:lnTo>
                    <a:pt x="999540" y="4333760"/>
                  </a:lnTo>
                  <a:close/>
                </a:path>
                <a:path w="2924809" h="6161405">
                  <a:moveTo>
                    <a:pt x="999540" y="1732584"/>
                  </a:moveTo>
                  <a:lnTo>
                    <a:pt x="903287" y="1916811"/>
                  </a:lnTo>
                  <a:lnTo>
                    <a:pt x="903287" y="2719857"/>
                  </a:lnTo>
                  <a:lnTo>
                    <a:pt x="907846" y="2722295"/>
                  </a:lnTo>
                  <a:lnTo>
                    <a:pt x="925410" y="2732659"/>
                  </a:lnTo>
                  <a:lnTo>
                    <a:pt x="937844" y="2740444"/>
                  </a:lnTo>
                  <a:lnTo>
                    <a:pt x="942555" y="2743517"/>
                  </a:lnTo>
                  <a:lnTo>
                    <a:pt x="999540" y="2688615"/>
                  </a:lnTo>
                  <a:lnTo>
                    <a:pt x="999540" y="1732584"/>
                  </a:lnTo>
                  <a:close/>
                </a:path>
                <a:path w="2924809" h="6161405">
                  <a:moveTo>
                    <a:pt x="1192047" y="3952608"/>
                  </a:moveTo>
                  <a:lnTo>
                    <a:pt x="1138656" y="3979735"/>
                  </a:lnTo>
                  <a:lnTo>
                    <a:pt x="1109433" y="4042029"/>
                  </a:lnTo>
                  <a:lnTo>
                    <a:pt x="1101432" y="4100830"/>
                  </a:lnTo>
                  <a:lnTo>
                    <a:pt x="1095794" y="4155935"/>
                  </a:lnTo>
                  <a:lnTo>
                    <a:pt x="1095794" y="4437354"/>
                  </a:lnTo>
                  <a:lnTo>
                    <a:pt x="1192047" y="4621403"/>
                  </a:lnTo>
                  <a:lnTo>
                    <a:pt x="1192047" y="3952608"/>
                  </a:lnTo>
                  <a:close/>
                </a:path>
                <a:path w="2924809" h="6161405">
                  <a:moveTo>
                    <a:pt x="1192047" y="1540192"/>
                  </a:moveTo>
                  <a:lnTo>
                    <a:pt x="1095794" y="1724329"/>
                  </a:lnTo>
                  <a:lnTo>
                    <a:pt x="1095794" y="2595892"/>
                  </a:lnTo>
                  <a:lnTo>
                    <a:pt x="1192047" y="2503170"/>
                  </a:lnTo>
                  <a:lnTo>
                    <a:pt x="1192047" y="1540192"/>
                  </a:lnTo>
                  <a:close/>
                </a:path>
                <a:path w="2924809" h="6161405">
                  <a:moveTo>
                    <a:pt x="1384554" y="3827373"/>
                  </a:moveTo>
                  <a:lnTo>
                    <a:pt x="1369021" y="3837000"/>
                  </a:lnTo>
                  <a:lnTo>
                    <a:pt x="1323924" y="3864229"/>
                  </a:lnTo>
                  <a:lnTo>
                    <a:pt x="1314704" y="3870096"/>
                  </a:lnTo>
                  <a:lnTo>
                    <a:pt x="1352473" y="3942219"/>
                  </a:lnTo>
                  <a:lnTo>
                    <a:pt x="1352473" y="4119194"/>
                  </a:lnTo>
                  <a:lnTo>
                    <a:pt x="1288300" y="4241952"/>
                  </a:lnTo>
                  <a:lnTo>
                    <a:pt x="1288300" y="4629848"/>
                  </a:lnTo>
                  <a:lnTo>
                    <a:pt x="1384554" y="4813617"/>
                  </a:lnTo>
                  <a:lnTo>
                    <a:pt x="1384554" y="3827373"/>
                  </a:lnTo>
                  <a:close/>
                </a:path>
                <a:path w="2924809" h="6161405">
                  <a:moveTo>
                    <a:pt x="1384554" y="3393821"/>
                  </a:moveTo>
                  <a:lnTo>
                    <a:pt x="1380972" y="3397313"/>
                  </a:lnTo>
                  <a:lnTo>
                    <a:pt x="1384554" y="3402533"/>
                  </a:lnTo>
                  <a:lnTo>
                    <a:pt x="1384554" y="3393821"/>
                  </a:lnTo>
                  <a:close/>
                </a:path>
                <a:path w="2924809" h="6161405">
                  <a:moveTo>
                    <a:pt x="1384554" y="1347889"/>
                  </a:moveTo>
                  <a:lnTo>
                    <a:pt x="1288300" y="1532001"/>
                  </a:lnTo>
                  <a:lnTo>
                    <a:pt x="1288300" y="2410574"/>
                  </a:lnTo>
                  <a:lnTo>
                    <a:pt x="1384554" y="2318016"/>
                  </a:lnTo>
                  <a:lnTo>
                    <a:pt x="1384554" y="1347889"/>
                  </a:lnTo>
                  <a:close/>
                </a:path>
                <a:path w="2924809" h="6161405">
                  <a:moveTo>
                    <a:pt x="1577060" y="3206927"/>
                  </a:moveTo>
                  <a:lnTo>
                    <a:pt x="1480807" y="3300374"/>
                  </a:lnTo>
                  <a:lnTo>
                    <a:pt x="1480807" y="3452279"/>
                  </a:lnTo>
                  <a:lnTo>
                    <a:pt x="1544980" y="3574821"/>
                  </a:lnTo>
                  <a:lnTo>
                    <a:pt x="1544980" y="4118889"/>
                  </a:lnTo>
                  <a:lnTo>
                    <a:pt x="1480807" y="4241025"/>
                  </a:lnTo>
                  <a:lnTo>
                    <a:pt x="1480807" y="4821669"/>
                  </a:lnTo>
                  <a:lnTo>
                    <a:pt x="1577060" y="5005908"/>
                  </a:lnTo>
                  <a:lnTo>
                    <a:pt x="1577060" y="3206927"/>
                  </a:lnTo>
                  <a:close/>
                </a:path>
                <a:path w="2924809" h="6161405">
                  <a:moveTo>
                    <a:pt x="1577060" y="1155573"/>
                  </a:moveTo>
                  <a:lnTo>
                    <a:pt x="1480807" y="1338783"/>
                  </a:lnTo>
                  <a:lnTo>
                    <a:pt x="1480807" y="2225459"/>
                  </a:lnTo>
                  <a:lnTo>
                    <a:pt x="1577060" y="2132901"/>
                  </a:lnTo>
                  <a:lnTo>
                    <a:pt x="1577060" y="1155573"/>
                  </a:lnTo>
                  <a:close/>
                </a:path>
                <a:path w="2924809" h="6161405">
                  <a:moveTo>
                    <a:pt x="1769567" y="3020022"/>
                  </a:moveTo>
                  <a:lnTo>
                    <a:pt x="1684337" y="3102775"/>
                  </a:lnTo>
                  <a:lnTo>
                    <a:pt x="1737487" y="3204260"/>
                  </a:lnTo>
                  <a:lnTo>
                    <a:pt x="1737487" y="4119143"/>
                  </a:lnTo>
                  <a:lnTo>
                    <a:pt x="1673313" y="4241787"/>
                  </a:lnTo>
                  <a:lnTo>
                    <a:pt x="1673313" y="5013998"/>
                  </a:lnTo>
                  <a:lnTo>
                    <a:pt x="1769567" y="5198224"/>
                  </a:lnTo>
                  <a:lnTo>
                    <a:pt x="1769567" y="3020022"/>
                  </a:lnTo>
                  <a:close/>
                </a:path>
                <a:path w="2924809" h="6161405">
                  <a:moveTo>
                    <a:pt x="1769567" y="962825"/>
                  </a:moveTo>
                  <a:lnTo>
                    <a:pt x="1673313" y="1146797"/>
                  </a:lnTo>
                  <a:lnTo>
                    <a:pt x="1673313" y="2040356"/>
                  </a:lnTo>
                  <a:lnTo>
                    <a:pt x="1685569" y="2028558"/>
                  </a:lnTo>
                  <a:lnTo>
                    <a:pt x="1769567" y="1949462"/>
                  </a:lnTo>
                  <a:lnTo>
                    <a:pt x="1769567" y="962825"/>
                  </a:lnTo>
                  <a:close/>
                </a:path>
                <a:path w="2924809" h="6161405">
                  <a:moveTo>
                    <a:pt x="1962073" y="2833116"/>
                  </a:moveTo>
                  <a:lnTo>
                    <a:pt x="1929993" y="2864256"/>
                  </a:lnTo>
                  <a:lnTo>
                    <a:pt x="1929993" y="4119143"/>
                  </a:lnTo>
                  <a:lnTo>
                    <a:pt x="1865820" y="4241800"/>
                  </a:lnTo>
                  <a:lnTo>
                    <a:pt x="1865820" y="5207698"/>
                  </a:lnTo>
                  <a:lnTo>
                    <a:pt x="1962073" y="5391277"/>
                  </a:lnTo>
                  <a:lnTo>
                    <a:pt x="1962073" y="2833116"/>
                  </a:lnTo>
                  <a:close/>
                </a:path>
                <a:path w="2924809" h="6161405">
                  <a:moveTo>
                    <a:pt x="1962073" y="770572"/>
                  </a:moveTo>
                  <a:lnTo>
                    <a:pt x="1865820" y="954557"/>
                  </a:lnTo>
                  <a:lnTo>
                    <a:pt x="1865820" y="1863344"/>
                  </a:lnTo>
                  <a:lnTo>
                    <a:pt x="1881365" y="1849475"/>
                  </a:lnTo>
                  <a:lnTo>
                    <a:pt x="1893633" y="1835404"/>
                  </a:lnTo>
                  <a:lnTo>
                    <a:pt x="1899361" y="1827326"/>
                  </a:lnTo>
                  <a:lnTo>
                    <a:pt x="1913267" y="1815401"/>
                  </a:lnTo>
                  <a:lnTo>
                    <a:pt x="1941652" y="1799323"/>
                  </a:lnTo>
                  <a:lnTo>
                    <a:pt x="1962073" y="1791144"/>
                  </a:lnTo>
                  <a:lnTo>
                    <a:pt x="1962073" y="770572"/>
                  </a:lnTo>
                  <a:close/>
                </a:path>
                <a:path w="2924809" h="6161405">
                  <a:moveTo>
                    <a:pt x="2154567" y="2646210"/>
                  </a:moveTo>
                  <a:lnTo>
                    <a:pt x="2122487" y="2677363"/>
                  </a:lnTo>
                  <a:lnTo>
                    <a:pt x="2122487" y="4119219"/>
                  </a:lnTo>
                  <a:lnTo>
                    <a:pt x="2058314" y="4242041"/>
                  </a:lnTo>
                  <a:lnTo>
                    <a:pt x="2058314" y="5399506"/>
                  </a:lnTo>
                  <a:lnTo>
                    <a:pt x="2154567" y="5583758"/>
                  </a:lnTo>
                  <a:lnTo>
                    <a:pt x="2154567" y="2646210"/>
                  </a:lnTo>
                  <a:close/>
                </a:path>
                <a:path w="2924809" h="6161405">
                  <a:moveTo>
                    <a:pt x="2154567" y="576859"/>
                  </a:moveTo>
                  <a:lnTo>
                    <a:pt x="2058314" y="761085"/>
                  </a:lnTo>
                  <a:lnTo>
                    <a:pt x="2058314" y="1772323"/>
                  </a:lnTo>
                  <a:lnTo>
                    <a:pt x="2154567" y="1768297"/>
                  </a:lnTo>
                  <a:lnTo>
                    <a:pt x="2154567" y="576859"/>
                  </a:lnTo>
                  <a:close/>
                </a:path>
                <a:path w="2924809" h="6161405">
                  <a:moveTo>
                    <a:pt x="2347074" y="2459304"/>
                  </a:moveTo>
                  <a:lnTo>
                    <a:pt x="2314994" y="2490457"/>
                  </a:lnTo>
                  <a:lnTo>
                    <a:pt x="2314994" y="4119232"/>
                  </a:lnTo>
                  <a:lnTo>
                    <a:pt x="2250821" y="4242054"/>
                  </a:lnTo>
                  <a:lnTo>
                    <a:pt x="2250821" y="5591746"/>
                  </a:lnTo>
                  <a:lnTo>
                    <a:pt x="2347074" y="5775985"/>
                  </a:lnTo>
                  <a:lnTo>
                    <a:pt x="2347074" y="2459304"/>
                  </a:lnTo>
                  <a:close/>
                </a:path>
                <a:path w="2924809" h="6161405">
                  <a:moveTo>
                    <a:pt x="2347074" y="384746"/>
                  </a:moveTo>
                  <a:lnTo>
                    <a:pt x="2250821" y="568972"/>
                  </a:lnTo>
                  <a:lnTo>
                    <a:pt x="2250821" y="1764271"/>
                  </a:lnTo>
                  <a:lnTo>
                    <a:pt x="2347074" y="1760245"/>
                  </a:lnTo>
                  <a:lnTo>
                    <a:pt x="2347074" y="384746"/>
                  </a:lnTo>
                  <a:close/>
                </a:path>
                <a:path w="2924809" h="6161405">
                  <a:moveTo>
                    <a:pt x="2539581" y="2272411"/>
                  </a:moveTo>
                  <a:lnTo>
                    <a:pt x="2507500" y="2303551"/>
                  </a:lnTo>
                  <a:lnTo>
                    <a:pt x="2507500" y="4119080"/>
                  </a:lnTo>
                  <a:lnTo>
                    <a:pt x="2443327" y="4241571"/>
                  </a:lnTo>
                  <a:lnTo>
                    <a:pt x="2443327" y="5784672"/>
                  </a:lnTo>
                  <a:lnTo>
                    <a:pt x="2539581" y="5968606"/>
                  </a:lnTo>
                  <a:lnTo>
                    <a:pt x="2539581" y="2272411"/>
                  </a:lnTo>
                  <a:close/>
                </a:path>
                <a:path w="2924809" h="6161405">
                  <a:moveTo>
                    <a:pt x="2539581" y="192887"/>
                  </a:moveTo>
                  <a:lnTo>
                    <a:pt x="2443327" y="376643"/>
                  </a:lnTo>
                  <a:lnTo>
                    <a:pt x="2443327" y="1609280"/>
                  </a:lnTo>
                  <a:lnTo>
                    <a:pt x="2507500" y="1731822"/>
                  </a:lnTo>
                  <a:lnTo>
                    <a:pt x="2507500" y="1753527"/>
                  </a:lnTo>
                  <a:lnTo>
                    <a:pt x="2539581" y="1752180"/>
                  </a:lnTo>
                  <a:lnTo>
                    <a:pt x="2539581" y="192887"/>
                  </a:lnTo>
                  <a:close/>
                </a:path>
                <a:path w="2924809" h="6161405">
                  <a:moveTo>
                    <a:pt x="2732087" y="2084920"/>
                  </a:moveTo>
                  <a:lnTo>
                    <a:pt x="2714206" y="2102866"/>
                  </a:lnTo>
                  <a:lnTo>
                    <a:pt x="2699994" y="2116658"/>
                  </a:lnTo>
                  <a:lnTo>
                    <a:pt x="2699994" y="4119232"/>
                  </a:lnTo>
                  <a:lnTo>
                    <a:pt x="2635834" y="4242054"/>
                  </a:lnTo>
                  <a:lnTo>
                    <a:pt x="2635834" y="5977052"/>
                  </a:lnTo>
                  <a:lnTo>
                    <a:pt x="2732087" y="6161138"/>
                  </a:lnTo>
                  <a:lnTo>
                    <a:pt x="2732087" y="2084920"/>
                  </a:lnTo>
                  <a:close/>
                </a:path>
                <a:path w="2924809" h="6161405">
                  <a:moveTo>
                    <a:pt x="2732087" y="0"/>
                  </a:moveTo>
                  <a:lnTo>
                    <a:pt x="2635834" y="184226"/>
                  </a:lnTo>
                  <a:lnTo>
                    <a:pt x="2635834" y="1241018"/>
                  </a:lnTo>
                  <a:lnTo>
                    <a:pt x="2699994" y="1363560"/>
                  </a:lnTo>
                  <a:lnTo>
                    <a:pt x="2699994" y="1746084"/>
                  </a:lnTo>
                  <a:lnTo>
                    <a:pt x="2732087" y="1745348"/>
                  </a:lnTo>
                  <a:lnTo>
                    <a:pt x="2732087" y="0"/>
                  </a:lnTo>
                  <a:close/>
                </a:path>
                <a:path w="2924809" h="6161405">
                  <a:moveTo>
                    <a:pt x="2924594" y="1170978"/>
                  </a:moveTo>
                  <a:lnTo>
                    <a:pt x="2828340" y="1355140"/>
                  </a:lnTo>
                  <a:lnTo>
                    <a:pt x="2828340" y="1748853"/>
                  </a:lnTo>
                  <a:lnTo>
                    <a:pt x="2853372" y="1750441"/>
                  </a:lnTo>
                  <a:lnTo>
                    <a:pt x="2872409" y="1754289"/>
                  </a:lnTo>
                  <a:lnTo>
                    <a:pt x="2907373" y="1791284"/>
                  </a:lnTo>
                  <a:lnTo>
                    <a:pt x="2924162" y="1834464"/>
                  </a:lnTo>
                  <a:lnTo>
                    <a:pt x="2923959" y="1849475"/>
                  </a:lnTo>
                  <a:lnTo>
                    <a:pt x="2923946" y="1850250"/>
                  </a:lnTo>
                  <a:lnTo>
                    <a:pt x="2922879" y="1866900"/>
                  </a:lnTo>
                  <a:lnTo>
                    <a:pt x="2922232" y="1883968"/>
                  </a:lnTo>
                  <a:lnTo>
                    <a:pt x="2857233" y="1959343"/>
                  </a:lnTo>
                  <a:lnTo>
                    <a:pt x="2828340" y="1988324"/>
                  </a:lnTo>
                  <a:lnTo>
                    <a:pt x="2828340" y="3996461"/>
                  </a:lnTo>
                  <a:lnTo>
                    <a:pt x="2924594" y="4180217"/>
                  </a:lnTo>
                  <a:lnTo>
                    <a:pt x="2924594" y="1170978"/>
                  </a:lnTo>
                  <a:close/>
                </a:path>
              </a:pathLst>
            </a:custGeom>
            <a:solidFill>
              <a:srgbClr val="06C5EC">
                <a:alpha val="6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79918" y="5945035"/>
              <a:ext cx="156133" cy="177037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2508777" y="5889024"/>
              <a:ext cx="229870" cy="286385"/>
            </a:xfrm>
            <a:custGeom>
              <a:avLst/>
              <a:gdLst/>
              <a:ahLst/>
              <a:cxnLst/>
              <a:rect l="l" t="t" r="r" b="b"/>
              <a:pathLst>
                <a:path w="229869" h="286385">
                  <a:moveTo>
                    <a:pt x="172097" y="0"/>
                  </a:moveTo>
                  <a:lnTo>
                    <a:pt x="114922" y="57175"/>
                  </a:lnTo>
                  <a:lnTo>
                    <a:pt x="143357" y="85610"/>
                  </a:lnTo>
                  <a:lnTo>
                    <a:pt x="0" y="228981"/>
                  </a:lnTo>
                  <a:lnTo>
                    <a:pt x="57162" y="286156"/>
                  </a:lnTo>
                  <a:lnTo>
                    <a:pt x="114350" y="228981"/>
                  </a:lnTo>
                  <a:lnTo>
                    <a:pt x="85902" y="200545"/>
                  </a:lnTo>
                  <a:lnTo>
                    <a:pt x="229273" y="57175"/>
                  </a:lnTo>
                  <a:lnTo>
                    <a:pt x="172097" y="0"/>
                  </a:lnTo>
                  <a:close/>
                </a:path>
              </a:pathLst>
            </a:custGeom>
            <a:solidFill>
              <a:srgbClr val="F759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23159" y="5889021"/>
              <a:ext cx="400491" cy="28616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3265081" y="5886996"/>
              <a:ext cx="50800" cy="232410"/>
            </a:xfrm>
            <a:custGeom>
              <a:avLst/>
              <a:gdLst/>
              <a:ahLst/>
              <a:cxnLst/>
              <a:rect l="l" t="t" r="r" b="b"/>
              <a:pathLst>
                <a:path w="50800" h="232410">
                  <a:moveTo>
                    <a:pt x="50787" y="0"/>
                  </a:moveTo>
                  <a:lnTo>
                    <a:pt x="0" y="0"/>
                  </a:lnTo>
                  <a:lnTo>
                    <a:pt x="0" y="232168"/>
                  </a:lnTo>
                  <a:lnTo>
                    <a:pt x="50787" y="232168"/>
                  </a:lnTo>
                  <a:lnTo>
                    <a:pt x="507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94188" y="5945035"/>
              <a:ext cx="174117" cy="232168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712299" y="5886996"/>
              <a:ext cx="441325" cy="235585"/>
            </a:xfrm>
            <a:custGeom>
              <a:avLst/>
              <a:gdLst/>
              <a:ahLst/>
              <a:cxnLst/>
              <a:rect l="l" t="t" r="r" b="b"/>
              <a:pathLst>
                <a:path w="441325" h="235585">
                  <a:moveTo>
                    <a:pt x="50787" y="0"/>
                  </a:moveTo>
                  <a:lnTo>
                    <a:pt x="0" y="0"/>
                  </a:lnTo>
                  <a:lnTo>
                    <a:pt x="0" y="232181"/>
                  </a:lnTo>
                  <a:lnTo>
                    <a:pt x="50787" y="232181"/>
                  </a:lnTo>
                  <a:lnTo>
                    <a:pt x="50787" y="0"/>
                  </a:lnTo>
                  <a:close/>
                </a:path>
                <a:path w="441325" h="235585">
                  <a:moveTo>
                    <a:pt x="197345" y="219697"/>
                  </a:moveTo>
                  <a:lnTo>
                    <a:pt x="182829" y="183718"/>
                  </a:lnTo>
                  <a:lnTo>
                    <a:pt x="174612" y="187490"/>
                  </a:lnTo>
                  <a:lnTo>
                    <a:pt x="165887" y="190423"/>
                  </a:lnTo>
                  <a:lnTo>
                    <a:pt x="157645" y="192328"/>
                  </a:lnTo>
                  <a:lnTo>
                    <a:pt x="150914" y="193001"/>
                  </a:lnTo>
                  <a:lnTo>
                    <a:pt x="141490" y="191617"/>
                  </a:lnTo>
                  <a:lnTo>
                    <a:pt x="135204" y="187413"/>
                  </a:lnTo>
                  <a:lnTo>
                    <a:pt x="131686" y="180263"/>
                  </a:lnTo>
                  <a:lnTo>
                    <a:pt x="130606" y="170078"/>
                  </a:lnTo>
                  <a:lnTo>
                    <a:pt x="130606" y="100126"/>
                  </a:lnTo>
                  <a:lnTo>
                    <a:pt x="190385" y="100126"/>
                  </a:lnTo>
                  <a:lnTo>
                    <a:pt x="190385" y="60960"/>
                  </a:lnTo>
                  <a:lnTo>
                    <a:pt x="130606" y="60960"/>
                  </a:lnTo>
                  <a:lnTo>
                    <a:pt x="130606" y="21780"/>
                  </a:lnTo>
                  <a:lnTo>
                    <a:pt x="79806" y="29324"/>
                  </a:lnTo>
                  <a:lnTo>
                    <a:pt x="79806" y="175006"/>
                  </a:lnTo>
                  <a:lnTo>
                    <a:pt x="83616" y="201168"/>
                  </a:lnTo>
                  <a:lnTo>
                    <a:pt x="95034" y="219951"/>
                  </a:lnTo>
                  <a:lnTo>
                    <a:pt x="114084" y="231279"/>
                  </a:lnTo>
                  <a:lnTo>
                    <a:pt x="140754" y="235077"/>
                  </a:lnTo>
                  <a:lnTo>
                    <a:pt x="154736" y="234061"/>
                  </a:lnTo>
                  <a:lnTo>
                    <a:pt x="169265" y="231089"/>
                  </a:lnTo>
                  <a:lnTo>
                    <a:pt x="183680" y="226263"/>
                  </a:lnTo>
                  <a:lnTo>
                    <a:pt x="197345" y="219697"/>
                  </a:lnTo>
                  <a:close/>
                </a:path>
                <a:path w="441325" h="235585">
                  <a:moveTo>
                    <a:pt x="377266" y="143662"/>
                  </a:moveTo>
                  <a:lnTo>
                    <a:pt x="370738" y="109347"/>
                  </a:lnTo>
                  <a:lnTo>
                    <a:pt x="364528" y="100114"/>
                  </a:lnTo>
                  <a:lnTo>
                    <a:pt x="352488" y="82245"/>
                  </a:lnTo>
                  <a:lnTo>
                    <a:pt x="325031" y="64782"/>
                  </a:lnTo>
                  <a:lnTo>
                    <a:pt x="325031" y="145110"/>
                  </a:lnTo>
                  <a:lnTo>
                    <a:pt x="325031" y="148005"/>
                  </a:lnTo>
                  <a:lnTo>
                    <a:pt x="322554" y="166065"/>
                  </a:lnTo>
                  <a:lnTo>
                    <a:pt x="315391" y="180301"/>
                  </a:lnTo>
                  <a:lnTo>
                    <a:pt x="303987" y="189636"/>
                  </a:lnTo>
                  <a:lnTo>
                    <a:pt x="288759" y="192989"/>
                  </a:lnTo>
                  <a:lnTo>
                    <a:pt x="273532" y="189636"/>
                  </a:lnTo>
                  <a:lnTo>
                    <a:pt x="262128" y="180301"/>
                  </a:lnTo>
                  <a:lnTo>
                    <a:pt x="254965" y="166065"/>
                  </a:lnTo>
                  <a:lnTo>
                    <a:pt x="252476" y="148005"/>
                  </a:lnTo>
                  <a:lnTo>
                    <a:pt x="252476" y="145110"/>
                  </a:lnTo>
                  <a:lnTo>
                    <a:pt x="254965" y="127063"/>
                  </a:lnTo>
                  <a:lnTo>
                    <a:pt x="262128" y="112826"/>
                  </a:lnTo>
                  <a:lnTo>
                    <a:pt x="273532" y="103479"/>
                  </a:lnTo>
                  <a:lnTo>
                    <a:pt x="288759" y="100114"/>
                  </a:lnTo>
                  <a:lnTo>
                    <a:pt x="303987" y="103479"/>
                  </a:lnTo>
                  <a:lnTo>
                    <a:pt x="315391" y="112826"/>
                  </a:lnTo>
                  <a:lnTo>
                    <a:pt x="322554" y="127063"/>
                  </a:lnTo>
                  <a:lnTo>
                    <a:pt x="325031" y="145110"/>
                  </a:lnTo>
                  <a:lnTo>
                    <a:pt x="325031" y="64782"/>
                  </a:lnTo>
                  <a:lnTo>
                    <a:pt x="324497" y="64439"/>
                  </a:lnTo>
                  <a:lnTo>
                    <a:pt x="288759" y="58039"/>
                  </a:lnTo>
                  <a:lnTo>
                    <a:pt x="253009" y="64439"/>
                  </a:lnTo>
                  <a:lnTo>
                    <a:pt x="225018" y="82245"/>
                  </a:lnTo>
                  <a:lnTo>
                    <a:pt x="206768" y="109347"/>
                  </a:lnTo>
                  <a:lnTo>
                    <a:pt x="200240" y="143662"/>
                  </a:lnTo>
                  <a:lnTo>
                    <a:pt x="200240" y="149453"/>
                  </a:lnTo>
                  <a:lnTo>
                    <a:pt x="206768" y="183781"/>
                  </a:lnTo>
                  <a:lnTo>
                    <a:pt x="225018" y="210883"/>
                  </a:lnTo>
                  <a:lnTo>
                    <a:pt x="253009" y="228688"/>
                  </a:lnTo>
                  <a:lnTo>
                    <a:pt x="288759" y="235077"/>
                  </a:lnTo>
                  <a:lnTo>
                    <a:pt x="324497" y="228688"/>
                  </a:lnTo>
                  <a:lnTo>
                    <a:pt x="352488" y="210883"/>
                  </a:lnTo>
                  <a:lnTo>
                    <a:pt x="364540" y="192989"/>
                  </a:lnTo>
                  <a:lnTo>
                    <a:pt x="370738" y="183781"/>
                  </a:lnTo>
                  <a:lnTo>
                    <a:pt x="377266" y="149453"/>
                  </a:lnTo>
                  <a:lnTo>
                    <a:pt x="377266" y="143662"/>
                  </a:lnTo>
                  <a:close/>
                </a:path>
                <a:path w="441325" h="235585">
                  <a:moveTo>
                    <a:pt x="425450" y="85902"/>
                  </a:moveTo>
                  <a:lnTo>
                    <a:pt x="420624" y="76911"/>
                  </a:lnTo>
                  <a:lnTo>
                    <a:pt x="419773" y="75336"/>
                  </a:lnTo>
                  <a:lnTo>
                    <a:pt x="423240" y="74295"/>
                  </a:lnTo>
                  <a:lnTo>
                    <a:pt x="424980" y="71970"/>
                  </a:lnTo>
                  <a:lnTo>
                    <a:pt x="425157" y="71716"/>
                  </a:lnTo>
                  <a:lnTo>
                    <a:pt x="425157" y="64135"/>
                  </a:lnTo>
                  <a:lnTo>
                    <a:pt x="425157" y="62687"/>
                  </a:lnTo>
                  <a:lnTo>
                    <a:pt x="421386" y="59207"/>
                  </a:lnTo>
                  <a:lnTo>
                    <a:pt x="419646" y="59207"/>
                  </a:lnTo>
                  <a:lnTo>
                    <a:pt x="419646" y="65303"/>
                  </a:lnTo>
                  <a:lnTo>
                    <a:pt x="419646" y="70523"/>
                  </a:lnTo>
                  <a:lnTo>
                    <a:pt x="418198" y="71970"/>
                  </a:lnTo>
                  <a:lnTo>
                    <a:pt x="408609" y="71970"/>
                  </a:lnTo>
                  <a:lnTo>
                    <a:pt x="408609" y="64135"/>
                  </a:lnTo>
                  <a:lnTo>
                    <a:pt x="418198" y="64135"/>
                  </a:lnTo>
                  <a:lnTo>
                    <a:pt x="419646" y="65303"/>
                  </a:lnTo>
                  <a:lnTo>
                    <a:pt x="419646" y="59207"/>
                  </a:lnTo>
                  <a:lnTo>
                    <a:pt x="403098" y="59207"/>
                  </a:lnTo>
                  <a:lnTo>
                    <a:pt x="403098" y="85902"/>
                  </a:lnTo>
                  <a:lnTo>
                    <a:pt x="408609" y="85902"/>
                  </a:lnTo>
                  <a:lnTo>
                    <a:pt x="408609" y="76911"/>
                  </a:lnTo>
                  <a:lnTo>
                    <a:pt x="414743" y="76911"/>
                  </a:lnTo>
                  <a:lnTo>
                    <a:pt x="419354" y="85902"/>
                  </a:lnTo>
                  <a:lnTo>
                    <a:pt x="425450" y="85902"/>
                  </a:lnTo>
                  <a:close/>
                </a:path>
                <a:path w="441325" h="235585">
                  <a:moveTo>
                    <a:pt x="441121" y="72555"/>
                  </a:moveTo>
                  <a:lnTo>
                    <a:pt x="439026" y="61633"/>
                  </a:lnTo>
                  <a:lnTo>
                    <a:pt x="437057" y="58674"/>
                  </a:lnTo>
                  <a:lnTo>
                    <a:pt x="437057" y="72555"/>
                  </a:lnTo>
                  <a:lnTo>
                    <a:pt x="435305" y="82156"/>
                  </a:lnTo>
                  <a:lnTo>
                    <a:pt x="430428" y="89687"/>
                  </a:lnTo>
                  <a:lnTo>
                    <a:pt x="422986" y="94602"/>
                  </a:lnTo>
                  <a:lnTo>
                    <a:pt x="413550" y="96354"/>
                  </a:lnTo>
                  <a:lnTo>
                    <a:pt x="404126" y="94602"/>
                  </a:lnTo>
                  <a:lnTo>
                    <a:pt x="396684" y="89687"/>
                  </a:lnTo>
                  <a:lnTo>
                    <a:pt x="391795" y="82156"/>
                  </a:lnTo>
                  <a:lnTo>
                    <a:pt x="390042" y="72555"/>
                  </a:lnTo>
                  <a:lnTo>
                    <a:pt x="391795" y="62966"/>
                  </a:lnTo>
                  <a:lnTo>
                    <a:pt x="396684" y="55435"/>
                  </a:lnTo>
                  <a:lnTo>
                    <a:pt x="404126" y="50520"/>
                  </a:lnTo>
                  <a:lnTo>
                    <a:pt x="413550" y="48755"/>
                  </a:lnTo>
                  <a:lnTo>
                    <a:pt x="422986" y="50520"/>
                  </a:lnTo>
                  <a:lnTo>
                    <a:pt x="430428" y="55435"/>
                  </a:lnTo>
                  <a:lnTo>
                    <a:pt x="435305" y="62966"/>
                  </a:lnTo>
                  <a:lnTo>
                    <a:pt x="437057" y="72555"/>
                  </a:lnTo>
                  <a:lnTo>
                    <a:pt x="437057" y="58674"/>
                  </a:lnTo>
                  <a:lnTo>
                    <a:pt x="433222" y="52895"/>
                  </a:lnTo>
                  <a:lnTo>
                    <a:pt x="426986" y="48755"/>
                  </a:lnTo>
                  <a:lnTo>
                    <a:pt x="424472" y="47091"/>
                  </a:lnTo>
                  <a:lnTo>
                    <a:pt x="413550" y="44983"/>
                  </a:lnTo>
                  <a:lnTo>
                    <a:pt x="402628" y="47091"/>
                  </a:lnTo>
                  <a:lnTo>
                    <a:pt x="393890" y="52895"/>
                  </a:lnTo>
                  <a:lnTo>
                    <a:pt x="388086" y="61633"/>
                  </a:lnTo>
                  <a:lnTo>
                    <a:pt x="385978" y="72555"/>
                  </a:lnTo>
                  <a:lnTo>
                    <a:pt x="388086" y="83477"/>
                  </a:lnTo>
                  <a:lnTo>
                    <a:pt x="393890" y="92227"/>
                  </a:lnTo>
                  <a:lnTo>
                    <a:pt x="402628" y="98031"/>
                  </a:lnTo>
                  <a:lnTo>
                    <a:pt x="413550" y="100126"/>
                  </a:lnTo>
                  <a:lnTo>
                    <a:pt x="424472" y="98031"/>
                  </a:lnTo>
                  <a:lnTo>
                    <a:pt x="426986" y="96354"/>
                  </a:lnTo>
                  <a:lnTo>
                    <a:pt x="433222" y="92227"/>
                  </a:lnTo>
                  <a:lnTo>
                    <a:pt x="439026" y="83477"/>
                  </a:lnTo>
                  <a:lnTo>
                    <a:pt x="441121" y="725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38509" y="5945035"/>
              <a:ext cx="344766" cy="177037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3634905" y="6159093"/>
              <a:ext cx="451484" cy="44450"/>
            </a:xfrm>
            <a:custGeom>
              <a:avLst/>
              <a:gdLst/>
              <a:ahLst/>
              <a:cxnLst/>
              <a:rect l="l" t="t" r="r" b="b"/>
              <a:pathLst>
                <a:path w="451485" h="44450">
                  <a:moveTo>
                    <a:pt x="43091" y="1244"/>
                  </a:moveTo>
                  <a:lnTo>
                    <a:pt x="31153" y="1244"/>
                  </a:lnTo>
                  <a:lnTo>
                    <a:pt x="31153" y="24942"/>
                  </a:lnTo>
                  <a:lnTo>
                    <a:pt x="30975" y="24942"/>
                  </a:lnTo>
                  <a:lnTo>
                    <a:pt x="13004" y="1244"/>
                  </a:lnTo>
                  <a:lnTo>
                    <a:pt x="0" y="1244"/>
                  </a:lnTo>
                  <a:lnTo>
                    <a:pt x="0" y="43027"/>
                  </a:lnTo>
                  <a:lnTo>
                    <a:pt x="11938" y="43027"/>
                  </a:lnTo>
                  <a:lnTo>
                    <a:pt x="11938" y="18732"/>
                  </a:lnTo>
                  <a:lnTo>
                    <a:pt x="12103" y="18732"/>
                  </a:lnTo>
                  <a:lnTo>
                    <a:pt x="30492" y="43027"/>
                  </a:lnTo>
                  <a:lnTo>
                    <a:pt x="43091" y="43027"/>
                  </a:lnTo>
                  <a:lnTo>
                    <a:pt x="43091" y="1244"/>
                  </a:lnTo>
                  <a:close/>
                </a:path>
                <a:path w="451485" h="44450">
                  <a:moveTo>
                    <a:pt x="96672" y="32880"/>
                  </a:moveTo>
                  <a:lnTo>
                    <a:pt x="71424" y="32880"/>
                  </a:lnTo>
                  <a:lnTo>
                    <a:pt x="71424" y="26377"/>
                  </a:lnTo>
                  <a:lnTo>
                    <a:pt x="90703" y="26377"/>
                  </a:lnTo>
                  <a:lnTo>
                    <a:pt x="90703" y="17119"/>
                  </a:lnTo>
                  <a:lnTo>
                    <a:pt x="71424" y="17119"/>
                  </a:lnTo>
                  <a:lnTo>
                    <a:pt x="71424" y="11391"/>
                  </a:lnTo>
                  <a:lnTo>
                    <a:pt x="95961" y="11391"/>
                  </a:lnTo>
                  <a:lnTo>
                    <a:pt x="95478" y="1244"/>
                  </a:lnTo>
                  <a:lnTo>
                    <a:pt x="58953" y="1244"/>
                  </a:lnTo>
                  <a:lnTo>
                    <a:pt x="58953" y="43027"/>
                  </a:lnTo>
                  <a:lnTo>
                    <a:pt x="96189" y="43027"/>
                  </a:lnTo>
                  <a:lnTo>
                    <a:pt x="96672" y="32880"/>
                  </a:lnTo>
                  <a:close/>
                </a:path>
                <a:path w="451485" h="44450">
                  <a:moveTo>
                    <a:pt x="149301" y="11988"/>
                  </a:moveTo>
                  <a:lnTo>
                    <a:pt x="148831" y="1244"/>
                  </a:lnTo>
                  <a:lnTo>
                    <a:pt x="107950" y="1244"/>
                  </a:lnTo>
                  <a:lnTo>
                    <a:pt x="107467" y="11988"/>
                  </a:lnTo>
                  <a:lnTo>
                    <a:pt x="122097" y="11988"/>
                  </a:lnTo>
                  <a:lnTo>
                    <a:pt x="122097" y="43027"/>
                  </a:lnTo>
                  <a:lnTo>
                    <a:pt x="134683" y="43027"/>
                  </a:lnTo>
                  <a:lnTo>
                    <a:pt x="134683" y="11988"/>
                  </a:lnTo>
                  <a:lnTo>
                    <a:pt x="149301" y="11988"/>
                  </a:lnTo>
                  <a:close/>
                </a:path>
                <a:path w="451485" h="44450">
                  <a:moveTo>
                    <a:pt x="230060" y="1244"/>
                  </a:moveTo>
                  <a:lnTo>
                    <a:pt x="217284" y="1244"/>
                  </a:lnTo>
                  <a:lnTo>
                    <a:pt x="210604" y="30251"/>
                  </a:lnTo>
                  <a:lnTo>
                    <a:pt x="209943" y="30251"/>
                  </a:lnTo>
                  <a:lnTo>
                    <a:pt x="201295" y="1244"/>
                  </a:lnTo>
                  <a:lnTo>
                    <a:pt x="189052" y="1244"/>
                  </a:lnTo>
                  <a:lnTo>
                    <a:pt x="180225" y="30251"/>
                  </a:lnTo>
                  <a:lnTo>
                    <a:pt x="179565" y="30251"/>
                  </a:lnTo>
                  <a:lnTo>
                    <a:pt x="172758" y="1244"/>
                  </a:lnTo>
                  <a:lnTo>
                    <a:pt x="159397" y="1244"/>
                  </a:lnTo>
                  <a:lnTo>
                    <a:pt x="170434" y="43027"/>
                  </a:lnTo>
                  <a:lnTo>
                    <a:pt x="186905" y="43027"/>
                  </a:lnTo>
                  <a:lnTo>
                    <a:pt x="194665" y="17830"/>
                  </a:lnTo>
                  <a:lnTo>
                    <a:pt x="195021" y="17830"/>
                  </a:lnTo>
                  <a:lnTo>
                    <a:pt x="202653" y="43027"/>
                  </a:lnTo>
                  <a:lnTo>
                    <a:pt x="219075" y="43027"/>
                  </a:lnTo>
                  <a:lnTo>
                    <a:pt x="230060" y="1244"/>
                  </a:lnTo>
                  <a:close/>
                </a:path>
                <a:path w="451485" h="44450">
                  <a:moveTo>
                    <a:pt x="286981" y="22136"/>
                  </a:moveTo>
                  <a:lnTo>
                    <a:pt x="285318" y="12941"/>
                  </a:lnTo>
                  <a:lnTo>
                    <a:pt x="283718" y="10617"/>
                  </a:lnTo>
                  <a:lnTo>
                    <a:pt x="280530" y="5969"/>
                  </a:lnTo>
                  <a:lnTo>
                    <a:pt x="274510" y="2438"/>
                  </a:lnTo>
                  <a:lnTo>
                    <a:pt x="274510" y="14909"/>
                  </a:lnTo>
                  <a:lnTo>
                    <a:pt x="274510" y="29362"/>
                  </a:lnTo>
                  <a:lnTo>
                    <a:pt x="270268" y="33655"/>
                  </a:lnTo>
                  <a:lnTo>
                    <a:pt x="255892" y="33655"/>
                  </a:lnTo>
                  <a:lnTo>
                    <a:pt x="251714" y="29362"/>
                  </a:lnTo>
                  <a:lnTo>
                    <a:pt x="251714" y="14909"/>
                  </a:lnTo>
                  <a:lnTo>
                    <a:pt x="255892" y="10617"/>
                  </a:lnTo>
                  <a:lnTo>
                    <a:pt x="270332" y="10617"/>
                  </a:lnTo>
                  <a:lnTo>
                    <a:pt x="274510" y="14909"/>
                  </a:lnTo>
                  <a:lnTo>
                    <a:pt x="274510" y="2438"/>
                  </a:lnTo>
                  <a:lnTo>
                    <a:pt x="273011" y="1549"/>
                  </a:lnTo>
                  <a:lnTo>
                    <a:pt x="263105" y="0"/>
                  </a:lnTo>
                  <a:lnTo>
                    <a:pt x="253212" y="1549"/>
                  </a:lnTo>
                  <a:lnTo>
                    <a:pt x="245694" y="5969"/>
                  </a:lnTo>
                  <a:lnTo>
                    <a:pt x="240919" y="12941"/>
                  </a:lnTo>
                  <a:lnTo>
                    <a:pt x="239242" y="22136"/>
                  </a:lnTo>
                  <a:lnTo>
                    <a:pt x="240919" y="31330"/>
                  </a:lnTo>
                  <a:lnTo>
                    <a:pt x="245694" y="38315"/>
                  </a:lnTo>
                  <a:lnTo>
                    <a:pt x="253212" y="42735"/>
                  </a:lnTo>
                  <a:lnTo>
                    <a:pt x="263105" y="44284"/>
                  </a:lnTo>
                  <a:lnTo>
                    <a:pt x="273011" y="42735"/>
                  </a:lnTo>
                  <a:lnTo>
                    <a:pt x="280530" y="38315"/>
                  </a:lnTo>
                  <a:lnTo>
                    <a:pt x="283730" y="33655"/>
                  </a:lnTo>
                  <a:lnTo>
                    <a:pt x="285318" y="31330"/>
                  </a:lnTo>
                  <a:lnTo>
                    <a:pt x="286981" y="22136"/>
                  </a:lnTo>
                  <a:close/>
                </a:path>
                <a:path w="451485" h="44450">
                  <a:moveTo>
                    <a:pt x="343204" y="43027"/>
                  </a:moveTo>
                  <a:lnTo>
                    <a:pt x="335114" y="32042"/>
                  </a:lnTo>
                  <a:lnTo>
                    <a:pt x="333298" y="29591"/>
                  </a:lnTo>
                  <a:lnTo>
                    <a:pt x="338670" y="27444"/>
                  </a:lnTo>
                  <a:lnTo>
                    <a:pt x="341414" y="22910"/>
                  </a:lnTo>
                  <a:lnTo>
                    <a:pt x="341414" y="22250"/>
                  </a:lnTo>
                  <a:lnTo>
                    <a:pt x="341414" y="11328"/>
                  </a:lnTo>
                  <a:lnTo>
                    <a:pt x="341414" y="6502"/>
                  </a:lnTo>
                  <a:lnTo>
                    <a:pt x="335978" y="1244"/>
                  </a:lnTo>
                  <a:lnTo>
                    <a:pt x="328942" y="1244"/>
                  </a:lnTo>
                  <a:lnTo>
                    <a:pt x="328942" y="13601"/>
                  </a:lnTo>
                  <a:lnTo>
                    <a:pt x="328942" y="19926"/>
                  </a:lnTo>
                  <a:lnTo>
                    <a:pt x="327444" y="22250"/>
                  </a:lnTo>
                  <a:lnTo>
                    <a:pt x="313067" y="22250"/>
                  </a:lnTo>
                  <a:lnTo>
                    <a:pt x="313067" y="11328"/>
                  </a:lnTo>
                  <a:lnTo>
                    <a:pt x="327444" y="11328"/>
                  </a:lnTo>
                  <a:lnTo>
                    <a:pt x="328942" y="13601"/>
                  </a:lnTo>
                  <a:lnTo>
                    <a:pt x="328942" y="1244"/>
                  </a:lnTo>
                  <a:lnTo>
                    <a:pt x="300532" y="1244"/>
                  </a:lnTo>
                  <a:lnTo>
                    <a:pt x="300532" y="43027"/>
                  </a:lnTo>
                  <a:lnTo>
                    <a:pt x="313067" y="43027"/>
                  </a:lnTo>
                  <a:lnTo>
                    <a:pt x="313067" y="32042"/>
                  </a:lnTo>
                  <a:lnTo>
                    <a:pt x="321310" y="32042"/>
                  </a:lnTo>
                  <a:lnTo>
                    <a:pt x="329006" y="43027"/>
                  </a:lnTo>
                  <a:lnTo>
                    <a:pt x="343204" y="43027"/>
                  </a:lnTo>
                  <a:close/>
                </a:path>
                <a:path w="451485" h="44450">
                  <a:moveTo>
                    <a:pt x="402653" y="42964"/>
                  </a:moveTo>
                  <a:lnTo>
                    <a:pt x="385762" y="21297"/>
                  </a:lnTo>
                  <a:lnTo>
                    <a:pt x="401751" y="1308"/>
                  </a:lnTo>
                  <a:lnTo>
                    <a:pt x="387616" y="1244"/>
                  </a:lnTo>
                  <a:lnTo>
                    <a:pt x="375373" y="16637"/>
                  </a:lnTo>
                  <a:lnTo>
                    <a:pt x="370243" y="16637"/>
                  </a:lnTo>
                  <a:lnTo>
                    <a:pt x="370243" y="1244"/>
                  </a:lnTo>
                  <a:lnTo>
                    <a:pt x="357708" y="1244"/>
                  </a:lnTo>
                  <a:lnTo>
                    <a:pt x="357708" y="43027"/>
                  </a:lnTo>
                  <a:lnTo>
                    <a:pt x="370243" y="43027"/>
                  </a:lnTo>
                  <a:lnTo>
                    <a:pt x="370243" y="26974"/>
                  </a:lnTo>
                  <a:lnTo>
                    <a:pt x="375323" y="26974"/>
                  </a:lnTo>
                  <a:lnTo>
                    <a:pt x="387972" y="43027"/>
                  </a:lnTo>
                  <a:lnTo>
                    <a:pt x="402590" y="43027"/>
                  </a:lnTo>
                  <a:close/>
                </a:path>
                <a:path w="451485" h="44450">
                  <a:moveTo>
                    <a:pt x="451281" y="21602"/>
                  </a:moveTo>
                  <a:lnTo>
                    <a:pt x="444779" y="18859"/>
                  </a:lnTo>
                  <a:lnTo>
                    <a:pt x="427647" y="15938"/>
                  </a:lnTo>
                  <a:lnTo>
                    <a:pt x="424726" y="15697"/>
                  </a:lnTo>
                  <a:lnTo>
                    <a:pt x="424726" y="11341"/>
                  </a:lnTo>
                  <a:lnTo>
                    <a:pt x="426643" y="10198"/>
                  </a:lnTo>
                  <a:lnTo>
                    <a:pt x="436778" y="10198"/>
                  </a:lnTo>
                  <a:lnTo>
                    <a:pt x="443471" y="12001"/>
                  </a:lnTo>
                  <a:lnTo>
                    <a:pt x="448424" y="14859"/>
                  </a:lnTo>
                  <a:lnTo>
                    <a:pt x="448487" y="3467"/>
                  </a:lnTo>
                  <a:lnTo>
                    <a:pt x="443293" y="1257"/>
                  </a:lnTo>
                  <a:lnTo>
                    <a:pt x="437680" y="114"/>
                  </a:lnTo>
                  <a:lnTo>
                    <a:pt x="418871" y="114"/>
                  </a:lnTo>
                  <a:lnTo>
                    <a:pt x="412013" y="6146"/>
                  </a:lnTo>
                  <a:lnTo>
                    <a:pt x="412013" y="22377"/>
                  </a:lnTo>
                  <a:lnTo>
                    <a:pt x="418515" y="25311"/>
                  </a:lnTo>
                  <a:lnTo>
                    <a:pt x="437261" y="28282"/>
                  </a:lnTo>
                  <a:lnTo>
                    <a:pt x="438759" y="28816"/>
                  </a:lnTo>
                  <a:lnTo>
                    <a:pt x="438759" y="33007"/>
                  </a:lnTo>
                  <a:lnTo>
                    <a:pt x="436486" y="34086"/>
                  </a:lnTo>
                  <a:lnTo>
                    <a:pt x="426097" y="34086"/>
                  </a:lnTo>
                  <a:lnTo>
                    <a:pt x="419303" y="32346"/>
                  </a:lnTo>
                  <a:lnTo>
                    <a:pt x="412254" y="28816"/>
                  </a:lnTo>
                  <a:lnTo>
                    <a:pt x="412254" y="40284"/>
                  </a:lnTo>
                  <a:lnTo>
                    <a:pt x="418338" y="42672"/>
                  </a:lnTo>
                  <a:lnTo>
                    <a:pt x="424129" y="44157"/>
                  </a:lnTo>
                  <a:lnTo>
                    <a:pt x="446151" y="44157"/>
                  </a:lnTo>
                  <a:lnTo>
                    <a:pt x="451281" y="37299"/>
                  </a:lnTo>
                  <a:lnTo>
                    <a:pt x="451281" y="216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133504" y="5867744"/>
              <a:ext cx="248920" cy="327660"/>
            </a:xfrm>
            <a:custGeom>
              <a:avLst/>
              <a:gdLst/>
              <a:ahLst/>
              <a:cxnLst/>
              <a:rect l="l" t="t" r="r" b="b"/>
              <a:pathLst>
                <a:path w="248919" h="327660">
                  <a:moveTo>
                    <a:pt x="248869" y="202895"/>
                  </a:moveTo>
                  <a:lnTo>
                    <a:pt x="124434" y="327329"/>
                  </a:lnTo>
                  <a:lnTo>
                    <a:pt x="0" y="202895"/>
                  </a:lnTo>
                </a:path>
                <a:path w="248919" h="327660">
                  <a:moveTo>
                    <a:pt x="124434" y="324091"/>
                  </a:moveTo>
                  <a:lnTo>
                    <a:pt x="124434" y="0"/>
                  </a:lnTo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902406" y="5675868"/>
              <a:ext cx="711200" cy="711200"/>
            </a:xfrm>
            <a:custGeom>
              <a:avLst/>
              <a:gdLst/>
              <a:ahLst/>
              <a:cxnLst/>
              <a:rect l="l" t="t" r="r" b="b"/>
              <a:pathLst>
                <a:path w="711200" h="711200">
                  <a:moveTo>
                    <a:pt x="355536" y="711072"/>
                  </a:moveTo>
                  <a:lnTo>
                    <a:pt x="403780" y="707827"/>
                  </a:lnTo>
                  <a:lnTo>
                    <a:pt x="450051" y="698372"/>
                  </a:lnTo>
                  <a:lnTo>
                    <a:pt x="493926" y="683132"/>
                  </a:lnTo>
                  <a:lnTo>
                    <a:pt x="534981" y="662531"/>
                  </a:lnTo>
                  <a:lnTo>
                    <a:pt x="572793" y="636991"/>
                  </a:lnTo>
                  <a:lnTo>
                    <a:pt x="606937" y="606937"/>
                  </a:lnTo>
                  <a:lnTo>
                    <a:pt x="636991" y="572793"/>
                  </a:lnTo>
                  <a:lnTo>
                    <a:pt x="662531" y="534981"/>
                  </a:lnTo>
                  <a:lnTo>
                    <a:pt x="683132" y="493926"/>
                  </a:lnTo>
                  <a:lnTo>
                    <a:pt x="698372" y="450051"/>
                  </a:lnTo>
                  <a:lnTo>
                    <a:pt x="707827" y="403780"/>
                  </a:lnTo>
                  <a:lnTo>
                    <a:pt x="711073" y="355536"/>
                  </a:lnTo>
                  <a:lnTo>
                    <a:pt x="707827" y="307292"/>
                  </a:lnTo>
                  <a:lnTo>
                    <a:pt x="698372" y="261021"/>
                  </a:lnTo>
                  <a:lnTo>
                    <a:pt x="683132" y="217146"/>
                  </a:lnTo>
                  <a:lnTo>
                    <a:pt x="662531" y="176091"/>
                  </a:lnTo>
                  <a:lnTo>
                    <a:pt x="636991" y="138279"/>
                  </a:lnTo>
                  <a:lnTo>
                    <a:pt x="606937" y="104135"/>
                  </a:lnTo>
                  <a:lnTo>
                    <a:pt x="572793" y="74081"/>
                  </a:lnTo>
                  <a:lnTo>
                    <a:pt x="534981" y="48541"/>
                  </a:lnTo>
                  <a:lnTo>
                    <a:pt x="493926" y="27940"/>
                  </a:lnTo>
                  <a:lnTo>
                    <a:pt x="450051" y="12700"/>
                  </a:lnTo>
                  <a:lnTo>
                    <a:pt x="403780" y="3245"/>
                  </a:lnTo>
                  <a:lnTo>
                    <a:pt x="355536" y="0"/>
                  </a:lnTo>
                  <a:lnTo>
                    <a:pt x="307292" y="3245"/>
                  </a:lnTo>
                  <a:lnTo>
                    <a:pt x="261021" y="12700"/>
                  </a:lnTo>
                  <a:lnTo>
                    <a:pt x="217146" y="27940"/>
                  </a:lnTo>
                  <a:lnTo>
                    <a:pt x="176091" y="48541"/>
                  </a:lnTo>
                  <a:lnTo>
                    <a:pt x="138279" y="74081"/>
                  </a:lnTo>
                  <a:lnTo>
                    <a:pt x="104135" y="104135"/>
                  </a:lnTo>
                  <a:lnTo>
                    <a:pt x="74081" y="138279"/>
                  </a:lnTo>
                  <a:lnTo>
                    <a:pt x="48541" y="176091"/>
                  </a:lnTo>
                  <a:lnTo>
                    <a:pt x="27940" y="217146"/>
                  </a:lnTo>
                  <a:lnTo>
                    <a:pt x="12700" y="261021"/>
                  </a:lnTo>
                  <a:lnTo>
                    <a:pt x="3245" y="307292"/>
                  </a:lnTo>
                  <a:lnTo>
                    <a:pt x="0" y="355536"/>
                  </a:lnTo>
                  <a:lnTo>
                    <a:pt x="3245" y="403780"/>
                  </a:lnTo>
                  <a:lnTo>
                    <a:pt x="12700" y="450051"/>
                  </a:lnTo>
                  <a:lnTo>
                    <a:pt x="27940" y="493926"/>
                  </a:lnTo>
                  <a:lnTo>
                    <a:pt x="48541" y="534981"/>
                  </a:lnTo>
                  <a:lnTo>
                    <a:pt x="74081" y="572793"/>
                  </a:lnTo>
                  <a:lnTo>
                    <a:pt x="104135" y="606937"/>
                  </a:lnTo>
                  <a:lnTo>
                    <a:pt x="138279" y="636991"/>
                  </a:lnTo>
                  <a:lnTo>
                    <a:pt x="176091" y="662531"/>
                  </a:lnTo>
                  <a:lnTo>
                    <a:pt x="217146" y="683132"/>
                  </a:lnTo>
                  <a:lnTo>
                    <a:pt x="261021" y="698372"/>
                  </a:lnTo>
                  <a:lnTo>
                    <a:pt x="307292" y="707827"/>
                  </a:lnTo>
                  <a:lnTo>
                    <a:pt x="355536" y="711072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4" name="Picture 3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D0270239-3BCF-0698-A2FB-D16E222ED42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52456" y="969521"/>
            <a:ext cx="1670257" cy="34760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47728" y="633671"/>
            <a:ext cx="6341560" cy="3163045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latin typeface="Century Gothic"/>
                <a:cs typeface="Century Gothic"/>
              </a:rPr>
              <a:t>SECTION</a:t>
            </a:r>
            <a:r>
              <a:rPr sz="1000" b="1" spc="190" dirty="0">
                <a:latin typeface="Century Gothic"/>
                <a:cs typeface="Century Gothic"/>
              </a:rPr>
              <a:t> </a:t>
            </a:r>
            <a:r>
              <a:rPr sz="1000" b="1">
                <a:latin typeface="Century Gothic"/>
                <a:cs typeface="Century Gothic"/>
              </a:rPr>
              <a:t>1:</a:t>
            </a:r>
            <a:r>
              <a:rPr lang="en-GB" sz="1000" b="1" spc="190" dirty="0">
                <a:latin typeface="Century Gothic"/>
                <a:cs typeface="Century Gothic"/>
              </a:rPr>
              <a:t> </a:t>
            </a:r>
            <a:endParaRPr lang="en-AU" sz="1200" spc="190" dirty="0">
              <a:latin typeface="Aptos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AU" sz="2400" spc="-55">
                <a:latin typeface="Aptos"/>
              </a:rPr>
              <a:t>Scoping</a:t>
            </a:r>
          </a:p>
          <a:p>
            <a:pPr marL="12700">
              <a:spcBef>
                <a:spcPts val="855"/>
              </a:spcBef>
            </a:pPr>
            <a:endParaRPr lang="en-AU" sz="1000" spc="-55">
              <a:solidFill>
                <a:srgbClr val="000000"/>
              </a:solidFill>
              <a:latin typeface="Aptos"/>
            </a:endParaRPr>
          </a:p>
          <a:p>
            <a:pPr algn="l"/>
            <a:r>
              <a:rPr lang="en-AU" sz="1100" b="1">
                <a:solidFill>
                  <a:srgbClr val="00B0F0"/>
                </a:solidFill>
              </a:rPr>
              <a:t>Purpose: </a:t>
            </a:r>
            <a:r>
              <a:rPr lang="en-AU" sz="1100"/>
              <a:t>set context, then move into questions.</a:t>
            </a:r>
          </a:p>
          <a:p>
            <a:pPr algn="l"/>
            <a:endParaRPr lang="en-AU" sz="1100" dirty="0"/>
          </a:p>
          <a:p>
            <a:pPr algn="l"/>
            <a:r>
              <a:rPr lang="en-AU" sz="1100"/>
              <a:t>“Most of our customers are seeing two big shifts:</a:t>
            </a:r>
            <a:endParaRPr lang="en-AU" dirty="0"/>
          </a:p>
          <a:p>
            <a:pPr marL="171450" indent="-171450" algn="l">
              <a:buFont typeface="Arial"/>
              <a:buChar char="•"/>
            </a:pPr>
            <a:r>
              <a:rPr lang="en-AU" sz="1100" dirty="0"/>
              <a:t>Work has moved almost entirely into the browser and SaaS</a:t>
            </a:r>
            <a:endParaRPr lang="en-AU" dirty="0"/>
          </a:p>
          <a:p>
            <a:pPr marL="171450" indent="-171450" algn="l">
              <a:buFont typeface="Arial"/>
              <a:buChar char="•"/>
            </a:pPr>
            <a:r>
              <a:rPr lang="en-AU" sz="1100"/>
              <a:t>More people are using personal or lightly managed devices, especially contractors and remote staff</a:t>
            </a:r>
            <a:endParaRPr lang="en-AU"/>
          </a:p>
          <a:p>
            <a:pPr algn="l"/>
            <a:br>
              <a:rPr lang="en-AU" sz="1100" dirty="0"/>
            </a:br>
            <a:r>
              <a:rPr lang="en-AU" sz="1100" dirty="0"/>
              <a:t>I would like to ask a few questions about how your organisation handles browser-based access, BYOD and SaaS today, and see if </a:t>
            </a:r>
            <a:r>
              <a:rPr lang="en-AU" sz="1100"/>
              <a:t>there is</a:t>
            </a:r>
            <a:r>
              <a:rPr lang="en-AU" sz="1100" dirty="0"/>
              <a:t> a fit for tightening security without hurting user experience.”</a:t>
            </a:r>
            <a:endParaRPr lang="en-AU"/>
          </a:p>
          <a:p>
            <a:pPr algn="l"/>
            <a:endParaRPr lang="en-AU" sz="1100" dirty="0"/>
          </a:p>
          <a:p>
            <a:pPr algn="l"/>
            <a:r>
              <a:rPr lang="en-AU" sz="1100"/>
              <a:t>Then go into the business questions. </a:t>
            </a:r>
            <a:endParaRPr lang="en-AU"/>
          </a:p>
          <a:p>
            <a:pPr algn="l"/>
            <a:endParaRPr lang="en-AU" sz="1100" dirty="0">
              <a:solidFill>
                <a:srgbClr val="141414"/>
              </a:solidFill>
            </a:endParaRPr>
          </a:p>
          <a:p>
            <a:pPr algn="l"/>
            <a:endParaRPr lang="en-AU" sz="1100" dirty="0">
              <a:solidFill>
                <a:srgbClr val="141414"/>
              </a:solidFill>
            </a:endParaRPr>
          </a:p>
          <a:p>
            <a:pPr algn="l"/>
            <a:endParaRPr lang="en-AU" sz="1100">
              <a:solidFill>
                <a:srgbClr val="141414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0" y="0"/>
            <a:ext cx="1828800" cy="7772400"/>
            <a:chOff x="0" y="0"/>
            <a:chExt cx="1828800" cy="777240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Scoping</a:t>
            </a:r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Business Discovery Questions</a:t>
            </a:r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30200" y="1881243"/>
            <a:ext cx="1187842" cy="829714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Red Flags vs Green Lights</a:t>
            </a:r>
            <a:endParaRPr lang="en-US"/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 4.1 Green Lights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 4.2 Amber Flags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 4.3 Red Flags</a:t>
            </a: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33775" y="1482319"/>
            <a:ext cx="1251423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Technical Discovery Questions</a:t>
            </a:r>
            <a:endParaRPr dirty="0" err="1"/>
          </a:p>
        </p:txBody>
      </p:sp>
      <p:sp>
        <p:nvSpPr>
          <p:cNvPr id="18" name="object 18"/>
          <p:cNvSpPr/>
          <p:nvPr/>
        </p:nvSpPr>
        <p:spPr>
          <a:xfrm>
            <a:off x="232409" y="709576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13">
            <a:extLst>
              <a:ext uri="{FF2B5EF4-FFF2-40B4-BE49-F238E27FC236}">
                <a16:creationId xmlns:a16="http://schemas.microsoft.com/office/drawing/2014/main" id="{9226B93A-C93B-323F-23B3-98048EEFB13A}"/>
              </a:ext>
            </a:extLst>
          </p:cNvPr>
          <p:cNvSpPr txBox="1"/>
          <p:nvPr/>
        </p:nvSpPr>
        <p:spPr>
          <a:xfrm>
            <a:off x="333832" y="2713373"/>
            <a:ext cx="1367959" cy="421910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 dirty="0">
                <a:solidFill>
                  <a:srgbClr val="FFFFFF"/>
                </a:solidFill>
                <a:latin typeface="Calibri"/>
                <a:cs typeface="Calibri"/>
              </a:rPr>
              <a:t>Pivoting to Prisma Browser + </a:t>
            </a:r>
            <a:endParaRPr lang="en-US">
              <a:solidFill>
                <a:srgbClr val="000000"/>
              </a:solidFill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30-day Pilot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D7C0C6B-6846-335C-3FA5-A1DFEC1F6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32B0055-EB27-05B5-79C7-FE0AF8909BBA}"/>
              </a:ext>
            </a:extLst>
          </p:cNvPr>
          <p:cNvSpPr txBox="1"/>
          <p:nvPr/>
        </p:nvSpPr>
        <p:spPr>
          <a:xfrm>
            <a:off x="2255011" y="574995"/>
            <a:ext cx="7272786" cy="6733254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latin typeface="Century Gothic"/>
                <a:cs typeface="Century Gothic"/>
              </a:rPr>
              <a:t>SECTION</a:t>
            </a:r>
            <a:r>
              <a:rPr lang="en-GB" sz="1000" b="1" spc="190">
                <a:latin typeface="Century Gothic"/>
                <a:cs typeface="Century Gothic"/>
              </a:rPr>
              <a:t> 2</a:t>
            </a:r>
            <a:r>
              <a:rPr sz="1000" b="1">
                <a:latin typeface="Century Gothic"/>
                <a:cs typeface="Century Gothic"/>
              </a:rPr>
              <a:t>:</a:t>
            </a:r>
            <a:r>
              <a:rPr lang="en-GB" sz="1000" b="1" spc="190">
                <a:latin typeface="Century Gothic"/>
                <a:cs typeface="Century Gothic"/>
              </a:rPr>
              <a:t> </a:t>
            </a:r>
            <a:endParaRPr lang="en-AU" sz="1200" spc="190">
              <a:latin typeface="Aptos"/>
              <a:ea typeface="Tahoma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AU" sz="2400" spc="-55">
                <a:latin typeface="Aptos"/>
              </a:rPr>
              <a:t>Business Discovery Questions</a:t>
            </a:r>
            <a:endParaRPr lang="en-AU" sz="2400" spc="-55" dirty="0">
              <a:latin typeface="Aptos"/>
            </a:endParaRPr>
          </a:p>
          <a:p>
            <a:pPr marL="12700" algn="l">
              <a:spcBef>
                <a:spcPts val="855"/>
              </a:spcBef>
            </a:pPr>
            <a:r>
              <a:rPr lang="en-AU" sz="1100" spc="-55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Use these with CIO / CISO / Head of Security / Head of EUC.</a:t>
            </a:r>
            <a:br>
              <a:rPr lang="en-AU" sz="1100" b="1" dirty="0"/>
            </a:br>
            <a:r>
              <a:rPr lang="en-AU" sz="1100" dirty="0"/>
              <a:t> </a:t>
            </a:r>
            <a:endParaRPr lang="en-GB" sz="1100" dirty="0"/>
          </a:p>
          <a:p>
            <a:pPr marL="228600" indent="-228600" algn="l">
              <a:buAutoNum type="arabicPeriod"/>
            </a:pPr>
            <a:r>
              <a:rPr lang="en-AU" sz="1100" b="1"/>
              <a:t>Work patterns &amp; SaaS mix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 i="1" dirty="0"/>
              <a:t>Question</a:t>
            </a:r>
            <a:r>
              <a:rPr lang="en-AU" sz="1100" dirty="0"/>
              <a:t>: “</a:t>
            </a:r>
            <a:r>
              <a:rPr lang="en-AU" sz="1100"/>
              <a:t>Roughly, what percentage of your business-critical applications are now web or SaaS based?"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 dirty="0"/>
              <a:t>What </a:t>
            </a:r>
            <a:r>
              <a:rPr lang="en-AU" sz="1100"/>
              <a:t>you are listening for: Anything above ~60% is strong; “almost everything is SaaS now” is ideal.</a:t>
            </a:r>
          </a:p>
          <a:p>
            <a:pPr lvl="1" algn="l"/>
            <a:endParaRPr lang="en-AU" sz="1100" dirty="0"/>
          </a:p>
          <a:p>
            <a:pPr algn="l">
              <a:buAutoNum type="arabicPeriod"/>
            </a:pPr>
            <a:r>
              <a:rPr lang="en-AU" sz="1100" b="1"/>
              <a:t>    BYOD / personal device reality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 i="1" dirty="0"/>
              <a:t>Question</a:t>
            </a:r>
            <a:r>
              <a:rPr lang="en-AU" sz="1100" dirty="0"/>
              <a:t>: “How do employees, contractors and partners currently access those apps – mostly from corporate devices, or do personal devices play a big role</a:t>
            </a:r>
            <a:r>
              <a:rPr lang="en-AU" sz="1100"/>
              <a:t>?"</a:t>
            </a:r>
            <a:endParaRPr lang="en-AU" sz="1100" dirty="0"/>
          </a:p>
          <a:p>
            <a:pPr marL="171450" lvl="1" indent="-171450" algn="l">
              <a:buFont typeface="Arial"/>
              <a:buChar char="•"/>
            </a:pPr>
            <a:r>
              <a:rPr lang="en-AU" sz="1100"/>
              <a:t>Listen for: “We officially restrict BYOD, but it still happens” or “contractors are mostly on their own devices”.</a:t>
            </a:r>
            <a:endParaRPr lang="en-AU" sz="1100" dirty="0"/>
          </a:p>
          <a:p>
            <a:pPr marL="171450" lvl="1" indent="-171450" algn="l">
              <a:buFont typeface="Arial"/>
              <a:buChar char="•"/>
            </a:pPr>
            <a:endParaRPr lang="en-AU" sz="1100" dirty="0"/>
          </a:p>
          <a:p>
            <a:pPr algn="l">
              <a:buAutoNum type="arabicPeriod"/>
            </a:pPr>
            <a:r>
              <a:rPr lang="en-AU" sz="1100" b="1"/>
              <a:t>    Browser as workspace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 i="1"/>
              <a:t>Question</a:t>
            </a:r>
            <a:r>
              <a:rPr lang="en-AU" sz="1100"/>
              <a:t>: “If you think about a typical knowledge worker in your business, how much of their day would you say happens in a browser tab?"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/>
              <a:t>Listen for: “Almost all of it” / “Email, CRM, HR, everything is browser".</a:t>
            </a:r>
            <a:endParaRPr lang="en-AU" sz="1100" dirty="0"/>
          </a:p>
          <a:p>
            <a:pPr marL="171450" lvl="1" indent="-171450" algn="l">
              <a:buFont typeface="Arial"/>
              <a:buChar char="•"/>
            </a:pPr>
            <a:endParaRPr lang="en-AU" sz="1100" dirty="0"/>
          </a:p>
          <a:p>
            <a:pPr algn="l">
              <a:buAutoNum type="arabicPeriod"/>
            </a:pPr>
            <a:r>
              <a:rPr lang="en-AU" sz="1100" b="1"/>
              <a:t>    Security vs productivity tension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 i="1"/>
              <a:t>Question</a:t>
            </a:r>
            <a:r>
              <a:rPr lang="en-AU" sz="1100"/>
              <a:t>: “When security and productivity collide, how often do users look for work-arounds?”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/>
              <a:t>Follow-up: “Have you seen examples of people bypassing controls to get their job done?”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/>
              <a:t>Listen for: Stories of policy bypass, shadow IT, direct SaaS access outside VPN/VDI.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endParaRPr lang="en-AU" sz="1100" b="1" dirty="0">
              <a:latin typeface="Calibri"/>
              <a:ea typeface="Calibri"/>
              <a:cs typeface="Calibri"/>
            </a:endParaRPr>
          </a:p>
          <a:p>
            <a:pPr lvl="1" algn="l"/>
            <a:r>
              <a:rPr lang="en-AU" sz="1100" b="1">
                <a:latin typeface="Calibri"/>
                <a:ea typeface="Calibri"/>
                <a:cs typeface="Calibri"/>
              </a:rPr>
              <a:t>5.    Security vs productivity tension</a:t>
            </a:r>
          </a:p>
          <a:p>
            <a:pPr marL="171450" lvl="1" indent="-171450" algn="l">
              <a:buFont typeface="Arial"/>
              <a:buChar char="•"/>
            </a:pPr>
            <a:r>
              <a:rPr lang="en-AU" sz="1100" i="1">
                <a:latin typeface="Calibri"/>
                <a:ea typeface="Calibri"/>
                <a:cs typeface="Calibri"/>
              </a:rPr>
              <a:t>Question</a:t>
            </a:r>
            <a:r>
              <a:rPr lang="en-AU" sz="1100">
                <a:latin typeface="Calibri"/>
                <a:ea typeface="Calibri"/>
                <a:cs typeface="Calibri"/>
              </a:rPr>
              <a:t>: “How do you onboard and secure contractors or acquisition/merger staff who aren’t on your standard corporate build?”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>
                <a:latin typeface="Calibri"/>
                <a:ea typeface="Calibri"/>
                <a:cs typeface="Calibri"/>
              </a:rPr>
              <a:t>Listen for: Shipping laptops, heavy VDI, or ‘we just give them a login and trust them’.</a:t>
            </a:r>
            <a:endParaRPr lang="en-AU"/>
          </a:p>
          <a:p>
            <a:pPr lvl="1" algn="l"/>
            <a:endParaRPr lang="en-AU" sz="1100" b="1" dirty="0">
              <a:latin typeface="Calibri"/>
              <a:ea typeface="Calibri"/>
              <a:cs typeface="Calibri"/>
            </a:endParaRPr>
          </a:p>
          <a:p>
            <a:pPr lvl="1" algn="l"/>
            <a:r>
              <a:rPr lang="en-AU" sz="1100" b="1">
                <a:latin typeface="Calibri"/>
                <a:ea typeface="Calibri"/>
                <a:cs typeface="Calibri"/>
              </a:rPr>
              <a:t>6.    Gen AI and shadow SaaS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 i="1">
                <a:latin typeface="Calibri"/>
                <a:ea typeface="Calibri"/>
                <a:cs typeface="Calibri"/>
              </a:rPr>
              <a:t>Question</a:t>
            </a:r>
            <a:r>
              <a:rPr lang="en-AU" sz="1100">
                <a:latin typeface="Calibri"/>
                <a:ea typeface="Calibri"/>
                <a:cs typeface="Calibri"/>
              </a:rPr>
              <a:t>: “How are you currently managing risks around staff using GenAI tools and unsanctioned SaaS in the browser?”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 dirty="0">
                <a:latin typeface="Calibri"/>
                <a:ea typeface="Calibri"/>
                <a:cs typeface="Calibri"/>
              </a:rPr>
              <a:t>Listen for: “We’re not” / “We just sent out a policy email” / “We block a few URLs but </a:t>
            </a:r>
            <a:r>
              <a:rPr lang="en-AU" sz="1100">
                <a:latin typeface="Calibri"/>
                <a:ea typeface="Calibri"/>
                <a:cs typeface="Calibri"/>
              </a:rPr>
              <a:t>that is</a:t>
            </a:r>
            <a:r>
              <a:rPr lang="en-AU" sz="1100" dirty="0">
                <a:latin typeface="Calibri"/>
                <a:ea typeface="Calibri"/>
                <a:cs typeface="Calibri"/>
              </a:rPr>
              <a:t> it.</a:t>
            </a:r>
            <a:endParaRPr lang="en-AU" dirty="0"/>
          </a:p>
          <a:p>
            <a:pPr lvl="1" algn="l"/>
            <a:endParaRPr lang="en-AU" sz="1100" b="1" dirty="0">
              <a:latin typeface="Calibri"/>
              <a:ea typeface="Calibri"/>
              <a:cs typeface="Calibri"/>
            </a:endParaRPr>
          </a:p>
          <a:p>
            <a:pPr lvl="1" algn="l"/>
            <a:r>
              <a:rPr lang="en-AU" sz="1100" b="1">
                <a:latin typeface="Calibri"/>
                <a:ea typeface="Calibri"/>
                <a:cs typeface="Calibri"/>
              </a:rPr>
              <a:t>7.    VDI and remote access strategy</a:t>
            </a:r>
          </a:p>
          <a:p>
            <a:pPr marL="171450" lvl="1" indent="-171450" algn="l">
              <a:buFont typeface="Arial"/>
              <a:buChar char="•"/>
            </a:pPr>
            <a:r>
              <a:rPr lang="en-AU" sz="1100" i="1"/>
              <a:t>Question:</a:t>
            </a:r>
            <a:r>
              <a:rPr lang="en-AU" sz="1100"/>
              <a:t> “Where are you using VDI today, and how much of that is just to give people a ‘safe’ browser for SaaS access?”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 i="1"/>
              <a:t>Listen for:</a:t>
            </a:r>
            <a:r>
              <a:rPr lang="en-AU" sz="1100"/>
              <a:t> Large VDI estates, complaints about cost/performance, or “browser-only” use cases.</a:t>
            </a:r>
            <a:endParaRPr lang="en-AU"/>
          </a:p>
          <a:p>
            <a:pPr lvl="1" algn="l"/>
            <a:endParaRPr lang="en-AU" sz="1100" dirty="0">
              <a:latin typeface="Calibri"/>
              <a:ea typeface="Calibri"/>
              <a:cs typeface="Calibri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B11257D0-9B5F-CD3F-4594-19C0DF51DBF1}"/>
              </a:ext>
            </a:extLst>
          </p:cNvPr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" name="object 5">
            <a:extLst>
              <a:ext uri="{FF2B5EF4-FFF2-40B4-BE49-F238E27FC236}">
                <a16:creationId xmlns:a16="http://schemas.microsoft.com/office/drawing/2014/main" id="{664C7525-69DD-6662-29A6-6A82F515BACC}"/>
              </a:ext>
            </a:extLst>
          </p:cNvPr>
          <p:cNvGrpSpPr/>
          <p:nvPr/>
        </p:nvGrpSpPr>
        <p:grpSpPr>
          <a:xfrm>
            <a:off x="0" y="0"/>
            <a:ext cx="1828799" cy="7772425"/>
            <a:chOff x="0" y="0"/>
            <a:chExt cx="1828799" cy="7772425"/>
          </a:xfrm>
        </p:grpSpPr>
        <p:pic>
          <p:nvPicPr>
            <p:cNvPr id="8" name="object 6">
              <a:extLst>
                <a:ext uri="{FF2B5EF4-FFF2-40B4-BE49-F238E27FC236}">
                  <a16:creationId xmlns:a16="http://schemas.microsoft.com/office/drawing/2014/main" id="{932E2BD7-3D78-FB40-6559-10038EA08CF8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10" name="object 7">
              <a:extLst>
                <a:ext uri="{FF2B5EF4-FFF2-40B4-BE49-F238E27FC236}">
                  <a16:creationId xmlns:a16="http://schemas.microsoft.com/office/drawing/2014/main" id="{9BCAE2D8-A6BF-1B55-A117-E17009C0BFB2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8">
            <a:extLst>
              <a:ext uri="{FF2B5EF4-FFF2-40B4-BE49-F238E27FC236}">
                <a16:creationId xmlns:a16="http://schemas.microsoft.com/office/drawing/2014/main" id="{3954F0C0-31F4-F941-5CC5-AA0D22B602D4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Scoping</a:t>
            </a:r>
            <a:endParaRPr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1A445196-8D8C-2CD7-BDBF-59C8296BBB3D}"/>
              </a:ext>
            </a:extLst>
          </p:cNvPr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Business Discovery Questions</a:t>
            </a:r>
            <a:endParaRPr/>
          </a:p>
        </p:txBody>
      </p:sp>
      <p:sp>
        <p:nvSpPr>
          <p:cNvPr id="22" name="object 10">
            <a:extLst>
              <a:ext uri="{FF2B5EF4-FFF2-40B4-BE49-F238E27FC236}">
                <a16:creationId xmlns:a16="http://schemas.microsoft.com/office/drawing/2014/main" id="{3C0F3A74-E942-98D9-A064-7D86C3F03EE8}"/>
              </a:ext>
            </a:extLst>
          </p:cNvPr>
          <p:cNvSpPr txBox="1"/>
          <p:nvPr/>
        </p:nvSpPr>
        <p:spPr>
          <a:xfrm>
            <a:off x="330200" y="1881243"/>
            <a:ext cx="1187842" cy="829714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Red Flags vs Green Lights</a:t>
            </a:r>
            <a:endParaRPr lang="en-US"/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 4.1 Green Lights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 4.2 Amber Flags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 4.3 Red Flags</a:t>
            </a: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07F93B9D-FC75-3455-0F9C-5575CE2CB244}"/>
              </a:ext>
            </a:extLst>
          </p:cNvPr>
          <p:cNvSpPr txBox="1"/>
          <p:nvPr/>
        </p:nvSpPr>
        <p:spPr>
          <a:xfrm>
            <a:off x="333775" y="1482319"/>
            <a:ext cx="1251423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Technical Discovery Questions</a:t>
            </a:r>
            <a:endParaRPr dirty="0" err="1"/>
          </a:p>
        </p:txBody>
      </p:sp>
      <p:sp>
        <p:nvSpPr>
          <p:cNvPr id="27" name="object 18">
            <a:extLst>
              <a:ext uri="{FF2B5EF4-FFF2-40B4-BE49-F238E27FC236}">
                <a16:creationId xmlns:a16="http://schemas.microsoft.com/office/drawing/2014/main" id="{D57BD305-0AC9-FDE0-C69D-17EFAFD1A01E}"/>
              </a:ext>
            </a:extLst>
          </p:cNvPr>
          <p:cNvSpPr/>
          <p:nvPr/>
        </p:nvSpPr>
        <p:spPr>
          <a:xfrm>
            <a:off x="232409" y="1285040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13">
            <a:extLst>
              <a:ext uri="{FF2B5EF4-FFF2-40B4-BE49-F238E27FC236}">
                <a16:creationId xmlns:a16="http://schemas.microsoft.com/office/drawing/2014/main" id="{9184446A-F2C7-5574-8FA4-F47BED950E3C}"/>
              </a:ext>
            </a:extLst>
          </p:cNvPr>
          <p:cNvSpPr txBox="1"/>
          <p:nvPr/>
        </p:nvSpPr>
        <p:spPr>
          <a:xfrm>
            <a:off x="333832" y="2713373"/>
            <a:ext cx="1367959" cy="421910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 dirty="0">
                <a:solidFill>
                  <a:srgbClr val="FFFFFF"/>
                </a:solidFill>
                <a:latin typeface="Calibri"/>
                <a:cs typeface="Calibri"/>
              </a:rPr>
              <a:t>Pivoting to Prisma Browser + </a:t>
            </a:r>
            <a:endParaRPr lang="en-US">
              <a:solidFill>
                <a:srgbClr val="000000"/>
              </a:solidFill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30-day Pilot</a:t>
            </a:r>
            <a:endParaRPr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ED663E96-D204-6D51-6213-56AE0243E7AC}"/>
              </a:ext>
            </a:extLst>
          </p:cNvPr>
          <p:cNvSpPr txBox="1"/>
          <p:nvPr/>
        </p:nvSpPr>
        <p:spPr>
          <a:xfrm>
            <a:off x="2344971" y="7301801"/>
            <a:ext cx="24053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en-GB">
                <a:solidFill>
                  <a:srgbClr val="FF0000"/>
                </a:solidFill>
              </a:rPr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2421804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FBCE386-A7DA-E70D-7660-5F5EBC91B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921AF04-62B5-83BE-B8D1-EF18BFC99A67}"/>
              </a:ext>
            </a:extLst>
          </p:cNvPr>
          <p:cNvSpPr txBox="1"/>
          <p:nvPr/>
        </p:nvSpPr>
        <p:spPr>
          <a:xfrm>
            <a:off x="2255011" y="574995"/>
            <a:ext cx="6311374" cy="4532651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latin typeface="Century Gothic"/>
                <a:cs typeface="Century Gothic"/>
              </a:rPr>
              <a:t>SECTION</a:t>
            </a:r>
            <a:r>
              <a:rPr lang="en-GB" sz="1000" b="1" spc="190">
                <a:latin typeface="Century Gothic"/>
                <a:cs typeface="Century Gothic"/>
              </a:rPr>
              <a:t> 2</a:t>
            </a:r>
            <a:r>
              <a:rPr sz="1000" b="1">
                <a:latin typeface="Century Gothic"/>
                <a:cs typeface="Century Gothic"/>
              </a:rPr>
              <a:t>:</a:t>
            </a:r>
            <a:r>
              <a:rPr lang="en-GB" sz="1000" b="1" spc="190" dirty="0">
                <a:latin typeface="Century Gothic"/>
                <a:cs typeface="Century Gothic"/>
              </a:rPr>
              <a:t> </a:t>
            </a:r>
            <a:endParaRPr lang="en-AU" sz="1200" spc="190" dirty="0">
              <a:latin typeface="Aptos"/>
              <a:ea typeface="Tahoma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AU" sz="2400" spc="-55">
                <a:latin typeface="Aptos"/>
              </a:rPr>
              <a:t>Business Discovery Questions</a:t>
            </a:r>
            <a:endParaRPr lang="en-AU" sz="2400" spc="-55" dirty="0">
              <a:latin typeface="Aptos"/>
            </a:endParaRPr>
          </a:p>
          <a:p>
            <a:pPr marL="12700" algn="l">
              <a:spcBef>
                <a:spcPts val="855"/>
              </a:spcBef>
            </a:pPr>
            <a:r>
              <a:rPr lang="en-AU" sz="1100" spc="-55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Use these with CIO / CISO / Head of Security / Head of EUC.</a:t>
            </a:r>
            <a:br>
              <a:rPr lang="en-AU" sz="1100" b="1" dirty="0"/>
            </a:br>
            <a:endParaRPr lang="en-AU" sz="1100"/>
          </a:p>
          <a:p>
            <a:pPr lvl="1" algn="l"/>
            <a:endParaRPr lang="en-AU" sz="1100" dirty="0">
              <a:latin typeface="Calibri"/>
              <a:ea typeface="Calibri"/>
              <a:cs typeface="Calibri"/>
            </a:endParaRPr>
          </a:p>
          <a:p>
            <a:pPr lvl="1" algn="l"/>
            <a:r>
              <a:rPr lang="en-AU" sz="1100" b="1" dirty="0">
                <a:latin typeface="Calibri"/>
                <a:ea typeface="Calibri"/>
                <a:cs typeface="Calibri"/>
              </a:rPr>
              <a:t>8.    Unmanaged </a:t>
            </a:r>
            <a:r>
              <a:rPr lang="en-AU" sz="1100" b="1">
                <a:latin typeface="Calibri"/>
                <a:ea typeface="Calibri"/>
                <a:cs typeface="Calibri"/>
              </a:rPr>
              <a:t>device</a:t>
            </a:r>
            <a:r>
              <a:rPr lang="en-AU" sz="1100" b="1" dirty="0">
                <a:latin typeface="Calibri"/>
                <a:ea typeface="Calibri"/>
                <a:cs typeface="Calibri"/>
              </a:rPr>
              <a:t> risk</a:t>
            </a:r>
            <a:endParaRPr lang="en-AU" dirty="0"/>
          </a:p>
          <a:p>
            <a:pPr marL="171450" indent="-171450" algn="l">
              <a:buFont typeface="Arial"/>
              <a:buChar char="•"/>
            </a:pPr>
            <a:r>
              <a:rPr lang="en-AU" sz="1100" i="1"/>
              <a:t>Question</a:t>
            </a:r>
            <a:r>
              <a:rPr lang="en-AU" sz="1100"/>
              <a:t>: “How confident are you that you could detect and contain an incident that starts on an unmanaged or BYOD device?”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/>
              <a:t>Listen for: “Not very” / “We’re blind once they’re past login”.</a:t>
            </a:r>
            <a:endParaRPr lang="en-AU"/>
          </a:p>
          <a:p>
            <a:pPr lvl="1" algn="l">
              <a:buFont typeface="Arial"/>
              <a:buChar char="•"/>
            </a:pPr>
            <a:endParaRPr lang="en-AU" sz="1100" b="1" dirty="0"/>
          </a:p>
          <a:p>
            <a:pPr lvl="1" algn="l"/>
            <a:r>
              <a:rPr lang="en-AU" sz="1100" b="1">
                <a:latin typeface="Calibri"/>
                <a:ea typeface="Calibri"/>
                <a:cs typeface="Calibri"/>
              </a:rPr>
              <a:t>9.    Regulatory &amp; audit pressure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 i="1"/>
              <a:t>Question:</a:t>
            </a:r>
            <a:r>
              <a:rPr lang="en-AU" sz="1100"/>
              <a:t> “From an audit or compliance standpoint, what questions are you getting about access from personal devices or third parties to sensitive data?”</a:t>
            </a:r>
            <a:endParaRPr lang="en-AU" sz="1100" dirty="0"/>
          </a:p>
          <a:p>
            <a:pPr marL="171450" lvl="1" indent="-171450" algn="l">
              <a:buFont typeface="Arial"/>
              <a:buChar char="•"/>
            </a:pPr>
            <a:r>
              <a:rPr lang="en-AU" sz="1100" i="1" dirty="0"/>
              <a:t>Listen for:</a:t>
            </a:r>
            <a:r>
              <a:rPr lang="en-AU" sz="1100" dirty="0"/>
              <a:t> Concerns about demonstrating control and producing forensic evidence.</a:t>
            </a:r>
            <a:endParaRPr lang="en-AU" dirty="0"/>
          </a:p>
          <a:p>
            <a:pPr lvl="1" algn="l"/>
            <a:endParaRPr lang="en-AU" sz="1100" dirty="0"/>
          </a:p>
          <a:p>
            <a:pPr lvl="1" algn="l"/>
            <a:r>
              <a:rPr lang="en-AU" sz="1100" b="1">
                <a:latin typeface="Calibri"/>
                <a:ea typeface="Calibri"/>
                <a:cs typeface="Calibri"/>
              </a:rPr>
              <a:t>10.    Strategic direction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 i="1"/>
              <a:t>Question:</a:t>
            </a:r>
            <a:r>
              <a:rPr lang="en-AU" sz="1100"/>
              <a:t> “Where does browser and SaaS security fit into your broader Zero Trust or SASE strategy?”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 i="1" dirty="0"/>
              <a:t>Listen for:</a:t>
            </a:r>
            <a:r>
              <a:rPr lang="en-AU" sz="1100" dirty="0"/>
              <a:t> They have SASE / Prisma / Zero Trust projects but haven’t yet addressed browser-level controls.</a:t>
            </a:r>
            <a:endParaRPr lang="en-AU" dirty="0"/>
          </a:p>
          <a:p>
            <a:pPr marL="171450" lvl="1" indent="-171450" algn="l">
              <a:buFont typeface="Arial"/>
              <a:buChar char="•"/>
            </a:pPr>
            <a:endParaRPr lang="en-AU" sz="1100" dirty="0"/>
          </a:p>
          <a:p>
            <a:pPr marL="171450" lvl="1" indent="-171450" algn="l">
              <a:buFont typeface="Arial"/>
              <a:buChar char="•"/>
            </a:pPr>
            <a:endParaRPr lang="en-AU" sz="1100" dirty="0"/>
          </a:p>
          <a:p>
            <a:pPr algn="l"/>
            <a:endParaRPr lang="en-AU" sz="1100" b="1" dirty="0"/>
          </a:p>
          <a:p>
            <a:pPr lvl="1" algn="l"/>
            <a:endParaRPr lang="en-AU" sz="1100" dirty="0">
              <a:latin typeface="Calibri"/>
              <a:ea typeface="Calibri"/>
              <a:cs typeface="Calibri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8508B9E7-421B-3F11-B47A-4CA14895B557}"/>
              </a:ext>
            </a:extLst>
          </p:cNvPr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" name="object 5">
            <a:extLst>
              <a:ext uri="{FF2B5EF4-FFF2-40B4-BE49-F238E27FC236}">
                <a16:creationId xmlns:a16="http://schemas.microsoft.com/office/drawing/2014/main" id="{A1A317A8-E6DB-C515-A011-C16006B17755}"/>
              </a:ext>
            </a:extLst>
          </p:cNvPr>
          <p:cNvGrpSpPr/>
          <p:nvPr/>
        </p:nvGrpSpPr>
        <p:grpSpPr>
          <a:xfrm>
            <a:off x="0" y="0"/>
            <a:ext cx="1828799" cy="7772425"/>
            <a:chOff x="0" y="0"/>
            <a:chExt cx="1828799" cy="7772425"/>
          </a:xfrm>
        </p:grpSpPr>
        <p:pic>
          <p:nvPicPr>
            <p:cNvPr id="8" name="object 6">
              <a:extLst>
                <a:ext uri="{FF2B5EF4-FFF2-40B4-BE49-F238E27FC236}">
                  <a16:creationId xmlns:a16="http://schemas.microsoft.com/office/drawing/2014/main" id="{F244FC35-AA4F-966B-3EC6-190B844314C7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10" name="object 7">
              <a:extLst>
                <a:ext uri="{FF2B5EF4-FFF2-40B4-BE49-F238E27FC236}">
                  <a16:creationId xmlns:a16="http://schemas.microsoft.com/office/drawing/2014/main" id="{3EFB37CF-790D-2D86-92D9-B4BB7169F93B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8">
            <a:extLst>
              <a:ext uri="{FF2B5EF4-FFF2-40B4-BE49-F238E27FC236}">
                <a16:creationId xmlns:a16="http://schemas.microsoft.com/office/drawing/2014/main" id="{D397BA8D-C63B-E9B0-A894-E549630F04DC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Scoping</a:t>
            </a:r>
            <a:endParaRPr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290EC7AB-8C1B-C505-D671-412AC5FB178B}"/>
              </a:ext>
            </a:extLst>
          </p:cNvPr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Business Discovery Questions</a:t>
            </a:r>
            <a:endParaRPr/>
          </a:p>
        </p:txBody>
      </p:sp>
      <p:sp>
        <p:nvSpPr>
          <p:cNvPr id="22" name="object 10">
            <a:extLst>
              <a:ext uri="{FF2B5EF4-FFF2-40B4-BE49-F238E27FC236}">
                <a16:creationId xmlns:a16="http://schemas.microsoft.com/office/drawing/2014/main" id="{F10A0A99-DDC0-E28F-B0DE-6A3CCB61D1CC}"/>
              </a:ext>
            </a:extLst>
          </p:cNvPr>
          <p:cNvSpPr txBox="1"/>
          <p:nvPr/>
        </p:nvSpPr>
        <p:spPr>
          <a:xfrm>
            <a:off x="330200" y="1881243"/>
            <a:ext cx="1187842" cy="829714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Red Flags vs Green Lights</a:t>
            </a:r>
            <a:endParaRPr lang="en-US"/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 4.1 Green Lights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 4.2 Amber Flags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 4.3 Red Flags</a:t>
            </a: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F4EC1792-E2D6-1BC8-11F9-A405457DD6C1}"/>
              </a:ext>
            </a:extLst>
          </p:cNvPr>
          <p:cNvSpPr txBox="1"/>
          <p:nvPr/>
        </p:nvSpPr>
        <p:spPr>
          <a:xfrm>
            <a:off x="333775" y="1482319"/>
            <a:ext cx="1251423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Technical Discovery Questions</a:t>
            </a:r>
            <a:endParaRPr dirty="0" err="1"/>
          </a:p>
        </p:txBody>
      </p:sp>
      <p:sp>
        <p:nvSpPr>
          <p:cNvPr id="27" name="object 18">
            <a:extLst>
              <a:ext uri="{FF2B5EF4-FFF2-40B4-BE49-F238E27FC236}">
                <a16:creationId xmlns:a16="http://schemas.microsoft.com/office/drawing/2014/main" id="{A60C2944-F201-F5E0-9B31-8F29AF319F7A}"/>
              </a:ext>
            </a:extLst>
          </p:cNvPr>
          <p:cNvSpPr/>
          <p:nvPr/>
        </p:nvSpPr>
        <p:spPr>
          <a:xfrm>
            <a:off x="232409" y="1285039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13">
            <a:extLst>
              <a:ext uri="{FF2B5EF4-FFF2-40B4-BE49-F238E27FC236}">
                <a16:creationId xmlns:a16="http://schemas.microsoft.com/office/drawing/2014/main" id="{BA6B113D-4004-4F0B-3D28-884E8A711791}"/>
              </a:ext>
            </a:extLst>
          </p:cNvPr>
          <p:cNvSpPr txBox="1"/>
          <p:nvPr/>
        </p:nvSpPr>
        <p:spPr>
          <a:xfrm>
            <a:off x="333832" y="2713373"/>
            <a:ext cx="1367959" cy="421910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 dirty="0">
                <a:solidFill>
                  <a:srgbClr val="FFFFFF"/>
                </a:solidFill>
                <a:latin typeface="Calibri"/>
                <a:cs typeface="Calibri"/>
              </a:rPr>
              <a:t>Pivoting to Prisma Browser + </a:t>
            </a:r>
            <a:endParaRPr lang="en-US">
              <a:solidFill>
                <a:srgbClr val="000000"/>
              </a:solidFill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30-day Pilot</a:t>
            </a:r>
            <a:endParaRPr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27BE2BC0-4E5E-0F8A-B9FC-3381E4C17A63}"/>
              </a:ext>
            </a:extLst>
          </p:cNvPr>
          <p:cNvSpPr txBox="1"/>
          <p:nvPr/>
        </p:nvSpPr>
        <p:spPr>
          <a:xfrm>
            <a:off x="2273211" y="7146353"/>
            <a:ext cx="24053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en-GB">
                <a:solidFill>
                  <a:srgbClr val="FF0000"/>
                </a:solidFill>
              </a:rPr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499237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C9995BE-F908-1E3F-3FB9-FE6EEDEF56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2">
            <a:extLst>
              <a:ext uri="{FF2B5EF4-FFF2-40B4-BE49-F238E27FC236}">
                <a16:creationId xmlns:a16="http://schemas.microsoft.com/office/drawing/2014/main" id="{EA380FFB-6994-190C-A14E-CAB28C97161F}"/>
              </a:ext>
            </a:extLst>
          </p:cNvPr>
          <p:cNvSpPr/>
          <p:nvPr/>
        </p:nvSpPr>
        <p:spPr>
          <a:xfrm>
            <a:off x="1594779" y="7284"/>
            <a:ext cx="8675095" cy="7772400"/>
          </a:xfrm>
          <a:custGeom>
            <a:avLst/>
            <a:gdLst/>
            <a:ahLst/>
            <a:cxnLst/>
            <a:rect l="l" t="t" r="r" b="b"/>
            <a:pathLst>
              <a:path w="8449310" h="7772400">
                <a:moveTo>
                  <a:pt x="8449056" y="0"/>
                </a:moveTo>
                <a:lnTo>
                  <a:pt x="0" y="0"/>
                </a:lnTo>
                <a:lnTo>
                  <a:pt x="0" y="7772400"/>
                </a:lnTo>
                <a:lnTo>
                  <a:pt x="8449056" y="7772400"/>
                </a:lnTo>
                <a:lnTo>
                  <a:pt x="8449056" y="0"/>
                </a:lnTo>
                <a:close/>
              </a:path>
            </a:pathLst>
          </a:custGeom>
          <a:solidFill>
            <a:srgbClr val="141414"/>
          </a:solidFill>
        </p:spPr>
        <p:txBody>
          <a:bodyPr wrap="square" lIns="0" tIns="0" rIns="0" bIns="0" rtlCol="0"/>
          <a:lstStyle/>
          <a:p>
            <a:endParaRPr lang="en-GB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32F93A3D-C13A-D00B-03BA-40D98ECF4273}"/>
              </a:ext>
            </a:extLst>
          </p:cNvPr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9">
            <a:extLst>
              <a:ext uri="{FF2B5EF4-FFF2-40B4-BE49-F238E27FC236}">
                <a16:creationId xmlns:a16="http://schemas.microsoft.com/office/drawing/2014/main" id="{5FA91BD6-74FA-8C17-B06D-307547426C06}"/>
              </a:ext>
            </a:extLst>
          </p:cNvPr>
          <p:cNvSpPr txBox="1"/>
          <p:nvPr/>
        </p:nvSpPr>
        <p:spPr>
          <a:xfrm>
            <a:off x="2276862" y="354672"/>
            <a:ext cx="5509572" cy="659796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solidFill>
                  <a:srgbClr val="00C0E8"/>
                </a:solidFill>
                <a:latin typeface="Century Gothic"/>
                <a:cs typeface="Century Gothic"/>
              </a:rPr>
              <a:t>SECTION</a:t>
            </a:r>
            <a:r>
              <a:rPr lang="en-GB" sz="1000" b="1" spc="190">
                <a:solidFill>
                  <a:srgbClr val="00C0E8"/>
                </a:solidFill>
                <a:latin typeface="Century Gothic"/>
                <a:cs typeface="Century Gothic"/>
              </a:rPr>
              <a:t> 3</a:t>
            </a:r>
            <a:r>
              <a:rPr sz="1000" b="1" spc="60">
                <a:solidFill>
                  <a:srgbClr val="00C0E8"/>
                </a:solidFill>
                <a:latin typeface="Century Gothic"/>
                <a:cs typeface="Century Gothic"/>
              </a:rPr>
              <a:t>:</a:t>
            </a:r>
            <a:r>
              <a:rPr lang="en-GB" sz="1000" b="1" spc="204" dirty="0">
                <a:solidFill>
                  <a:srgbClr val="00C0E8"/>
                </a:solidFill>
                <a:latin typeface="Century Gothic"/>
                <a:cs typeface="Century Gothic"/>
              </a:rPr>
              <a:t> </a:t>
            </a:r>
            <a:endParaRPr lang="en-US" sz="2600" dirty="0">
              <a:solidFill>
                <a:srgbClr val="000000"/>
              </a:solidFill>
              <a:latin typeface="Century Gothic"/>
              <a:ea typeface="Tahoma"/>
              <a:cs typeface="Tahoma"/>
            </a:endParaRPr>
          </a:p>
          <a:p>
            <a:pPr marL="25400">
              <a:spcBef>
                <a:spcPts val="425"/>
              </a:spcBef>
            </a:pPr>
            <a:r>
              <a:rPr lang="en-GB" sz="2600" spc="-95">
                <a:solidFill>
                  <a:srgbClr val="FFFFFF"/>
                </a:solidFill>
                <a:latin typeface="Century Gothic"/>
                <a:ea typeface="Tahoma"/>
                <a:cs typeface="Tahoma"/>
              </a:rPr>
              <a:t>Technical Discovery Questions</a:t>
            </a:r>
            <a:endParaRPr lang="en-US"/>
          </a:p>
        </p:txBody>
      </p:sp>
      <p:grpSp>
        <p:nvGrpSpPr>
          <p:cNvPr id="52" name="object 5">
            <a:extLst>
              <a:ext uri="{FF2B5EF4-FFF2-40B4-BE49-F238E27FC236}">
                <a16:creationId xmlns:a16="http://schemas.microsoft.com/office/drawing/2014/main" id="{877C067C-9A09-9A67-7ECD-45104A0CEFAC}"/>
              </a:ext>
            </a:extLst>
          </p:cNvPr>
          <p:cNvGrpSpPr/>
          <p:nvPr/>
        </p:nvGrpSpPr>
        <p:grpSpPr>
          <a:xfrm>
            <a:off x="0" y="0"/>
            <a:ext cx="1828799" cy="7772425"/>
            <a:chOff x="0" y="0"/>
            <a:chExt cx="1828799" cy="7772425"/>
          </a:xfrm>
        </p:grpSpPr>
        <p:pic>
          <p:nvPicPr>
            <p:cNvPr id="50" name="object 6">
              <a:extLst>
                <a:ext uri="{FF2B5EF4-FFF2-40B4-BE49-F238E27FC236}">
                  <a16:creationId xmlns:a16="http://schemas.microsoft.com/office/drawing/2014/main" id="{E4AF04C6-9F2F-73A9-C1CF-59759B968DF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51" name="object 7">
              <a:extLst>
                <a:ext uri="{FF2B5EF4-FFF2-40B4-BE49-F238E27FC236}">
                  <a16:creationId xmlns:a16="http://schemas.microsoft.com/office/drawing/2014/main" id="{EB5B97DE-6406-2702-762F-58247F7FBFB7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8">
            <a:extLst>
              <a:ext uri="{FF2B5EF4-FFF2-40B4-BE49-F238E27FC236}">
                <a16:creationId xmlns:a16="http://schemas.microsoft.com/office/drawing/2014/main" id="{DBA41295-AD75-9D2A-81ED-CC72EC9F0A2D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Scoping</a:t>
            </a:r>
            <a:endParaRPr/>
          </a:p>
        </p:txBody>
      </p:sp>
      <p:sp>
        <p:nvSpPr>
          <p:cNvPr id="56" name="object 9">
            <a:extLst>
              <a:ext uri="{FF2B5EF4-FFF2-40B4-BE49-F238E27FC236}">
                <a16:creationId xmlns:a16="http://schemas.microsoft.com/office/drawing/2014/main" id="{0A9595EE-C065-0ADA-1EA9-24ED4416823F}"/>
              </a:ext>
            </a:extLst>
          </p:cNvPr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Business Discovery Questions</a:t>
            </a:r>
            <a:endParaRPr/>
          </a:p>
        </p:txBody>
      </p:sp>
      <p:sp>
        <p:nvSpPr>
          <p:cNvPr id="58" name="object 10">
            <a:extLst>
              <a:ext uri="{FF2B5EF4-FFF2-40B4-BE49-F238E27FC236}">
                <a16:creationId xmlns:a16="http://schemas.microsoft.com/office/drawing/2014/main" id="{97078C00-DADC-6918-FB32-9190516E055D}"/>
              </a:ext>
            </a:extLst>
          </p:cNvPr>
          <p:cNvSpPr txBox="1"/>
          <p:nvPr/>
        </p:nvSpPr>
        <p:spPr>
          <a:xfrm>
            <a:off x="330200" y="1881243"/>
            <a:ext cx="1187842" cy="829714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Red Flags vs Green Lights</a:t>
            </a:r>
            <a:endParaRPr lang="en-US"/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 4.1 Green Lights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 4.2 Amber Flags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 4.3 Red Flags</a:t>
            </a: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60" name="object 13">
            <a:extLst>
              <a:ext uri="{FF2B5EF4-FFF2-40B4-BE49-F238E27FC236}">
                <a16:creationId xmlns:a16="http://schemas.microsoft.com/office/drawing/2014/main" id="{B732F253-5D3A-479E-CDA0-F3A3F9234711}"/>
              </a:ext>
            </a:extLst>
          </p:cNvPr>
          <p:cNvSpPr txBox="1"/>
          <p:nvPr/>
        </p:nvSpPr>
        <p:spPr>
          <a:xfrm>
            <a:off x="333775" y="1482319"/>
            <a:ext cx="1251423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Technical Discovery Questions</a:t>
            </a:r>
            <a:endParaRPr dirty="0" err="1"/>
          </a:p>
        </p:txBody>
      </p:sp>
      <p:sp>
        <p:nvSpPr>
          <p:cNvPr id="62" name="object 18">
            <a:extLst>
              <a:ext uri="{FF2B5EF4-FFF2-40B4-BE49-F238E27FC236}">
                <a16:creationId xmlns:a16="http://schemas.microsoft.com/office/drawing/2014/main" id="{E1B0552D-BB3E-3C15-8DF2-EF7CEF397404}"/>
              </a:ext>
            </a:extLst>
          </p:cNvPr>
          <p:cNvSpPr/>
          <p:nvPr/>
        </p:nvSpPr>
        <p:spPr>
          <a:xfrm>
            <a:off x="232409" y="1700247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13">
            <a:extLst>
              <a:ext uri="{FF2B5EF4-FFF2-40B4-BE49-F238E27FC236}">
                <a16:creationId xmlns:a16="http://schemas.microsoft.com/office/drawing/2014/main" id="{ED4B06DE-5EDF-337C-0FB8-53FC87606188}"/>
              </a:ext>
            </a:extLst>
          </p:cNvPr>
          <p:cNvSpPr txBox="1"/>
          <p:nvPr/>
        </p:nvSpPr>
        <p:spPr>
          <a:xfrm>
            <a:off x="333832" y="2713373"/>
            <a:ext cx="1367959" cy="421910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 dirty="0">
                <a:solidFill>
                  <a:srgbClr val="FFFFFF"/>
                </a:solidFill>
                <a:latin typeface="Calibri"/>
                <a:cs typeface="Calibri"/>
              </a:rPr>
              <a:t>Pivoting to Prisma Browser + </a:t>
            </a:r>
            <a:endParaRPr lang="en-US">
              <a:solidFill>
                <a:srgbClr val="000000"/>
              </a:solidFill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30-day Pilot</a:t>
            </a:r>
            <a:endParaRPr/>
          </a:p>
        </p:txBody>
      </p:sp>
      <p:sp>
        <p:nvSpPr>
          <p:cNvPr id="70" name="object 2">
            <a:extLst>
              <a:ext uri="{FF2B5EF4-FFF2-40B4-BE49-F238E27FC236}">
                <a16:creationId xmlns:a16="http://schemas.microsoft.com/office/drawing/2014/main" id="{CCCBBC04-4DDD-F278-D456-6FD0683C0693}"/>
              </a:ext>
            </a:extLst>
          </p:cNvPr>
          <p:cNvSpPr txBox="1"/>
          <p:nvPr/>
        </p:nvSpPr>
        <p:spPr>
          <a:xfrm>
            <a:off x="2276861" y="1183026"/>
            <a:ext cx="7272786" cy="6148478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 algn="l">
              <a:spcBef>
                <a:spcPts val="425"/>
              </a:spcBef>
            </a:pPr>
            <a:r>
              <a:rPr lang="en-AU" sz="1100" b="1">
                <a:solidFill>
                  <a:schemeClr val="bg1"/>
                </a:solidFill>
              </a:rPr>
              <a:t>Use with security architects, network/security engineers, EUC leads.</a:t>
            </a:r>
            <a:br>
              <a:rPr lang="en-AU" sz="1100" b="1" dirty="0"/>
            </a:br>
            <a:r>
              <a:rPr lang="en-AU" sz="1100" dirty="0">
                <a:solidFill>
                  <a:schemeClr val="bg1"/>
                </a:solidFill>
              </a:rPr>
              <a:t> </a:t>
            </a:r>
            <a:endParaRPr lang="en-GB" sz="1100" dirty="0">
              <a:solidFill>
                <a:schemeClr val="bg1"/>
              </a:solidFill>
            </a:endParaRPr>
          </a:p>
          <a:p>
            <a:pPr algn="l">
              <a:buAutoNum type="arabicPeriod"/>
            </a:pPr>
            <a:r>
              <a:rPr lang="en-AU" sz="1100" b="1">
                <a:solidFill>
                  <a:schemeClr val="bg1"/>
                </a:solidFill>
              </a:rPr>
              <a:t> Current remote access policy</a:t>
            </a:r>
            <a:endParaRPr lang="en-AU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 i="1">
                <a:solidFill>
                  <a:schemeClr val="bg1"/>
                </a:solidFill>
              </a:rPr>
              <a:t>Question:</a:t>
            </a:r>
            <a:r>
              <a:rPr lang="en-AU" sz="1100">
                <a:solidFill>
                  <a:schemeClr val="bg1"/>
                </a:solidFill>
              </a:rPr>
              <a:t> “What is your current policy for remote access to corporate data from unmanaged devices?”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 i="1">
                <a:solidFill>
                  <a:schemeClr val="bg1"/>
                </a:solidFill>
              </a:rPr>
              <a:t>Listen for:</a:t>
            </a:r>
            <a:r>
              <a:rPr lang="en-AU" sz="1100">
                <a:solidFill>
                  <a:schemeClr val="bg1"/>
                </a:solidFill>
              </a:rPr>
              <a:t> ‘Not allowed (but happens)’, ‘VDI only’, ‘VPN from personal device’, or ‘we don’t really know’.</a:t>
            </a:r>
            <a:endParaRPr lang="en-AU"/>
          </a:p>
          <a:p>
            <a:pPr lvl="1" algn="l">
              <a:buFont typeface="Arial"/>
              <a:buChar char="•"/>
            </a:pPr>
            <a:endParaRPr lang="en-AU" sz="1100" dirty="0">
              <a:solidFill>
                <a:schemeClr val="bg1"/>
              </a:solidFill>
            </a:endParaRPr>
          </a:p>
          <a:p>
            <a:pPr algn="l">
              <a:buFontTx/>
              <a:buAutoNum type="arabicPeriod"/>
            </a:pPr>
            <a:r>
              <a:rPr lang="en-AU" sz="1100" b="1">
                <a:solidFill>
                  <a:schemeClr val="bg1"/>
                </a:solidFill>
              </a:rPr>
              <a:t> Controls on unmanaged devices</a:t>
            </a:r>
            <a:endParaRPr lang="en-AU" b="1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 i="1">
                <a:solidFill>
                  <a:schemeClr val="bg1"/>
                </a:solidFill>
              </a:rPr>
              <a:t>Question:</a:t>
            </a:r>
            <a:r>
              <a:rPr lang="en-AU" sz="1100">
                <a:solidFill>
                  <a:schemeClr val="bg1"/>
                </a:solidFill>
              </a:rPr>
              <a:t> “When someone logs into a sensitive app from an unmanaged device, what controls do you have over what they can do with the data?”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 i="1">
                <a:solidFill>
                  <a:schemeClr val="bg1"/>
                </a:solidFill>
              </a:rPr>
              <a:t>Listen for:</a:t>
            </a:r>
            <a:r>
              <a:rPr lang="en-AU" sz="1100">
                <a:solidFill>
                  <a:schemeClr val="bg1"/>
                </a:solidFill>
              </a:rPr>
              <a:t> “None” / “Only what the app gives us” / “We rely on the SaaS provider.”</a:t>
            </a:r>
            <a:endParaRPr lang="en-AU"/>
          </a:p>
          <a:p>
            <a:pPr lvl="1" algn="l">
              <a:buFont typeface="Arial"/>
              <a:buChar char="•"/>
            </a:pPr>
            <a:endParaRPr lang="en-AU" sz="1100" dirty="0">
              <a:solidFill>
                <a:schemeClr val="bg1"/>
              </a:solidFill>
            </a:endParaRPr>
          </a:p>
          <a:p>
            <a:pPr algn="l">
              <a:buFontTx/>
              <a:buAutoNum type="arabicPeriod"/>
            </a:pPr>
            <a:r>
              <a:rPr lang="en-AU" sz="1100" b="1">
                <a:solidFill>
                  <a:schemeClr val="bg1"/>
                </a:solidFill>
              </a:rPr>
              <a:t> Threat protection at the browser edge</a:t>
            </a:r>
            <a:endParaRPr lang="en-AU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 i="1">
                <a:solidFill>
                  <a:schemeClr val="bg1"/>
                </a:solidFill>
              </a:rPr>
              <a:t>Question:</a:t>
            </a:r>
            <a:r>
              <a:rPr lang="en-AU" sz="1100">
                <a:solidFill>
                  <a:schemeClr val="bg1"/>
                </a:solidFill>
              </a:rPr>
              <a:t> “How do you currently protect against threats that arrive via the browser – malicious sites, phishing pages, risky extensions – especially on BYOD?”</a:t>
            </a:r>
            <a:endParaRPr lang="en-AU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 i="1">
                <a:solidFill>
                  <a:schemeClr val="bg1"/>
                </a:solidFill>
              </a:rPr>
              <a:t>Listen for:</a:t>
            </a:r>
            <a:r>
              <a:rPr lang="en-AU" sz="1100">
                <a:solidFill>
                  <a:schemeClr val="bg1"/>
                </a:solidFill>
              </a:rPr>
              <a:t> SWG/EDR that only covers managed devices; no real control on personal devices.</a:t>
            </a:r>
            <a:endParaRPr lang="en-AU"/>
          </a:p>
          <a:p>
            <a:pPr lvl="1" algn="l">
              <a:buFont typeface="Arial"/>
              <a:buChar char="•"/>
            </a:pPr>
            <a:endParaRPr lang="en-AU" sz="1100" dirty="0">
              <a:solidFill>
                <a:schemeClr val="bg1"/>
              </a:solidFill>
            </a:endParaRPr>
          </a:p>
          <a:p>
            <a:pPr algn="l">
              <a:buFontTx/>
              <a:buAutoNum type="arabicPeriod"/>
            </a:pPr>
            <a:r>
              <a:rPr lang="en-AU" sz="1100" b="1">
                <a:solidFill>
                  <a:schemeClr val="bg1"/>
                </a:solidFill>
              </a:rPr>
              <a:t> DLP and data egress</a:t>
            </a:r>
            <a:endParaRPr lang="en-AU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 i="1">
                <a:solidFill>
                  <a:schemeClr val="bg1"/>
                </a:solidFill>
              </a:rPr>
              <a:t>Question:</a:t>
            </a:r>
            <a:r>
              <a:rPr lang="en-AU" sz="1100">
                <a:solidFill>
                  <a:schemeClr val="bg1"/>
                </a:solidFill>
              </a:rPr>
              <a:t> “How are you handling DLP today for SaaS apps – especially uploads, downloads and copy/paste into or out of the browser?”</a:t>
            </a:r>
            <a:endParaRPr lang="en-AU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 i="1">
                <a:solidFill>
                  <a:schemeClr val="bg1"/>
                </a:solidFill>
              </a:rPr>
              <a:t>Listen for:</a:t>
            </a:r>
            <a:r>
              <a:rPr lang="en-AU" sz="1100">
                <a:solidFill>
                  <a:schemeClr val="bg1"/>
                </a:solidFill>
              </a:rPr>
              <a:t> Email-centric DLP only; limited SaaS coverage; blind spots for downloads to personal devices.</a:t>
            </a:r>
            <a:endParaRPr lang="en-AU">
              <a:solidFill>
                <a:schemeClr val="bg1"/>
              </a:solidFill>
            </a:endParaRPr>
          </a:p>
          <a:p>
            <a:pPr lvl="1" algn="l">
              <a:buFont typeface="Arial"/>
              <a:buChar char="•"/>
            </a:pPr>
            <a:endParaRPr lang="en-AU" sz="1100" dirty="0">
              <a:solidFill>
                <a:schemeClr val="bg1"/>
              </a:solidFill>
            </a:endParaRPr>
          </a:p>
          <a:p>
            <a:pPr algn="l">
              <a:buFontTx/>
              <a:buAutoNum type="arabicPeriod"/>
            </a:pPr>
            <a:r>
              <a:rPr lang="en-AU" sz="1100" b="1">
                <a:solidFill>
                  <a:schemeClr val="bg1"/>
                </a:solidFill>
              </a:rPr>
              <a:t> Number of agents on managed devices</a:t>
            </a:r>
            <a:endParaRPr lang="en-AU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 i="1">
                <a:solidFill>
                  <a:schemeClr val="bg1"/>
                </a:solidFill>
              </a:rPr>
              <a:t>Question:</a:t>
            </a:r>
            <a:r>
              <a:rPr lang="en-AU" sz="1100">
                <a:solidFill>
                  <a:schemeClr val="bg1"/>
                </a:solidFill>
              </a:rPr>
              <a:t> “On a typical managed endpoint, how many agents or security clients are you running?”</a:t>
            </a:r>
            <a:endParaRPr lang="en-AU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 i="1">
                <a:solidFill>
                  <a:schemeClr val="bg1"/>
                </a:solidFill>
              </a:rPr>
              <a:t>Listen for:</a:t>
            </a:r>
            <a:r>
              <a:rPr lang="en-AU" sz="1100">
                <a:solidFill>
                  <a:schemeClr val="bg1"/>
                </a:solidFill>
              </a:rPr>
              <a:t> ‘Too many’, performance complaints; appetite to reduce complexity.</a:t>
            </a:r>
            <a:endParaRPr lang="en-AU"/>
          </a:p>
          <a:p>
            <a:pPr lvl="1" algn="l">
              <a:buFont typeface="Arial"/>
              <a:buChar char="•"/>
            </a:pPr>
            <a:endParaRPr lang="en-AU" sz="1100" dirty="0">
              <a:solidFill>
                <a:schemeClr val="bg1"/>
              </a:solidFill>
            </a:endParaRPr>
          </a:p>
          <a:p>
            <a:pPr algn="l">
              <a:buAutoNum type="arabicPeriod"/>
            </a:pPr>
            <a:r>
              <a:rPr lang="en-AU" sz="1100" b="1">
                <a:solidFill>
                  <a:schemeClr val="bg1"/>
                </a:solidFill>
              </a:rPr>
              <a:t> Legacy web proxies &amp; SASE</a:t>
            </a:r>
            <a:endParaRPr lang="en-AU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 i="1">
                <a:solidFill>
                  <a:schemeClr val="bg1"/>
                </a:solidFill>
              </a:rPr>
              <a:t>Question:</a:t>
            </a:r>
            <a:r>
              <a:rPr lang="en-AU" sz="1100">
                <a:solidFill>
                  <a:schemeClr val="bg1"/>
                </a:solidFill>
              </a:rPr>
              <a:t> “How are you securing web traffic today – are you using on-prem proxies, cloud SWG, SASE, or a mix?”</a:t>
            </a:r>
            <a:endParaRPr lang="en-AU"/>
          </a:p>
          <a:p>
            <a:pPr marL="171450" lvl="1" indent="-171450" algn="l">
              <a:buFont typeface="Arial"/>
              <a:buChar char="•"/>
            </a:pPr>
            <a:r>
              <a:rPr lang="en-AU" sz="1100" i="1">
                <a:solidFill>
                  <a:schemeClr val="bg1"/>
                </a:solidFill>
              </a:rPr>
              <a:t>Follow-up:</a:t>
            </a:r>
            <a:r>
              <a:rPr lang="en-AU" sz="1100">
                <a:solidFill>
                  <a:schemeClr val="bg1"/>
                </a:solidFill>
              </a:rPr>
              <a:t> “Have you considered consolidating legacy proxies into a SASE platform?”</a:t>
            </a:r>
            <a:endParaRPr lang="en-AU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 i="1">
                <a:solidFill>
                  <a:schemeClr val="bg1"/>
                </a:solidFill>
              </a:rPr>
              <a:t>Listen for:</a:t>
            </a:r>
            <a:r>
              <a:rPr lang="en-AU" sz="1100">
                <a:solidFill>
                  <a:schemeClr val="bg1"/>
                </a:solidFill>
              </a:rPr>
              <a:t> Legacy proxy sprawl plus interest in consolidation (a good Prisma SASE + Browser story).</a:t>
            </a:r>
            <a:endParaRPr lang="en-AU"/>
          </a:p>
          <a:p>
            <a:pPr lvl="1" algn="l">
              <a:buFont typeface="Arial"/>
              <a:buChar char="•"/>
            </a:pPr>
            <a:endParaRPr lang="en-AU" sz="1100" dirty="0">
              <a:solidFill>
                <a:schemeClr val="bg1"/>
              </a:solidFill>
            </a:endParaRPr>
          </a:p>
          <a:p>
            <a:pPr algn="l">
              <a:buAutoNum type="arabicPeriod"/>
            </a:pPr>
            <a:r>
              <a:rPr lang="en-AU" sz="1100" b="1">
                <a:solidFill>
                  <a:schemeClr val="bg1"/>
                </a:solidFill>
              </a:rPr>
              <a:t> Identity &amp; access management</a:t>
            </a:r>
            <a:endParaRPr lang="en-AU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 i="1">
                <a:solidFill>
                  <a:schemeClr val="bg1"/>
                </a:solidFill>
              </a:rPr>
              <a:t>Question:</a:t>
            </a:r>
            <a:r>
              <a:rPr lang="en-AU" sz="1100">
                <a:solidFill>
                  <a:schemeClr val="bg1"/>
                </a:solidFill>
              </a:rPr>
              <a:t> “How do you currently manage and monitor user identities and access permissions for SaaS and web apps – mainly via IdP/SSO, or multiple silos?”</a:t>
            </a:r>
            <a:endParaRPr lang="en-AU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 i="1">
                <a:solidFill>
                  <a:schemeClr val="bg1"/>
                </a:solidFill>
              </a:rPr>
              <a:t>Listen for:</a:t>
            </a:r>
            <a:r>
              <a:rPr lang="en-AU" sz="1100">
                <a:solidFill>
                  <a:schemeClr val="bg1"/>
                </a:solidFill>
              </a:rPr>
              <a:t> SSO/IdP in place (Okta, Entra ID, etc.), but limited integration with device posture / browser context.</a:t>
            </a:r>
            <a:endParaRPr lang="en-AU">
              <a:solidFill>
                <a:schemeClr val="bg1"/>
              </a:solidFill>
            </a:endParaRPr>
          </a:p>
          <a:p>
            <a:pPr marL="228600" indent="-228600" algn="l">
              <a:buFontTx/>
              <a:buAutoNum type="arabicPeriod"/>
            </a:pPr>
            <a:endParaRPr lang="en-AU" sz="1100" b="1" dirty="0">
              <a:solidFill>
                <a:schemeClr val="bg1"/>
              </a:solidFill>
            </a:endParaRPr>
          </a:p>
          <a:p>
            <a:pPr lvl="1" algn="l"/>
            <a:endParaRPr lang="en-AU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0C0945C8-BA38-2F01-A47B-719D6577EBDA}"/>
              </a:ext>
            </a:extLst>
          </p:cNvPr>
          <p:cNvSpPr txBox="1"/>
          <p:nvPr/>
        </p:nvSpPr>
        <p:spPr>
          <a:xfrm>
            <a:off x="2273211" y="7146353"/>
            <a:ext cx="24053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en-GB">
                <a:solidFill>
                  <a:srgbClr val="FF0000"/>
                </a:solidFill>
              </a:rPr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912977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50FE6FAE-5BE3-C4C7-90E0-B0794785C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2">
            <a:extLst>
              <a:ext uri="{FF2B5EF4-FFF2-40B4-BE49-F238E27FC236}">
                <a16:creationId xmlns:a16="http://schemas.microsoft.com/office/drawing/2014/main" id="{818EC227-1F6B-73D5-9579-0ECEE3FB4A43}"/>
              </a:ext>
            </a:extLst>
          </p:cNvPr>
          <p:cNvSpPr/>
          <p:nvPr/>
        </p:nvSpPr>
        <p:spPr>
          <a:xfrm>
            <a:off x="1594779" y="7284"/>
            <a:ext cx="8675095" cy="7772400"/>
          </a:xfrm>
          <a:custGeom>
            <a:avLst/>
            <a:gdLst/>
            <a:ahLst/>
            <a:cxnLst/>
            <a:rect l="l" t="t" r="r" b="b"/>
            <a:pathLst>
              <a:path w="8449310" h="7772400">
                <a:moveTo>
                  <a:pt x="8449056" y="0"/>
                </a:moveTo>
                <a:lnTo>
                  <a:pt x="0" y="0"/>
                </a:lnTo>
                <a:lnTo>
                  <a:pt x="0" y="7772400"/>
                </a:lnTo>
                <a:lnTo>
                  <a:pt x="8449056" y="7772400"/>
                </a:lnTo>
                <a:lnTo>
                  <a:pt x="8449056" y="0"/>
                </a:lnTo>
                <a:close/>
              </a:path>
            </a:pathLst>
          </a:custGeom>
          <a:solidFill>
            <a:srgbClr val="141414"/>
          </a:solidFill>
        </p:spPr>
        <p:txBody>
          <a:bodyPr wrap="square" lIns="0" tIns="0" rIns="0" bIns="0" rtlCol="0"/>
          <a:lstStyle/>
          <a:p>
            <a:endParaRPr lang="en-GB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AD9B4949-5091-3F3F-2D2F-13F8DF1D27AD}"/>
              </a:ext>
            </a:extLst>
          </p:cNvPr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9">
            <a:extLst>
              <a:ext uri="{FF2B5EF4-FFF2-40B4-BE49-F238E27FC236}">
                <a16:creationId xmlns:a16="http://schemas.microsoft.com/office/drawing/2014/main" id="{980D6699-6333-EA60-5EEE-40D6EF080FFA}"/>
              </a:ext>
            </a:extLst>
          </p:cNvPr>
          <p:cNvSpPr txBox="1"/>
          <p:nvPr/>
        </p:nvSpPr>
        <p:spPr>
          <a:xfrm>
            <a:off x="2276862" y="713398"/>
            <a:ext cx="5509572" cy="659796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solidFill>
                  <a:srgbClr val="00C0E8"/>
                </a:solidFill>
                <a:latin typeface="Century Gothic"/>
                <a:cs typeface="Century Gothic"/>
              </a:rPr>
              <a:t>SECTION</a:t>
            </a:r>
            <a:r>
              <a:rPr lang="en-GB" sz="1000" b="1" spc="190">
                <a:solidFill>
                  <a:srgbClr val="00C0E8"/>
                </a:solidFill>
                <a:latin typeface="Century Gothic"/>
                <a:cs typeface="Century Gothic"/>
              </a:rPr>
              <a:t> 3</a:t>
            </a:r>
            <a:r>
              <a:rPr sz="1000" b="1" spc="60">
                <a:solidFill>
                  <a:srgbClr val="00C0E8"/>
                </a:solidFill>
                <a:latin typeface="Century Gothic"/>
                <a:cs typeface="Century Gothic"/>
              </a:rPr>
              <a:t>:</a:t>
            </a:r>
            <a:r>
              <a:rPr lang="en-GB" sz="1000" b="1" spc="204" dirty="0">
                <a:solidFill>
                  <a:srgbClr val="00C0E8"/>
                </a:solidFill>
                <a:latin typeface="Century Gothic"/>
                <a:cs typeface="Century Gothic"/>
              </a:rPr>
              <a:t> </a:t>
            </a:r>
            <a:endParaRPr lang="en-US" sz="2600" dirty="0">
              <a:solidFill>
                <a:srgbClr val="000000"/>
              </a:solidFill>
              <a:latin typeface="Century Gothic"/>
              <a:ea typeface="Tahoma"/>
              <a:cs typeface="Tahoma"/>
            </a:endParaRPr>
          </a:p>
          <a:p>
            <a:pPr marL="25400">
              <a:spcBef>
                <a:spcPts val="425"/>
              </a:spcBef>
            </a:pPr>
            <a:r>
              <a:rPr lang="en-GB" sz="2600" spc="-95">
                <a:solidFill>
                  <a:srgbClr val="FFFFFF"/>
                </a:solidFill>
                <a:latin typeface="Century Gothic"/>
                <a:ea typeface="Tahoma"/>
                <a:cs typeface="Tahoma"/>
              </a:rPr>
              <a:t>Technical Discovery Questions</a:t>
            </a:r>
            <a:endParaRPr lang="en-US"/>
          </a:p>
        </p:txBody>
      </p:sp>
      <p:grpSp>
        <p:nvGrpSpPr>
          <p:cNvPr id="52" name="object 5">
            <a:extLst>
              <a:ext uri="{FF2B5EF4-FFF2-40B4-BE49-F238E27FC236}">
                <a16:creationId xmlns:a16="http://schemas.microsoft.com/office/drawing/2014/main" id="{A117D233-95B8-C192-222D-B80CC0CE1AED}"/>
              </a:ext>
            </a:extLst>
          </p:cNvPr>
          <p:cNvGrpSpPr/>
          <p:nvPr/>
        </p:nvGrpSpPr>
        <p:grpSpPr>
          <a:xfrm>
            <a:off x="0" y="0"/>
            <a:ext cx="1828799" cy="7772425"/>
            <a:chOff x="0" y="0"/>
            <a:chExt cx="1828799" cy="7772425"/>
          </a:xfrm>
        </p:grpSpPr>
        <p:pic>
          <p:nvPicPr>
            <p:cNvPr id="50" name="object 6">
              <a:extLst>
                <a:ext uri="{FF2B5EF4-FFF2-40B4-BE49-F238E27FC236}">
                  <a16:creationId xmlns:a16="http://schemas.microsoft.com/office/drawing/2014/main" id="{6C957E22-4EA4-F0BF-5FA6-FCF88967E801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51" name="object 7">
              <a:extLst>
                <a:ext uri="{FF2B5EF4-FFF2-40B4-BE49-F238E27FC236}">
                  <a16:creationId xmlns:a16="http://schemas.microsoft.com/office/drawing/2014/main" id="{58008D58-D184-7851-A4E7-23B27A5154D2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8">
            <a:extLst>
              <a:ext uri="{FF2B5EF4-FFF2-40B4-BE49-F238E27FC236}">
                <a16:creationId xmlns:a16="http://schemas.microsoft.com/office/drawing/2014/main" id="{B6715518-7891-05E4-F721-483B6E6CC35F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Scoping</a:t>
            </a:r>
            <a:endParaRPr/>
          </a:p>
        </p:txBody>
      </p:sp>
      <p:sp>
        <p:nvSpPr>
          <p:cNvPr id="56" name="object 9">
            <a:extLst>
              <a:ext uri="{FF2B5EF4-FFF2-40B4-BE49-F238E27FC236}">
                <a16:creationId xmlns:a16="http://schemas.microsoft.com/office/drawing/2014/main" id="{99B9638E-CBBA-ECFD-B2DD-75FEA6B94865}"/>
              </a:ext>
            </a:extLst>
          </p:cNvPr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Business Discovery Questions</a:t>
            </a:r>
            <a:endParaRPr/>
          </a:p>
        </p:txBody>
      </p:sp>
      <p:sp>
        <p:nvSpPr>
          <p:cNvPr id="58" name="object 10">
            <a:extLst>
              <a:ext uri="{FF2B5EF4-FFF2-40B4-BE49-F238E27FC236}">
                <a16:creationId xmlns:a16="http://schemas.microsoft.com/office/drawing/2014/main" id="{E121678C-4EE2-C511-6D8E-D60AB07F633E}"/>
              </a:ext>
            </a:extLst>
          </p:cNvPr>
          <p:cNvSpPr txBox="1"/>
          <p:nvPr/>
        </p:nvSpPr>
        <p:spPr>
          <a:xfrm>
            <a:off x="330200" y="1881243"/>
            <a:ext cx="1187842" cy="829714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Red Flags vs Green Lights</a:t>
            </a:r>
            <a:endParaRPr lang="en-US"/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 4.1 Green Lights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 4.2 Amber Flags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 4.3 Red Flags</a:t>
            </a: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60" name="object 13">
            <a:extLst>
              <a:ext uri="{FF2B5EF4-FFF2-40B4-BE49-F238E27FC236}">
                <a16:creationId xmlns:a16="http://schemas.microsoft.com/office/drawing/2014/main" id="{142C5D20-03BD-2626-FD7F-61960B00A2B1}"/>
              </a:ext>
            </a:extLst>
          </p:cNvPr>
          <p:cNvSpPr txBox="1"/>
          <p:nvPr/>
        </p:nvSpPr>
        <p:spPr>
          <a:xfrm>
            <a:off x="333775" y="1482319"/>
            <a:ext cx="1251423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Technical Discovery Questions</a:t>
            </a:r>
            <a:endParaRPr dirty="0" err="1"/>
          </a:p>
        </p:txBody>
      </p:sp>
      <p:sp>
        <p:nvSpPr>
          <p:cNvPr id="62" name="object 18">
            <a:extLst>
              <a:ext uri="{FF2B5EF4-FFF2-40B4-BE49-F238E27FC236}">
                <a16:creationId xmlns:a16="http://schemas.microsoft.com/office/drawing/2014/main" id="{56909411-7160-BAE7-584E-5639EFA39EA4}"/>
              </a:ext>
            </a:extLst>
          </p:cNvPr>
          <p:cNvSpPr/>
          <p:nvPr/>
        </p:nvSpPr>
        <p:spPr>
          <a:xfrm>
            <a:off x="232409" y="1700247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13">
            <a:extLst>
              <a:ext uri="{FF2B5EF4-FFF2-40B4-BE49-F238E27FC236}">
                <a16:creationId xmlns:a16="http://schemas.microsoft.com/office/drawing/2014/main" id="{803F696A-B39B-4B7A-3133-9EB49DF5ADE5}"/>
              </a:ext>
            </a:extLst>
          </p:cNvPr>
          <p:cNvSpPr txBox="1"/>
          <p:nvPr/>
        </p:nvSpPr>
        <p:spPr>
          <a:xfrm>
            <a:off x="333832" y="2713373"/>
            <a:ext cx="1367959" cy="421910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 dirty="0">
                <a:solidFill>
                  <a:srgbClr val="FFFFFF"/>
                </a:solidFill>
                <a:latin typeface="Calibri"/>
                <a:cs typeface="Calibri"/>
              </a:rPr>
              <a:t>Pivoting to Prisma Browser + </a:t>
            </a:r>
            <a:endParaRPr lang="en-US">
              <a:solidFill>
                <a:srgbClr val="000000"/>
              </a:solidFill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30-day Pilot</a:t>
            </a:r>
            <a:endParaRPr/>
          </a:p>
        </p:txBody>
      </p:sp>
      <p:sp>
        <p:nvSpPr>
          <p:cNvPr id="70" name="object 2">
            <a:extLst>
              <a:ext uri="{FF2B5EF4-FFF2-40B4-BE49-F238E27FC236}">
                <a16:creationId xmlns:a16="http://schemas.microsoft.com/office/drawing/2014/main" id="{D4E12243-D7E8-F89B-D10A-E7358FCF356B}"/>
              </a:ext>
            </a:extLst>
          </p:cNvPr>
          <p:cNvSpPr txBox="1"/>
          <p:nvPr/>
        </p:nvSpPr>
        <p:spPr>
          <a:xfrm>
            <a:off x="2276861" y="1565668"/>
            <a:ext cx="7272786" cy="3152786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 algn="l"/>
            <a:endParaRPr lang="en-AU" sz="1100" b="1" dirty="0">
              <a:solidFill>
                <a:schemeClr val="bg1"/>
              </a:solidFill>
            </a:endParaRPr>
          </a:p>
          <a:p>
            <a:pPr marL="25400" algn="l"/>
            <a:r>
              <a:rPr lang="en-AU" sz="1100" b="1">
                <a:solidFill>
                  <a:schemeClr val="bg1"/>
                </a:solidFill>
              </a:rPr>
              <a:t>8. Device posture &amp; Zero Trust</a:t>
            </a:r>
            <a:endParaRPr lang="en-AU" b="1">
              <a:solidFill>
                <a:schemeClr val="bg1"/>
              </a:solidFill>
            </a:endParaRPr>
          </a:p>
          <a:p>
            <a:pPr marL="196850" indent="-171450" algn="l">
              <a:buFont typeface="Arial"/>
              <a:buChar char="•"/>
            </a:pPr>
            <a:r>
              <a:rPr lang="en-AU" sz="1100" i="1">
                <a:solidFill>
                  <a:schemeClr val="bg1"/>
                </a:solidFill>
              </a:rPr>
              <a:t>Question</a:t>
            </a:r>
            <a:r>
              <a:rPr lang="en-AU" sz="1100">
                <a:solidFill>
                  <a:schemeClr val="bg1"/>
                </a:solidFill>
              </a:rPr>
              <a:t>: “How do you assess the security posture of devices that access your critical apps – both managed and unmanaged?”</a:t>
            </a:r>
            <a:endParaRPr lang="en-AU">
              <a:solidFill>
                <a:schemeClr val="bg1"/>
              </a:solidFill>
            </a:endParaRPr>
          </a:p>
          <a:p>
            <a:pPr marL="196850" indent="-171450" algn="l">
              <a:buFont typeface="Arial"/>
              <a:buChar char="•"/>
            </a:pPr>
            <a:r>
              <a:rPr lang="en-AU" sz="1100" dirty="0">
                <a:solidFill>
                  <a:schemeClr val="bg1"/>
                </a:solidFill>
              </a:rPr>
              <a:t>Listen for: NAC/MDM only on </a:t>
            </a:r>
            <a:r>
              <a:rPr lang="en-AU" sz="1100" dirty="0" err="1">
                <a:solidFill>
                  <a:schemeClr val="bg1"/>
                </a:solidFill>
              </a:rPr>
              <a:t>corp</a:t>
            </a:r>
            <a:r>
              <a:rPr lang="en-AU" sz="1100" dirty="0">
                <a:solidFill>
                  <a:schemeClr val="bg1"/>
                </a:solidFill>
              </a:rPr>
              <a:t> devices; unmanaged devices get little or no posture checks.</a:t>
            </a:r>
            <a:endParaRPr lang="en-AU" dirty="0">
              <a:solidFill>
                <a:schemeClr val="bg1"/>
              </a:solidFill>
            </a:endParaRPr>
          </a:p>
          <a:p>
            <a:pPr marL="25400" algn="l"/>
            <a:endParaRPr lang="en-AU" sz="1100" dirty="0">
              <a:solidFill>
                <a:schemeClr val="bg1"/>
              </a:solidFill>
            </a:endParaRPr>
          </a:p>
          <a:p>
            <a:pPr marL="25400" algn="l"/>
            <a:r>
              <a:rPr lang="en-AU" sz="1100" b="1">
                <a:solidFill>
                  <a:schemeClr val="bg1"/>
                </a:solidFill>
              </a:rPr>
              <a:t>9. Certificate &amp; key management</a:t>
            </a:r>
            <a:endParaRPr lang="en-AU" b="1">
              <a:solidFill>
                <a:schemeClr val="bg1"/>
              </a:solidFill>
            </a:endParaRPr>
          </a:p>
          <a:p>
            <a:pPr marL="196850" indent="-171450" algn="l">
              <a:buFont typeface="Arial"/>
              <a:buChar char="•"/>
            </a:pPr>
            <a:r>
              <a:rPr lang="en-AU" sz="1100" i="1" dirty="0">
                <a:solidFill>
                  <a:schemeClr val="bg1"/>
                </a:solidFill>
              </a:rPr>
              <a:t>Question:</a:t>
            </a:r>
            <a:r>
              <a:rPr lang="en-AU" sz="1100" dirty="0">
                <a:solidFill>
                  <a:schemeClr val="bg1"/>
                </a:solidFill>
              </a:rPr>
              <a:t> “How do you handle issuing and revoking certificates for endpoints and users today, especially for remote/</a:t>
            </a:r>
            <a:r>
              <a:rPr lang="en-AU" sz="1100" dirty="0" err="1">
                <a:solidFill>
                  <a:schemeClr val="bg1"/>
                </a:solidFill>
              </a:rPr>
              <a:t>FWaaS</a:t>
            </a:r>
            <a:r>
              <a:rPr lang="en-AU" sz="1100" dirty="0">
                <a:solidFill>
                  <a:schemeClr val="bg1"/>
                </a:solidFill>
              </a:rPr>
              <a:t>/SASE?”</a:t>
            </a:r>
            <a:endParaRPr lang="en-AU" dirty="0">
              <a:solidFill>
                <a:schemeClr val="bg1"/>
              </a:solidFill>
            </a:endParaRPr>
          </a:p>
          <a:p>
            <a:pPr marL="1968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Listen for: Manual PKI or fragmented processes that could complicate browser-level controls.</a:t>
            </a:r>
            <a:endParaRPr lang="en-AU"/>
          </a:p>
          <a:p>
            <a:pPr marL="25400" algn="l"/>
            <a:endParaRPr lang="en-AU" sz="1100" dirty="0">
              <a:solidFill>
                <a:schemeClr val="bg1"/>
              </a:solidFill>
            </a:endParaRPr>
          </a:p>
          <a:p>
            <a:pPr marL="25400" algn="l"/>
            <a:r>
              <a:rPr lang="en-AU" sz="1100" b="1">
                <a:solidFill>
                  <a:schemeClr val="bg1"/>
                </a:solidFill>
              </a:rPr>
              <a:t>10. Logging &amp; forensics in SaaS</a:t>
            </a:r>
            <a:endParaRPr lang="en-AU" b="1">
              <a:solidFill>
                <a:schemeClr val="bg1"/>
              </a:solidFill>
            </a:endParaRPr>
          </a:p>
          <a:p>
            <a:pPr marL="196850" indent="-171450" algn="l">
              <a:buFont typeface="Arial"/>
              <a:buChar char="•"/>
            </a:pPr>
            <a:r>
              <a:rPr lang="en-AU" sz="1100" i="1">
                <a:solidFill>
                  <a:schemeClr val="bg1"/>
                </a:solidFill>
              </a:rPr>
              <a:t>Question: </a:t>
            </a:r>
            <a:r>
              <a:rPr lang="en-AU" sz="1100">
                <a:solidFill>
                  <a:schemeClr val="bg1"/>
                </a:solidFill>
              </a:rPr>
              <a:t>“If there was a data leakage incident involving a SaaS app, how far could your team go today in reconstructing what happened in the browser session?”</a:t>
            </a:r>
            <a:endParaRPr lang="en-AU">
              <a:solidFill>
                <a:schemeClr val="bg1"/>
              </a:solidFill>
            </a:endParaRPr>
          </a:p>
          <a:p>
            <a:pPr marL="1968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Listen for: “We’d only have app logs” / “We can’t see copy/paste, screenshots, or what happened on BYOD.”</a:t>
            </a:r>
            <a:endParaRPr lang="en-AU"/>
          </a:p>
          <a:p>
            <a:pPr marL="25400" algn="l">
              <a:spcBef>
                <a:spcPts val="425"/>
              </a:spcBef>
            </a:pPr>
            <a:endParaRPr lang="en-AU" sz="1100" dirty="0">
              <a:solidFill>
                <a:schemeClr val="bg1"/>
              </a:solidFill>
            </a:endParaRPr>
          </a:p>
          <a:p>
            <a:pPr marL="228600" indent="-228600" algn="l">
              <a:buFont typeface="Arial"/>
              <a:buChar char="•"/>
            </a:pPr>
            <a:endParaRPr lang="en-AU" sz="1100" b="1" dirty="0">
              <a:solidFill>
                <a:schemeClr val="bg1"/>
              </a:solidFill>
            </a:endParaRPr>
          </a:p>
          <a:p>
            <a:pPr lvl="1" algn="l"/>
            <a:endParaRPr lang="en-AU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4A31CF-6580-7487-C67F-3C35C50901C4}"/>
              </a:ext>
            </a:extLst>
          </p:cNvPr>
          <p:cNvSpPr txBox="1"/>
          <p:nvPr/>
        </p:nvSpPr>
        <p:spPr>
          <a:xfrm>
            <a:off x="2273211" y="7146353"/>
            <a:ext cx="24053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en-GB">
                <a:solidFill>
                  <a:srgbClr val="FF0000"/>
                </a:solidFill>
              </a:rPr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3490806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488483E-60F2-D06B-1B4C-E674017F2F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2">
            <a:extLst>
              <a:ext uri="{FF2B5EF4-FFF2-40B4-BE49-F238E27FC236}">
                <a16:creationId xmlns:a16="http://schemas.microsoft.com/office/drawing/2014/main" id="{C2213389-9FD5-4AC8-6FFC-2F506F3F6743}"/>
              </a:ext>
            </a:extLst>
          </p:cNvPr>
          <p:cNvSpPr/>
          <p:nvPr/>
        </p:nvSpPr>
        <p:spPr>
          <a:xfrm>
            <a:off x="1594779" y="0"/>
            <a:ext cx="8675095" cy="7772400"/>
          </a:xfrm>
          <a:custGeom>
            <a:avLst/>
            <a:gdLst/>
            <a:ahLst/>
            <a:cxnLst/>
            <a:rect l="l" t="t" r="r" b="b"/>
            <a:pathLst>
              <a:path w="8449310" h="7772400">
                <a:moveTo>
                  <a:pt x="8449056" y="0"/>
                </a:moveTo>
                <a:lnTo>
                  <a:pt x="0" y="0"/>
                </a:lnTo>
                <a:lnTo>
                  <a:pt x="0" y="7772400"/>
                </a:lnTo>
                <a:lnTo>
                  <a:pt x="8449056" y="7772400"/>
                </a:lnTo>
                <a:lnTo>
                  <a:pt x="8449056" y="0"/>
                </a:lnTo>
                <a:close/>
              </a:path>
            </a:pathLst>
          </a:custGeom>
          <a:solidFill>
            <a:srgbClr val="141414"/>
          </a:solidFill>
        </p:spPr>
        <p:txBody>
          <a:bodyPr wrap="square" lIns="0" tIns="0" rIns="0" bIns="0" rtlCol="0"/>
          <a:lstStyle/>
          <a:p>
            <a:endParaRPr lang="en-GB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E3A54D5E-11E8-2F00-24A7-63B7BCEE1878}"/>
              </a:ext>
            </a:extLst>
          </p:cNvPr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9">
            <a:extLst>
              <a:ext uri="{FF2B5EF4-FFF2-40B4-BE49-F238E27FC236}">
                <a16:creationId xmlns:a16="http://schemas.microsoft.com/office/drawing/2014/main" id="{352B5B79-5F27-528F-ED35-5C5D21F73D40}"/>
              </a:ext>
            </a:extLst>
          </p:cNvPr>
          <p:cNvSpPr txBox="1"/>
          <p:nvPr/>
        </p:nvSpPr>
        <p:spPr>
          <a:xfrm>
            <a:off x="2276862" y="713398"/>
            <a:ext cx="5509572" cy="659796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solidFill>
                  <a:srgbClr val="00C0E8"/>
                </a:solidFill>
                <a:latin typeface="Century Gothic"/>
                <a:cs typeface="Century Gothic"/>
              </a:rPr>
              <a:t>SECTION</a:t>
            </a:r>
            <a:r>
              <a:rPr lang="en-GB" sz="1000" b="1" spc="190">
                <a:solidFill>
                  <a:srgbClr val="00C0E8"/>
                </a:solidFill>
                <a:latin typeface="Century Gothic"/>
                <a:cs typeface="Century Gothic"/>
              </a:rPr>
              <a:t> 4</a:t>
            </a:r>
            <a:r>
              <a:rPr sz="1000" b="1" spc="60">
                <a:solidFill>
                  <a:srgbClr val="00C0E8"/>
                </a:solidFill>
                <a:latin typeface="Century Gothic"/>
                <a:cs typeface="Century Gothic"/>
              </a:rPr>
              <a:t>:</a:t>
            </a:r>
            <a:r>
              <a:rPr lang="en-GB" sz="1000" b="1" spc="204" dirty="0">
                <a:solidFill>
                  <a:srgbClr val="00C0E8"/>
                </a:solidFill>
                <a:latin typeface="Century Gothic"/>
                <a:cs typeface="Century Gothic"/>
              </a:rPr>
              <a:t> </a:t>
            </a:r>
            <a:endParaRPr lang="en-US" sz="2600" dirty="0">
              <a:solidFill>
                <a:srgbClr val="000000"/>
              </a:solidFill>
              <a:latin typeface="Century Gothic"/>
              <a:ea typeface="Tahoma"/>
              <a:cs typeface="Tahoma"/>
            </a:endParaRPr>
          </a:p>
          <a:p>
            <a:pPr marL="25400">
              <a:spcBef>
                <a:spcPts val="425"/>
              </a:spcBef>
            </a:pPr>
            <a:r>
              <a:rPr lang="en-GB" sz="2600" spc="-95">
                <a:solidFill>
                  <a:srgbClr val="FFFFFF"/>
                </a:solidFill>
                <a:latin typeface="Century Gothic"/>
                <a:ea typeface="Tahoma"/>
                <a:cs typeface="Tahoma"/>
              </a:rPr>
              <a:t>Red Flags vs Green Lights</a:t>
            </a:r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EEF5F4C-4007-9523-8958-19B42E74D908}"/>
              </a:ext>
            </a:extLst>
          </p:cNvPr>
          <p:cNvSpPr txBox="1"/>
          <p:nvPr/>
        </p:nvSpPr>
        <p:spPr>
          <a:xfrm>
            <a:off x="2276511" y="1441596"/>
            <a:ext cx="6952635" cy="56784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sz="1100" b="1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AU" sz="1100" dirty="0">
                <a:solidFill>
                  <a:schemeClr val="bg1"/>
                </a:solidFill>
              </a:rPr>
              <a:t>This helps you quickly judge if there is </a:t>
            </a:r>
            <a:r>
              <a:rPr lang="en-AU" sz="1100">
                <a:solidFill>
                  <a:schemeClr val="bg1"/>
                </a:solidFill>
              </a:rPr>
              <a:t>a Prisma Browser opportunity and what kind.</a:t>
            </a:r>
            <a:endParaRPr lang="en-GB">
              <a:solidFill>
                <a:schemeClr val="bg1"/>
              </a:solidFill>
            </a:endParaRPr>
          </a:p>
          <a:p>
            <a:pPr algn="l"/>
            <a:endParaRPr lang="en-GB" sz="1100" b="1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Green lights (strong opportunity) </a:t>
            </a:r>
            <a:endParaRPr lang="en-GB"/>
          </a:p>
          <a:p>
            <a:pPr algn="l"/>
            <a:endParaRPr lang="en-AU" sz="1100" dirty="0">
              <a:solidFill>
                <a:srgbClr val="FFFFFF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Majority of business-critical apps are web/SaaS.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Significant </a:t>
            </a:r>
            <a:r>
              <a:rPr lang="en-AU" sz="1100" b="1">
                <a:solidFill>
                  <a:schemeClr val="bg1"/>
                </a:solidFill>
              </a:rPr>
              <a:t>contractor / partner / merger</a:t>
            </a:r>
            <a:r>
              <a:rPr lang="en-AU" sz="1100">
                <a:solidFill>
                  <a:schemeClr val="bg1"/>
                </a:solidFill>
              </a:rPr>
              <a:t> population using non-standard or personal devices.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BYOD officially “allowed” or unofficially common; minimal controls on personal endpoints.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Heavy reliance on </a:t>
            </a:r>
            <a:r>
              <a:rPr lang="en-AU" sz="1100" b="1">
                <a:solidFill>
                  <a:schemeClr val="bg1"/>
                </a:solidFill>
              </a:rPr>
              <a:t>VDI</a:t>
            </a:r>
            <a:r>
              <a:rPr lang="en-AU" sz="1100">
                <a:solidFill>
                  <a:schemeClr val="bg1"/>
                </a:solidFill>
              </a:rPr>
              <a:t> to provide “safe” browser access.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Limited visibility into </a:t>
            </a:r>
            <a:r>
              <a:rPr lang="en-AU" sz="1100" b="1">
                <a:solidFill>
                  <a:schemeClr val="bg1"/>
                </a:solidFill>
              </a:rPr>
              <a:t>who did what in SaaS</a:t>
            </a:r>
            <a:r>
              <a:rPr lang="en-AU" sz="1100">
                <a:solidFill>
                  <a:schemeClr val="bg1"/>
                </a:solidFill>
              </a:rPr>
              <a:t> from which device.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 dirty="0">
                <a:solidFill>
                  <a:schemeClr val="bg1"/>
                </a:solidFill>
              </a:rPr>
              <a:t>Existing or planned </a:t>
            </a:r>
            <a:r>
              <a:rPr lang="en-AU" sz="1100" b="1" dirty="0">
                <a:solidFill>
                  <a:schemeClr val="bg1"/>
                </a:solidFill>
              </a:rPr>
              <a:t>SASE / Prisma</a:t>
            </a:r>
            <a:r>
              <a:rPr lang="en-AU" sz="1100" dirty="0">
                <a:solidFill>
                  <a:schemeClr val="bg1"/>
                </a:solidFill>
              </a:rPr>
              <a:t> deployment; desire to consolidate proxies/agents.</a:t>
            </a:r>
            <a:endParaRPr lang="en-AU" dirty="0">
              <a:solidFill>
                <a:schemeClr val="bg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Concerns about </a:t>
            </a:r>
            <a:r>
              <a:rPr lang="en-AU" sz="1100" b="1">
                <a:solidFill>
                  <a:schemeClr val="bg1"/>
                </a:solidFill>
              </a:rPr>
              <a:t>GenAI use</a:t>
            </a:r>
            <a:r>
              <a:rPr lang="en-AU" sz="1100">
                <a:solidFill>
                  <a:schemeClr val="bg1"/>
                </a:solidFill>
              </a:rPr>
              <a:t> and data going into ChatGPT/Copilot/etc. with no guardrails.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Security leadership acknowledges users regularly </a:t>
            </a:r>
            <a:r>
              <a:rPr lang="en-AU" sz="1100" b="1">
                <a:solidFill>
                  <a:schemeClr val="bg1"/>
                </a:solidFill>
              </a:rPr>
              <a:t>bypass controls</a:t>
            </a:r>
            <a:r>
              <a:rPr lang="en-AU" sz="1100">
                <a:solidFill>
                  <a:schemeClr val="bg1"/>
                </a:solidFill>
              </a:rPr>
              <a:t> to get their job done (aligns with CyberArk-style survey findings).</a:t>
            </a:r>
            <a:endParaRPr lang="en-AU"/>
          </a:p>
          <a:p>
            <a:pPr algn="l"/>
            <a:endParaRPr lang="en-AU" sz="1100" dirty="0">
              <a:solidFill>
                <a:schemeClr val="bg1"/>
              </a:solidFill>
            </a:endParaRPr>
          </a:p>
          <a:p>
            <a:pPr algn="l"/>
            <a:endParaRPr lang="en-AU" sz="1100" dirty="0">
              <a:solidFill>
                <a:schemeClr val="bg1"/>
              </a:solidFill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Amber Flags (still possible, smaller play):</a:t>
            </a:r>
            <a:endParaRPr lang="en-GB" sz="1100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b="1" dirty="0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AU" sz="1100">
                <a:solidFill>
                  <a:schemeClr val="bg1"/>
                </a:solidFill>
              </a:rPr>
              <a:t>Mostly on managed devices but:</a:t>
            </a:r>
            <a:endParaRPr lang="en-GB"/>
          </a:p>
          <a:p>
            <a:pPr marL="171450" lvl="1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They have a small but high-risk contractor or offshore group.</a:t>
            </a:r>
            <a:endParaRPr lang="en-AU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 dirty="0">
                <a:solidFill>
                  <a:schemeClr val="bg1"/>
                </a:solidFill>
              </a:rPr>
              <a:t>They’re early in their SaaS migration but expect it to grow quickly.</a:t>
            </a:r>
            <a:endParaRPr lang="en-AU" dirty="0">
              <a:solidFill>
                <a:schemeClr val="bg1"/>
              </a:solidFill>
            </a:endParaRPr>
          </a:p>
          <a:p>
            <a:pPr algn="l"/>
            <a:endParaRPr lang="en-GB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Red flags (weak or no fit right now):</a:t>
            </a:r>
            <a:endParaRPr lang="en-GB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endParaRPr lang="en-GB" sz="11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r>
              <a:rPr lang="en-GB" sz="11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Almost all apps are still on-prem, thick clients; browser usage is low.</a:t>
            </a:r>
            <a:endParaRPr lang="en-US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r>
              <a:rPr lang="en-GB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Strictly no remote work, no contractors, no BYOD (and it’s enforced).</a:t>
            </a:r>
            <a:endParaRPr lang="en-GB"/>
          </a:p>
          <a:p>
            <a:pPr marL="171450" indent="-171450" algn="l">
              <a:buFont typeface="Arial"/>
              <a:buChar char="•"/>
            </a:pPr>
            <a:r>
              <a:rPr lang="en-GB" sz="11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Very small environment (&lt;200 total users) where the Prisma Browser minimum licensing tier doesn’t make sense.</a:t>
            </a:r>
            <a:endParaRPr lang="en-GB" dirty="0">
              <a:solidFill>
                <a:schemeClr val="bg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GB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They are mid-migration away from Palo and strongly committed to a competing secure browser platform.</a:t>
            </a:r>
            <a:endParaRPr lang="en-GB"/>
          </a:p>
          <a:p>
            <a:pPr marL="171450" indent="-171450" algn="l">
              <a:buFont typeface="Arial"/>
              <a:buChar char="•"/>
            </a:pPr>
            <a:endParaRPr lang="en-GB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endParaRPr lang="en-GB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endParaRPr lang="en-GB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</p:txBody>
      </p:sp>
      <p:grpSp>
        <p:nvGrpSpPr>
          <p:cNvPr id="28" name="object 5">
            <a:extLst>
              <a:ext uri="{FF2B5EF4-FFF2-40B4-BE49-F238E27FC236}">
                <a16:creationId xmlns:a16="http://schemas.microsoft.com/office/drawing/2014/main" id="{EDD1ED24-CDA2-809B-9677-D734B3287965}"/>
              </a:ext>
            </a:extLst>
          </p:cNvPr>
          <p:cNvGrpSpPr/>
          <p:nvPr/>
        </p:nvGrpSpPr>
        <p:grpSpPr>
          <a:xfrm>
            <a:off x="0" y="0"/>
            <a:ext cx="1828799" cy="7772425"/>
            <a:chOff x="0" y="0"/>
            <a:chExt cx="1828799" cy="7772425"/>
          </a:xfrm>
        </p:grpSpPr>
        <p:pic>
          <p:nvPicPr>
            <p:cNvPr id="19" name="object 6">
              <a:extLst>
                <a:ext uri="{FF2B5EF4-FFF2-40B4-BE49-F238E27FC236}">
                  <a16:creationId xmlns:a16="http://schemas.microsoft.com/office/drawing/2014/main" id="{6871269F-6EF2-8EE9-4E33-D81E662B8037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23" name="object 7">
              <a:extLst>
                <a:ext uri="{FF2B5EF4-FFF2-40B4-BE49-F238E27FC236}">
                  <a16:creationId xmlns:a16="http://schemas.microsoft.com/office/drawing/2014/main" id="{CFC17E5E-F053-4990-099E-AF7F371FF271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8">
            <a:extLst>
              <a:ext uri="{FF2B5EF4-FFF2-40B4-BE49-F238E27FC236}">
                <a16:creationId xmlns:a16="http://schemas.microsoft.com/office/drawing/2014/main" id="{06482354-BF15-53CE-2424-8AA241FD201D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Scoping</a:t>
            </a:r>
            <a:endParaRPr/>
          </a:p>
        </p:txBody>
      </p:sp>
      <p:sp>
        <p:nvSpPr>
          <p:cNvPr id="37" name="object 9">
            <a:extLst>
              <a:ext uri="{FF2B5EF4-FFF2-40B4-BE49-F238E27FC236}">
                <a16:creationId xmlns:a16="http://schemas.microsoft.com/office/drawing/2014/main" id="{4D0397E2-B4B7-142D-BCF5-F1A56B848209}"/>
              </a:ext>
            </a:extLst>
          </p:cNvPr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Business Discovery Questions</a:t>
            </a:r>
            <a:endParaRPr/>
          </a:p>
        </p:txBody>
      </p:sp>
      <p:sp>
        <p:nvSpPr>
          <p:cNvPr id="41" name="object 10">
            <a:extLst>
              <a:ext uri="{FF2B5EF4-FFF2-40B4-BE49-F238E27FC236}">
                <a16:creationId xmlns:a16="http://schemas.microsoft.com/office/drawing/2014/main" id="{264FD313-32F1-5148-4C92-BF0EDEE42BD7}"/>
              </a:ext>
            </a:extLst>
          </p:cNvPr>
          <p:cNvSpPr txBox="1"/>
          <p:nvPr/>
        </p:nvSpPr>
        <p:spPr>
          <a:xfrm>
            <a:off x="330200" y="1881243"/>
            <a:ext cx="1187842" cy="829714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Red Flags vs Green Lights</a:t>
            </a:r>
            <a:endParaRPr lang="en-US"/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 4.1 Green Lights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 4.2 Amber Flags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 4.3 Red Flags</a:t>
            </a:r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43" name="object 13">
            <a:extLst>
              <a:ext uri="{FF2B5EF4-FFF2-40B4-BE49-F238E27FC236}">
                <a16:creationId xmlns:a16="http://schemas.microsoft.com/office/drawing/2014/main" id="{0EEA22F8-4BAE-3F95-6D3B-55FE7AE56AB6}"/>
              </a:ext>
            </a:extLst>
          </p:cNvPr>
          <p:cNvSpPr txBox="1"/>
          <p:nvPr/>
        </p:nvSpPr>
        <p:spPr>
          <a:xfrm>
            <a:off x="333775" y="1482319"/>
            <a:ext cx="1251423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Technical Discovery Questions</a:t>
            </a:r>
            <a:endParaRPr dirty="0" err="1"/>
          </a:p>
        </p:txBody>
      </p:sp>
      <p:sp>
        <p:nvSpPr>
          <p:cNvPr id="46" name="object 18">
            <a:extLst>
              <a:ext uri="{FF2B5EF4-FFF2-40B4-BE49-F238E27FC236}">
                <a16:creationId xmlns:a16="http://schemas.microsoft.com/office/drawing/2014/main" id="{9EF341FC-1CC0-D1FC-D2C1-60FC4C9AC2A6}"/>
              </a:ext>
            </a:extLst>
          </p:cNvPr>
          <p:cNvSpPr/>
          <p:nvPr/>
        </p:nvSpPr>
        <p:spPr>
          <a:xfrm>
            <a:off x="232409" y="2079033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13">
            <a:extLst>
              <a:ext uri="{FF2B5EF4-FFF2-40B4-BE49-F238E27FC236}">
                <a16:creationId xmlns:a16="http://schemas.microsoft.com/office/drawing/2014/main" id="{FE841E8F-57D4-5A34-D6F8-BEE5875B0800}"/>
              </a:ext>
            </a:extLst>
          </p:cNvPr>
          <p:cNvSpPr txBox="1"/>
          <p:nvPr/>
        </p:nvSpPr>
        <p:spPr>
          <a:xfrm>
            <a:off x="333832" y="2713373"/>
            <a:ext cx="1367959" cy="421910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 dirty="0">
                <a:solidFill>
                  <a:srgbClr val="FFFFFF"/>
                </a:solidFill>
                <a:latin typeface="Calibri"/>
                <a:cs typeface="Calibri"/>
              </a:rPr>
              <a:t>Pivoting to Prisma Browser + </a:t>
            </a:r>
            <a:endParaRPr lang="en-US">
              <a:solidFill>
                <a:srgbClr val="000000"/>
              </a:solidFill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30-day Pilot</a:t>
            </a:r>
            <a:endParaRPr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DB7B1E4E-D275-8E76-DE3E-25848C0ABA94}"/>
              </a:ext>
            </a:extLst>
          </p:cNvPr>
          <p:cNvSpPr txBox="1"/>
          <p:nvPr/>
        </p:nvSpPr>
        <p:spPr>
          <a:xfrm>
            <a:off x="2273211" y="7146353"/>
            <a:ext cx="24053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en-GB">
                <a:solidFill>
                  <a:srgbClr val="FF0000"/>
                </a:solidFill>
              </a:rPr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223076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5E6BCD8-9D81-D92D-7E36-E8C86EA72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0B4C613-0E98-EF38-D6A5-0461A105E8B5}"/>
              </a:ext>
            </a:extLst>
          </p:cNvPr>
          <p:cNvSpPr txBox="1"/>
          <p:nvPr/>
        </p:nvSpPr>
        <p:spPr>
          <a:xfrm>
            <a:off x="2284145" y="538574"/>
            <a:ext cx="6318659" cy="3909404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latin typeface="Century Gothic"/>
                <a:cs typeface="Century Gothic"/>
              </a:rPr>
              <a:t>SECTION</a:t>
            </a:r>
            <a:r>
              <a:rPr lang="en-GB" sz="1000" b="1" spc="190">
                <a:latin typeface="Century Gothic"/>
                <a:cs typeface="Century Gothic"/>
              </a:rPr>
              <a:t> 6</a:t>
            </a:r>
            <a:r>
              <a:rPr sz="1000" b="1" dirty="0">
                <a:latin typeface="Century Gothic"/>
                <a:cs typeface="Century Gothic"/>
              </a:rPr>
              <a:t>:</a:t>
            </a:r>
            <a:r>
              <a:rPr lang="en-GB" sz="1000" b="1" spc="190" dirty="0">
                <a:latin typeface="Century Gothic"/>
                <a:cs typeface="Century Gothic"/>
              </a:rPr>
              <a:t> </a:t>
            </a:r>
            <a:endParaRPr lang="en-AU" sz="1200" spc="190" dirty="0">
              <a:latin typeface="Aptos"/>
              <a:ea typeface="Tahoma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AU" sz="2400" spc="-55">
                <a:latin typeface="Aptos"/>
              </a:rPr>
              <a:t>Pivoting to Prisma Browser + 30-day Pilot</a:t>
            </a:r>
            <a:endParaRPr lang="en-AU" sz="2400" spc="-55">
              <a:latin typeface="Aptos"/>
              <a:ea typeface="Calibri"/>
              <a:cs typeface="Calibri"/>
            </a:endParaRPr>
          </a:p>
          <a:p>
            <a:pPr algn="l"/>
            <a:br>
              <a:rPr lang="en-AU" sz="1100" b="1" dirty="0"/>
            </a:br>
            <a:r>
              <a:rPr lang="en-AU" sz="1100"/>
              <a:t> </a:t>
            </a:r>
            <a:endParaRPr lang="en-GB" sz="1100" dirty="0"/>
          </a:p>
          <a:p>
            <a:pPr algn="l"/>
            <a:r>
              <a:rPr lang="en-AU" sz="1100"/>
              <a:t>Once 3-4 green lights appear, you can pivot with something like:</a:t>
            </a:r>
            <a:endParaRPr lang="en-AU"/>
          </a:p>
          <a:p>
            <a:pPr algn="l"/>
            <a:endParaRPr lang="en-AU" sz="1100" dirty="0"/>
          </a:p>
          <a:p>
            <a:pPr algn="l"/>
            <a:r>
              <a:rPr lang="en-AU" sz="1100"/>
              <a:t>“From what you have shared, you have got: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/>
              <a:t>A workforce that mostly lives in browsers and SaaS.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/>
              <a:t>A high proportion of access from personal or lightly managed devices.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/>
              <a:t>Real</a:t>
            </a:r>
            <a:r>
              <a:rPr lang="en-AU" sz="1100" dirty="0"/>
              <a:t> concerns about data leakage and browser-based threats.</a:t>
            </a:r>
            <a:endParaRPr lang="en-AU"/>
          </a:p>
          <a:p>
            <a:pPr algn="l"/>
            <a:endParaRPr lang="en-AU" sz="1100" dirty="0"/>
          </a:p>
          <a:p>
            <a:pPr algn="l"/>
            <a:r>
              <a:rPr lang="en-AU" sz="1100" dirty="0"/>
              <a:t>A secure enterprise browser like Prisma Browser is designed for exactly this situation – it lets you apply Prisma SASE controls directly in the browser, on any device, including contractors and BYOD, </a:t>
            </a:r>
            <a:r>
              <a:rPr lang="en-AU" sz="1100"/>
              <a:t>and gives you true session-level visibility.</a:t>
            </a:r>
            <a:endParaRPr lang="en-AU" sz="1100" dirty="0"/>
          </a:p>
          <a:p>
            <a:pPr algn="l"/>
            <a:endParaRPr lang="en-AU" sz="1100" dirty="0"/>
          </a:p>
          <a:p>
            <a:pPr algn="l"/>
            <a:r>
              <a:rPr lang="en-AU" sz="1100"/>
              <a:t>The way we usually start is with a 30-day pilot for 200–300 users in one or two high-risk groups, for example contractors or a BYOD cohort. </a:t>
            </a:r>
            <a:endParaRPr lang="en-AU" sz="1100" dirty="0"/>
          </a:p>
          <a:p>
            <a:pPr algn="l"/>
            <a:endParaRPr lang="en-AU" sz="1100" dirty="0"/>
          </a:p>
          <a:p>
            <a:pPr algn="l"/>
            <a:r>
              <a:rPr lang="en-AU" sz="1100"/>
              <a:t>Shall we sketch what that pilot cohort and success criteria could look like for you?”</a:t>
            </a:r>
            <a:endParaRPr lang="en-AU"/>
          </a:p>
          <a:p>
            <a:pPr marL="171450" indent="-171450" algn="l">
              <a:buFont typeface="Arial"/>
              <a:buChar char="•"/>
            </a:pPr>
            <a:endParaRPr lang="en-AU" sz="1100" dirty="0"/>
          </a:p>
          <a:p>
            <a:pPr algn="l"/>
            <a:endParaRPr lang="en-AU" sz="1100" b="1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48C16A66-005B-0442-3DA4-02DF945BDE42}"/>
              </a:ext>
            </a:extLst>
          </p:cNvPr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" name="object 5">
            <a:extLst>
              <a:ext uri="{FF2B5EF4-FFF2-40B4-BE49-F238E27FC236}">
                <a16:creationId xmlns:a16="http://schemas.microsoft.com/office/drawing/2014/main" id="{F9DBA70D-9C34-D597-14A8-1500B2F45B21}"/>
              </a:ext>
            </a:extLst>
          </p:cNvPr>
          <p:cNvGrpSpPr/>
          <p:nvPr/>
        </p:nvGrpSpPr>
        <p:grpSpPr>
          <a:xfrm>
            <a:off x="0" y="0"/>
            <a:ext cx="1828799" cy="7772425"/>
            <a:chOff x="0" y="0"/>
            <a:chExt cx="1828799" cy="7772425"/>
          </a:xfrm>
        </p:grpSpPr>
        <p:pic>
          <p:nvPicPr>
            <p:cNvPr id="8" name="object 6">
              <a:extLst>
                <a:ext uri="{FF2B5EF4-FFF2-40B4-BE49-F238E27FC236}">
                  <a16:creationId xmlns:a16="http://schemas.microsoft.com/office/drawing/2014/main" id="{EF35C18E-784A-9E3F-88C7-D2CD37B7487A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10" name="object 7">
              <a:extLst>
                <a:ext uri="{FF2B5EF4-FFF2-40B4-BE49-F238E27FC236}">
                  <a16:creationId xmlns:a16="http://schemas.microsoft.com/office/drawing/2014/main" id="{6C19D774-F291-2FC7-95CB-11469079DF8F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8">
            <a:extLst>
              <a:ext uri="{FF2B5EF4-FFF2-40B4-BE49-F238E27FC236}">
                <a16:creationId xmlns:a16="http://schemas.microsoft.com/office/drawing/2014/main" id="{87872373-4809-40DE-3046-06DE9AC23FB3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Scoping</a:t>
            </a:r>
            <a:endParaRPr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EA6CA6A6-E0D1-C4EB-5AFE-E09C20687F1E}"/>
              </a:ext>
            </a:extLst>
          </p:cNvPr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Business Discovery Questions</a:t>
            </a:r>
            <a:endParaRPr/>
          </a:p>
        </p:txBody>
      </p:sp>
      <p:sp>
        <p:nvSpPr>
          <p:cNvPr id="22" name="object 10">
            <a:extLst>
              <a:ext uri="{FF2B5EF4-FFF2-40B4-BE49-F238E27FC236}">
                <a16:creationId xmlns:a16="http://schemas.microsoft.com/office/drawing/2014/main" id="{4CFB3156-A346-6FAF-B29E-9339056CA264}"/>
              </a:ext>
            </a:extLst>
          </p:cNvPr>
          <p:cNvSpPr txBox="1"/>
          <p:nvPr/>
        </p:nvSpPr>
        <p:spPr>
          <a:xfrm>
            <a:off x="330200" y="1881243"/>
            <a:ext cx="1187842" cy="829714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Red Flags vs Green Lights</a:t>
            </a:r>
            <a:endParaRPr lang="en-US"/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 4.1 Green Lights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 4.2 Amber Flags</a:t>
            </a:r>
            <a:endParaRPr lang="en-US"/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 4.3 Red Flags</a:t>
            </a:r>
            <a:endParaRPr lang="en-US"/>
          </a:p>
          <a:p>
            <a:pPr marL="12700">
              <a:spcBef>
                <a:spcPts val="112"/>
              </a:spcBef>
            </a:pP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C8814FBF-D25D-0307-6539-EC8DDF267E12}"/>
              </a:ext>
            </a:extLst>
          </p:cNvPr>
          <p:cNvSpPr txBox="1"/>
          <p:nvPr/>
        </p:nvSpPr>
        <p:spPr>
          <a:xfrm>
            <a:off x="333775" y="1482319"/>
            <a:ext cx="1251423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Technical Discovery Questions</a:t>
            </a:r>
            <a:endParaRPr dirty="0" err="1"/>
          </a:p>
        </p:txBody>
      </p:sp>
      <p:sp>
        <p:nvSpPr>
          <p:cNvPr id="27" name="object 18">
            <a:extLst>
              <a:ext uri="{FF2B5EF4-FFF2-40B4-BE49-F238E27FC236}">
                <a16:creationId xmlns:a16="http://schemas.microsoft.com/office/drawing/2014/main" id="{658047FE-E4D1-4CF6-3D3F-D0D60DC69F73}"/>
              </a:ext>
            </a:extLst>
          </p:cNvPr>
          <p:cNvSpPr/>
          <p:nvPr/>
        </p:nvSpPr>
        <p:spPr>
          <a:xfrm>
            <a:off x="232409" y="2909449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13">
            <a:extLst>
              <a:ext uri="{FF2B5EF4-FFF2-40B4-BE49-F238E27FC236}">
                <a16:creationId xmlns:a16="http://schemas.microsoft.com/office/drawing/2014/main" id="{3762EE93-89F0-D2E6-0C94-0BA8570CB53A}"/>
              </a:ext>
            </a:extLst>
          </p:cNvPr>
          <p:cNvSpPr txBox="1"/>
          <p:nvPr/>
        </p:nvSpPr>
        <p:spPr>
          <a:xfrm>
            <a:off x="333832" y="2713373"/>
            <a:ext cx="1367959" cy="421910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 dirty="0">
                <a:solidFill>
                  <a:srgbClr val="FFFFFF"/>
                </a:solidFill>
                <a:latin typeface="Calibri"/>
                <a:cs typeface="Calibri"/>
              </a:rPr>
              <a:t>Pivoting to Prisma Browser + </a:t>
            </a:r>
            <a:endParaRPr lang="en-US">
              <a:solidFill>
                <a:srgbClr val="000000"/>
              </a:solidFill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30-day Pilot</a:t>
            </a: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587C30-362B-46F3-0095-E056B92607EF}"/>
              </a:ext>
            </a:extLst>
          </p:cNvPr>
          <p:cNvSpPr txBox="1"/>
          <p:nvPr/>
        </p:nvSpPr>
        <p:spPr>
          <a:xfrm>
            <a:off x="2273211" y="7146353"/>
            <a:ext cx="24053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en-GB">
                <a:solidFill>
                  <a:srgbClr val="FF0000"/>
                </a:solidFill>
              </a:rPr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3377760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DBBACA9E96884ABB54A697CEAD61F5" ma:contentTypeVersion="20" ma:contentTypeDescription="Create a new document." ma:contentTypeScope="" ma:versionID="59d42f64daeaed90e42286daf062bb8b">
  <xsd:schema xmlns:xsd="http://www.w3.org/2001/XMLSchema" xmlns:xs="http://www.w3.org/2001/XMLSchema" xmlns:p="http://schemas.microsoft.com/office/2006/metadata/properties" xmlns:ns2="33b814b2-f1f8-4046-9dae-36ecd7965cde" xmlns:ns3="9b638f15-50c8-43bb-9c74-a34dcc873545" targetNamespace="http://schemas.microsoft.com/office/2006/metadata/properties" ma:root="true" ma:fieldsID="5d3081681fd611789abe9a03033b1da3" ns2:_="" ns3:_="">
    <xsd:import namespace="33b814b2-f1f8-4046-9dae-36ecd7965cde"/>
    <xsd:import namespace="9b638f15-50c8-43bb-9c74-a34dcc8735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Preview" minOccurs="0"/>
                <xsd:element ref="ns2:MediaServiceObjectDetectorVersion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b814b2-f1f8-4046-9dae-36ecd7965c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db4ddee-5e58-4560-99ef-1c84dade78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Preview" ma:index="23" nillable="true" ma:displayName="Preview" ma:description="Preview image" ma:format="Thumbnail" ma:internalName="Preview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638f15-50c8-43bb-9c74-a34dcc87354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c927238-ce6a-4856-add8-d4c2fb6831cc}" ma:internalName="TaxCatchAll" ma:showField="CatchAllData" ma:web="9b638f15-50c8-43bb-9c74-a34dcc8735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3b814b2-f1f8-4046-9dae-36ecd7965cde">
      <Terms xmlns="http://schemas.microsoft.com/office/infopath/2007/PartnerControls"/>
    </lcf76f155ced4ddcb4097134ff3c332f>
    <TaxCatchAll xmlns="9b638f15-50c8-43bb-9c74-a34dcc873545" xsi:nil="true"/>
    <Preview xmlns="33b814b2-f1f8-4046-9dae-36ecd7965cde" xsi:nil="true"/>
  </documentManagement>
</p:properties>
</file>

<file path=customXml/itemProps1.xml><?xml version="1.0" encoding="utf-8"?>
<ds:datastoreItem xmlns:ds="http://schemas.openxmlformats.org/officeDocument/2006/customXml" ds:itemID="{8D263705-EE51-407D-B0F6-11724369F79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18A5DB-16D8-4C44-A833-EAA4532C5D47}">
  <ds:schemaRefs>
    <ds:schemaRef ds:uri="33b814b2-f1f8-4046-9dae-36ecd7965cde"/>
    <ds:schemaRef ds:uri="9b638f15-50c8-43bb-9c74-a34dcc87354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DC296C3-4C68-404F-9FF8-B4C5FF6478B7}">
  <ds:schemaRefs>
    <ds:schemaRef ds:uri="33b814b2-f1f8-4046-9dae-36ecd7965cde"/>
    <ds:schemaRef ds:uri="9b638f15-50c8-43bb-9c74-a34dcc873545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Custom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Prisma Browser  Discovery Questions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Prisma Browser Partner Playbook [Updated: 9.29.25]</dc:title>
  <cp:revision>717</cp:revision>
  <dcterms:created xsi:type="dcterms:W3CDTF">2026-02-17T23:00:06Z</dcterms:created>
  <dcterms:modified xsi:type="dcterms:W3CDTF">2026-03-20T00:28:02Z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2025-09-26T00:00:00Z</vt:filetime>
  </property>
  <property fmtid="{D5CDD505-2E9C-101B-9397-08002B2CF9AE}" pid="3" name="Creator">
    <vt:lpwstr>Adobe InDesign 20.5 (Macintosh)</vt:lpwstr>
  </property>
  <property fmtid="{D5CDD505-2E9C-101B-9397-08002B2CF9AE}" pid="4" name="LastSaved">
    <vt:filetime>2026-02-17T00:00:00Z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0x0101006BDBBACA9E96884ABB54A697CEAD61F5</vt:lpwstr>
  </property>
  <property fmtid="{D5CDD505-2E9C-101B-9397-08002B2CF9AE}" pid="7" name="MediaServiceImageTags">
    <vt:lpwstr/>
  </property>
</Properties>
</file>