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70" r:id="rId7"/>
    <p:sldId id="272" r:id="rId8"/>
    <p:sldId id="283" r:id="rId9"/>
    <p:sldId id="278" r:id="rId10"/>
    <p:sldId id="276" r:id="rId11"/>
    <p:sldId id="277" r:id="rId12"/>
    <p:sldId id="279" r:id="rId13"/>
    <p:sldId id="280" r:id="rId14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2147ED-7671-EBB7-25D8-CFA5A7CC1B0C}" v="640" dt="2026-03-20T00:26:53.10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–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23060" y="0"/>
            <a:ext cx="8435340" cy="77723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623060" y="0"/>
            <a:ext cx="7335520" cy="7772400"/>
          </a:xfrm>
          <a:custGeom>
            <a:avLst/>
            <a:gdLst/>
            <a:ahLst/>
            <a:cxnLst/>
            <a:rect l="l" t="t" r="r" b="b"/>
            <a:pathLst>
              <a:path w="7335520" h="7772400">
                <a:moveTo>
                  <a:pt x="7334935" y="0"/>
                </a:moveTo>
                <a:lnTo>
                  <a:pt x="0" y="0"/>
                </a:lnTo>
                <a:lnTo>
                  <a:pt x="0" y="7772400"/>
                </a:lnTo>
                <a:lnTo>
                  <a:pt x="7334935" y="7772400"/>
                </a:lnTo>
                <a:lnTo>
                  <a:pt x="7334935" y="0"/>
                </a:lnTo>
                <a:close/>
              </a:path>
            </a:pathLst>
          </a:custGeom>
          <a:solidFill>
            <a:srgbClr val="141414">
              <a:alpha val="75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349500" y="3002786"/>
            <a:ext cx="3878579" cy="116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ctrTitle"/>
          </p:nvPr>
        </p:nvSpPr>
        <p:spPr>
          <a:xfrm>
            <a:off x="2349500" y="2201508"/>
            <a:ext cx="5468528" cy="2446247"/>
          </a:xfrm>
          <a:prstGeom prst="rect">
            <a:avLst/>
          </a:prstGeom>
        </p:spPr>
        <p:txBody>
          <a:bodyPr vert="horz" wrap="square" lIns="0" tIns="93980" rIns="0" bIns="0" rtlCol="0" anchor="t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740"/>
              </a:spcBef>
            </a:pPr>
            <a:r>
              <a:rPr lang="en-GB" sz="4000" spc="-10" dirty="0">
                <a:solidFill>
                  <a:srgbClr val="FFFFFF"/>
                </a:solidFill>
                <a:latin typeface="Century Gothic"/>
                <a:cs typeface="Century Gothic"/>
              </a:rPr>
              <a:t>Prisma Browser </a:t>
            </a:r>
            <a:br>
              <a:rPr lang="en-GB" sz="4000" spc="-10" dirty="0">
                <a:solidFill>
                  <a:srgbClr val="FFFFFF"/>
                </a:solidFill>
                <a:latin typeface="Century Gothic"/>
                <a:cs typeface="Century Gothic"/>
              </a:rPr>
            </a:br>
            <a:r>
              <a:rPr lang="en-GB" sz="4000" spc="-10" dirty="0">
                <a:solidFill>
                  <a:srgbClr val="FFFFFF"/>
                </a:solidFill>
                <a:latin typeface="Century Gothic"/>
                <a:cs typeface="Century Gothic"/>
              </a:rPr>
              <a:t>Demo Runsheet </a:t>
            </a:r>
            <a:br>
              <a:rPr lang="en-GB" sz="4000" spc="-10" dirty="0">
                <a:solidFill>
                  <a:srgbClr val="FFFFFF"/>
                </a:solidFill>
                <a:latin typeface="Century Gothic"/>
                <a:cs typeface="Century Gothic"/>
              </a:rPr>
            </a:br>
            <a:r>
              <a:rPr lang="en-AU" sz="1200" spc="-10">
                <a:solidFill>
                  <a:srgbClr val="FFFFFF"/>
                </a:solidFill>
                <a:latin typeface="Aptos"/>
                <a:cs typeface="Century Gothic"/>
              </a:rPr>
              <a:t>10–12 Minute Demo Run Sheet </a:t>
            </a:r>
            <a:br>
              <a:rPr lang="en-AU" sz="1200" spc="-10" dirty="0">
                <a:solidFill>
                  <a:srgbClr val="FFFFFF"/>
                </a:solidFill>
                <a:latin typeface="Aptos"/>
                <a:cs typeface="Century Gothic"/>
              </a:rPr>
            </a:br>
            <a:r>
              <a:rPr lang="en-AU" sz="1100" spc="-1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What to show and what to say in customer demos</a:t>
            </a:r>
            <a:endParaRPr lang="en-US">
              <a:solidFill>
                <a:schemeClr val="bg1"/>
              </a:solidFill>
              <a:ea typeface="Calibri"/>
              <a:cs typeface="Calibri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0" y="0"/>
            <a:ext cx="9969525" cy="7772425"/>
            <a:chOff x="0" y="0"/>
            <a:chExt cx="9969525" cy="7772425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044715" y="1499310"/>
              <a:ext cx="2924810" cy="6161405"/>
            </a:xfrm>
            <a:custGeom>
              <a:avLst/>
              <a:gdLst/>
              <a:ahLst/>
              <a:cxnLst/>
              <a:rect l="l" t="t" r="r" b="b"/>
              <a:pathLst>
                <a:path w="2924809" h="6161405">
                  <a:moveTo>
                    <a:pt x="37007" y="3389541"/>
                  </a:moveTo>
                  <a:lnTo>
                    <a:pt x="10236" y="3393186"/>
                  </a:lnTo>
                  <a:lnTo>
                    <a:pt x="0" y="3394964"/>
                  </a:lnTo>
                  <a:lnTo>
                    <a:pt x="31508" y="3455289"/>
                  </a:lnTo>
                  <a:lnTo>
                    <a:pt x="32727" y="3452164"/>
                  </a:lnTo>
                  <a:lnTo>
                    <a:pt x="37007" y="3440760"/>
                  </a:lnTo>
                  <a:lnTo>
                    <a:pt x="37007" y="3389541"/>
                  </a:lnTo>
                  <a:close/>
                </a:path>
                <a:path w="2924809" h="6161405">
                  <a:moveTo>
                    <a:pt x="229514" y="2503043"/>
                  </a:moveTo>
                  <a:lnTo>
                    <a:pt x="200850" y="2557373"/>
                  </a:lnTo>
                  <a:lnTo>
                    <a:pt x="227063" y="2543848"/>
                  </a:lnTo>
                  <a:lnTo>
                    <a:pt x="229514" y="2542667"/>
                  </a:lnTo>
                  <a:lnTo>
                    <a:pt x="229514" y="2503043"/>
                  </a:lnTo>
                  <a:close/>
                </a:path>
                <a:path w="2924809" h="6161405">
                  <a:moveTo>
                    <a:pt x="422021" y="2725978"/>
                  </a:moveTo>
                  <a:lnTo>
                    <a:pt x="419303" y="2727007"/>
                  </a:lnTo>
                  <a:lnTo>
                    <a:pt x="407631" y="2734373"/>
                  </a:lnTo>
                  <a:lnTo>
                    <a:pt x="391706" y="2749435"/>
                  </a:lnTo>
                  <a:lnTo>
                    <a:pt x="376199" y="2765806"/>
                  </a:lnTo>
                  <a:lnTo>
                    <a:pt x="358127" y="2781300"/>
                  </a:lnTo>
                  <a:lnTo>
                    <a:pt x="334479" y="2793809"/>
                  </a:lnTo>
                  <a:lnTo>
                    <a:pt x="325767" y="2796603"/>
                  </a:lnTo>
                  <a:lnTo>
                    <a:pt x="325767" y="2855950"/>
                  </a:lnTo>
                  <a:lnTo>
                    <a:pt x="339051" y="2864421"/>
                  </a:lnTo>
                  <a:lnTo>
                    <a:pt x="366433" y="2886748"/>
                  </a:lnTo>
                  <a:lnTo>
                    <a:pt x="386638" y="2913507"/>
                  </a:lnTo>
                  <a:lnTo>
                    <a:pt x="396760" y="2941497"/>
                  </a:lnTo>
                  <a:lnTo>
                    <a:pt x="393915" y="2967545"/>
                  </a:lnTo>
                  <a:lnTo>
                    <a:pt x="382422" y="2993898"/>
                  </a:lnTo>
                  <a:lnTo>
                    <a:pt x="370484" y="3020695"/>
                  </a:lnTo>
                  <a:lnTo>
                    <a:pt x="361137" y="3041472"/>
                  </a:lnTo>
                  <a:lnTo>
                    <a:pt x="357339" y="3049841"/>
                  </a:lnTo>
                  <a:lnTo>
                    <a:pt x="405777" y="3054985"/>
                  </a:lnTo>
                  <a:lnTo>
                    <a:pt x="422021" y="3055899"/>
                  </a:lnTo>
                  <a:lnTo>
                    <a:pt x="422021" y="2725978"/>
                  </a:lnTo>
                  <a:close/>
                </a:path>
                <a:path w="2924809" h="6161405">
                  <a:moveTo>
                    <a:pt x="422021" y="2310727"/>
                  </a:moveTo>
                  <a:lnTo>
                    <a:pt x="325767" y="2494953"/>
                  </a:lnTo>
                  <a:lnTo>
                    <a:pt x="325767" y="2503132"/>
                  </a:lnTo>
                  <a:lnTo>
                    <a:pt x="339204" y="2498979"/>
                  </a:lnTo>
                  <a:lnTo>
                    <a:pt x="373341" y="2488057"/>
                  </a:lnTo>
                  <a:lnTo>
                    <a:pt x="404063" y="2481402"/>
                  </a:lnTo>
                  <a:lnTo>
                    <a:pt x="422021" y="2482431"/>
                  </a:lnTo>
                  <a:lnTo>
                    <a:pt x="422021" y="2481402"/>
                  </a:lnTo>
                  <a:lnTo>
                    <a:pt x="422021" y="2310727"/>
                  </a:lnTo>
                  <a:close/>
                </a:path>
                <a:path w="2924809" h="6161405">
                  <a:moveTo>
                    <a:pt x="614527" y="2783522"/>
                  </a:moveTo>
                  <a:lnTo>
                    <a:pt x="586511" y="2775229"/>
                  </a:lnTo>
                  <a:lnTo>
                    <a:pt x="558507" y="2761805"/>
                  </a:lnTo>
                  <a:lnTo>
                    <a:pt x="527367" y="2745727"/>
                  </a:lnTo>
                  <a:lnTo>
                    <a:pt x="518274" y="2742107"/>
                  </a:lnTo>
                  <a:lnTo>
                    <a:pt x="518274" y="3047631"/>
                  </a:lnTo>
                  <a:lnTo>
                    <a:pt x="536219" y="3045980"/>
                  </a:lnTo>
                  <a:lnTo>
                    <a:pt x="574509" y="3046412"/>
                  </a:lnTo>
                  <a:lnTo>
                    <a:pt x="602513" y="3048546"/>
                  </a:lnTo>
                  <a:lnTo>
                    <a:pt x="613371" y="3049841"/>
                  </a:lnTo>
                  <a:lnTo>
                    <a:pt x="614527" y="3048800"/>
                  </a:lnTo>
                  <a:lnTo>
                    <a:pt x="614527" y="3045980"/>
                  </a:lnTo>
                  <a:lnTo>
                    <a:pt x="614527" y="2783522"/>
                  </a:lnTo>
                  <a:close/>
                </a:path>
                <a:path w="2924809" h="6161405">
                  <a:moveTo>
                    <a:pt x="614527" y="2117750"/>
                  </a:moveTo>
                  <a:lnTo>
                    <a:pt x="518274" y="2301824"/>
                  </a:lnTo>
                  <a:lnTo>
                    <a:pt x="518274" y="2526309"/>
                  </a:lnTo>
                  <a:lnTo>
                    <a:pt x="544791" y="2537777"/>
                  </a:lnTo>
                  <a:lnTo>
                    <a:pt x="607809" y="2558351"/>
                  </a:lnTo>
                  <a:lnTo>
                    <a:pt x="614527" y="2560866"/>
                  </a:lnTo>
                  <a:lnTo>
                    <a:pt x="614527" y="2117750"/>
                  </a:lnTo>
                  <a:close/>
                </a:path>
                <a:path w="2924809" h="6161405">
                  <a:moveTo>
                    <a:pt x="807034" y="2850591"/>
                  </a:moveTo>
                  <a:lnTo>
                    <a:pt x="787107" y="2842984"/>
                  </a:lnTo>
                  <a:lnTo>
                    <a:pt x="764247" y="2839008"/>
                  </a:lnTo>
                  <a:lnTo>
                    <a:pt x="740816" y="2834589"/>
                  </a:lnTo>
                  <a:lnTo>
                    <a:pt x="713955" y="2823832"/>
                  </a:lnTo>
                  <a:lnTo>
                    <a:pt x="710780" y="2822257"/>
                  </a:lnTo>
                  <a:lnTo>
                    <a:pt x="710780" y="2962160"/>
                  </a:lnTo>
                  <a:lnTo>
                    <a:pt x="732459" y="2942640"/>
                  </a:lnTo>
                  <a:lnTo>
                    <a:pt x="794537" y="2887586"/>
                  </a:lnTo>
                  <a:lnTo>
                    <a:pt x="807034" y="2877540"/>
                  </a:lnTo>
                  <a:lnTo>
                    <a:pt x="807034" y="2850591"/>
                  </a:lnTo>
                  <a:close/>
                </a:path>
                <a:path w="2924809" h="6161405">
                  <a:moveTo>
                    <a:pt x="807034" y="1925472"/>
                  </a:moveTo>
                  <a:lnTo>
                    <a:pt x="710780" y="2109698"/>
                  </a:lnTo>
                  <a:lnTo>
                    <a:pt x="710780" y="2614485"/>
                  </a:lnTo>
                  <a:lnTo>
                    <a:pt x="723163" y="2621356"/>
                  </a:lnTo>
                  <a:lnTo>
                    <a:pt x="750531" y="2633776"/>
                  </a:lnTo>
                  <a:lnTo>
                    <a:pt x="783056" y="2649778"/>
                  </a:lnTo>
                  <a:lnTo>
                    <a:pt x="807034" y="2663812"/>
                  </a:lnTo>
                  <a:lnTo>
                    <a:pt x="807034" y="1925472"/>
                  </a:lnTo>
                  <a:close/>
                </a:path>
                <a:path w="2924809" h="6161405">
                  <a:moveTo>
                    <a:pt x="999540" y="4333760"/>
                  </a:moveTo>
                  <a:lnTo>
                    <a:pt x="985634" y="4344860"/>
                  </a:lnTo>
                  <a:lnTo>
                    <a:pt x="967130" y="4358576"/>
                  </a:lnTo>
                  <a:lnTo>
                    <a:pt x="964107" y="4360646"/>
                  </a:lnTo>
                  <a:lnTo>
                    <a:pt x="999540" y="4428452"/>
                  </a:lnTo>
                  <a:lnTo>
                    <a:pt x="999540" y="4333760"/>
                  </a:lnTo>
                  <a:close/>
                </a:path>
                <a:path w="2924809" h="6161405">
                  <a:moveTo>
                    <a:pt x="999540" y="1732584"/>
                  </a:moveTo>
                  <a:lnTo>
                    <a:pt x="903287" y="1916811"/>
                  </a:lnTo>
                  <a:lnTo>
                    <a:pt x="903287" y="2719857"/>
                  </a:lnTo>
                  <a:lnTo>
                    <a:pt x="907846" y="2722295"/>
                  </a:lnTo>
                  <a:lnTo>
                    <a:pt x="925410" y="2732659"/>
                  </a:lnTo>
                  <a:lnTo>
                    <a:pt x="937844" y="2740444"/>
                  </a:lnTo>
                  <a:lnTo>
                    <a:pt x="942555" y="2743517"/>
                  </a:lnTo>
                  <a:lnTo>
                    <a:pt x="999540" y="2688615"/>
                  </a:lnTo>
                  <a:lnTo>
                    <a:pt x="999540" y="1732584"/>
                  </a:lnTo>
                  <a:close/>
                </a:path>
                <a:path w="2924809" h="6161405">
                  <a:moveTo>
                    <a:pt x="1192047" y="3952608"/>
                  </a:moveTo>
                  <a:lnTo>
                    <a:pt x="1138656" y="3979735"/>
                  </a:lnTo>
                  <a:lnTo>
                    <a:pt x="1109433" y="4042029"/>
                  </a:lnTo>
                  <a:lnTo>
                    <a:pt x="1101432" y="4100830"/>
                  </a:lnTo>
                  <a:lnTo>
                    <a:pt x="1095794" y="4155935"/>
                  </a:lnTo>
                  <a:lnTo>
                    <a:pt x="1095794" y="4437354"/>
                  </a:lnTo>
                  <a:lnTo>
                    <a:pt x="1192047" y="4621403"/>
                  </a:lnTo>
                  <a:lnTo>
                    <a:pt x="1192047" y="3952608"/>
                  </a:lnTo>
                  <a:close/>
                </a:path>
                <a:path w="2924809" h="6161405">
                  <a:moveTo>
                    <a:pt x="1192047" y="1540192"/>
                  </a:moveTo>
                  <a:lnTo>
                    <a:pt x="1095794" y="1724329"/>
                  </a:lnTo>
                  <a:lnTo>
                    <a:pt x="1095794" y="2595892"/>
                  </a:lnTo>
                  <a:lnTo>
                    <a:pt x="1192047" y="2503170"/>
                  </a:lnTo>
                  <a:lnTo>
                    <a:pt x="1192047" y="1540192"/>
                  </a:lnTo>
                  <a:close/>
                </a:path>
                <a:path w="2924809" h="6161405">
                  <a:moveTo>
                    <a:pt x="1384554" y="3827373"/>
                  </a:moveTo>
                  <a:lnTo>
                    <a:pt x="1369021" y="3837000"/>
                  </a:lnTo>
                  <a:lnTo>
                    <a:pt x="1323924" y="3864229"/>
                  </a:lnTo>
                  <a:lnTo>
                    <a:pt x="1314704" y="3870096"/>
                  </a:lnTo>
                  <a:lnTo>
                    <a:pt x="1352473" y="3942219"/>
                  </a:lnTo>
                  <a:lnTo>
                    <a:pt x="1352473" y="4119194"/>
                  </a:lnTo>
                  <a:lnTo>
                    <a:pt x="1288300" y="4241952"/>
                  </a:lnTo>
                  <a:lnTo>
                    <a:pt x="1288300" y="4629848"/>
                  </a:lnTo>
                  <a:lnTo>
                    <a:pt x="1384554" y="4813617"/>
                  </a:lnTo>
                  <a:lnTo>
                    <a:pt x="1384554" y="3827373"/>
                  </a:lnTo>
                  <a:close/>
                </a:path>
                <a:path w="2924809" h="6161405">
                  <a:moveTo>
                    <a:pt x="1384554" y="3393821"/>
                  </a:moveTo>
                  <a:lnTo>
                    <a:pt x="1380972" y="3397313"/>
                  </a:lnTo>
                  <a:lnTo>
                    <a:pt x="1384554" y="3402533"/>
                  </a:lnTo>
                  <a:lnTo>
                    <a:pt x="1384554" y="3393821"/>
                  </a:lnTo>
                  <a:close/>
                </a:path>
                <a:path w="2924809" h="6161405">
                  <a:moveTo>
                    <a:pt x="1384554" y="1347889"/>
                  </a:moveTo>
                  <a:lnTo>
                    <a:pt x="1288300" y="1532001"/>
                  </a:lnTo>
                  <a:lnTo>
                    <a:pt x="1288300" y="2410574"/>
                  </a:lnTo>
                  <a:lnTo>
                    <a:pt x="1384554" y="2318016"/>
                  </a:lnTo>
                  <a:lnTo>
                    <a:pt x="1384554" y="1347889"/>
                  </a:lnTo>
                  <a:close/>
                </a:path>
                <a:path w="2924809" h="6161405">
                  <a:moveTo>
                    <a:pt x="1577060" y="3206927"/>
                  </a:moveTo>
                  <a:lnTo>
                    <a:pt x="1480807" y="3300374"/>
                  </a:lnTo>
                  <a:lnTo>
                    <a:pt x="1480807" y="3452279"/>
                  </a:lnTo>
                  <a:lnTo>
                    <a:pt x="1544980" y="3574821"/>
                  </a:lnTo>
                  <a:lnTo>
                    <a:pt x="1544980" y="4118889"/>
                  </a:lnTo>
                  <a:lnTo>
                    <a:pt x="1480807" y="4241025"/>
                  </a:lnTo>
                  <a:lnTo>
                    <a:pt x="1480807" y="4821669"/>
                  </a:lnTo>
                  <a:lnTo>
                    <a:pt x="1577060" y="5005908"/>
                  </a:lnTo>
                  <a:lnTo>
                    <a:pt x="1577060" y="3206927"/>
                  </a:lnTo>
                  <a:close/>
                </a:path>
                <a:path w="2924809" h="6161405">
                  <a:moveTo>
                    <a:pt x="1577060" y="1155573"/>
                  </a:moveTo>
                  <a:lnTo>
                    <a:pt x="1480807" y="1338783"/>
                  </a:lnTo>
                  <a:lnTo>
                    <a:pt x="1480807" y="2225459"/>
                  </a:lnTo>
                  <a:lnTo>
                    <a:pt x="1577060" y="2132901"/>
                  </a:lnTo>
                  <a:lnTo>
                    <a:pt x="1577060" y="1155573"/>
                  </a:lnTo>
                  <a:close/>
                </a:path>
                <a:path w="2924809" h="6161405">
                  <a:moveTo>
                    <a:pt x="1769567" y="3020022"/>
                  </a:moveTo>
                  <a:lnTo>
                    <a:pt x="1684337" y="3102775"/>
                  </a:lnTo>
                  <a:lnTo>
                    <a:pt x="1737487" y="3204260"/>
                  </a:lnTo>
                  <a:lnTo>
                    <a:pt x="1737487" y="4119143"/>
                  </a:lnTo>
                  <a:lnTo>
                    <a:pt x="1673313" y="4241787"/>
                  </a:lnTo>
                  <a:lnTo>
                    <a:pt x="1673313" y="5013998"/>
                  </a:lnTo>
                  <a:lnTo>
                    <a:pt x="1769567" y="5198224"/>
                  </a:lnTo>
                  <a:lnTo>
                    <a:pt x="1769567" y="3020022"/>
                  </a:lnTo>
                  <a:close/>
                </a:path>
                <a:path w="2924809" h="6161405">
                  <a:moveTo>
                    <a:pt x="1769567" y="962825"/>
                  </a:moveTo>
                  <a:lnTo>
                    <a:pt x="1673313" y="1146797"/>
                  </a:lnTo>
                  <a:lnTo>
                    <a:pt x="1673313" y="2040356"/>
                  </a:lnTo>
                  <a:lnTo>
                    <a:pt x="1685569" y="2028558"/>
                  </a:lnTo>
                  <a:lnTo>
                    <a:pt x="1769567" y="1949462"/>
                  </a:lnTo>
                  <a:lnTo>
                    <a:pt x="1769567" y="962825"/>
                  </a:lnTo>
                  <a:close/>
                </a:path>
                <a:path w="2924809" h="6161405">
                  <a:moveTo>
                    <a:pt x="1962073" y="2833116"/>
                  </a:moveTo>
                  <a:lnTo>
                    <a:pt x="1929993" y="2864256"/>
                  </a:lnTo>
                  <a:lnTo>
                    <a:pt x="1929993" y="4119143"/>
                  </a:lnTo>
                  <a:lnTo>
                    <a:pt x="1865820" y="4241800"/>
                  </a:lnTo>
                  <a:lnTo>
                    <a:pt x="1865820" y="5207698"/>
                  </a:lnTo>
                  <a:lnTo>
                    <a:pt x="1962073" y="5391277"/>
                  </a:lnTo>
                  <a:lnTo>
                    <a:pt x="1962073" y="2833116"/>
                  </a:lnTo>
                  <a:close/>
                </a:path>
                <a:path w="2924809" h="6161405">
                  <a:moveTo>
                    <a:pt x="1962073" y="770572"/>
                  </a:moveTo>
                  <a:lnTo>
                    <a:pt x="1865820" y="954557"/>
                  </a:lnTo>
                  <a:lnTo>
                    <a:pt x="1865820" y="1863344"/>
                  </a:lnTo>
                  <a:lnTo>
                    <a:pt x="1881365" y="1849475"/>
                  </a:lnTo>
                  <a:lnTo>
                    <a:pt x="1893633" y="1835404"/>
                  </a:lnTo>
                  <a:lnTo>
                    <a:pt x="1899361" y="1827326"/>
                  </a:lnTo>
                  <a:lnTo>
                    <a:pt x="1913267" y="1815401"/>
                  </a:lnTo>
                  <a:lnTo>
                    <a:pt x="1941652" y="1799323"/>
                  </a:lnTo>
                  <a:lnTo>
                    <a:pt x="1962073" y="1791144"/>
                  </a:lnTo>
                  <a:lnTo>
                    <a:pt x="1962073" y="770572"/>
                  </a:lnTo>
                  <a:close/>
                </a:path>
                <a:path w="2924809" h="6161405">
                  <a:moveTo>
                    <a:pt x="2154567" y="2646210"/>
                  </a:moveTo>
                  <a:lnTo>
                    <a:pt x="2122487" y="2677363"/>
                  </a:lnTo>
                  <a:lnTo>
                    <a:pt x="2122487" y="4119219"/>
                  </a:lnTo>
                  <a:lnTo>
                    <a:pt x="2058314" y="4242041"/>
                  </a:lnTo>
                  <a:lnTo>
                    <a:pt x="2058314" y="5399506"/>
                  </a:lnTo>
                  <a:lnTo>
                    <a:pt x="2154567" y="5583758"/>
                  </a:lnTo>
                  <a:lnTo>
                    <a:pt x="2154567" y="2646210"/>
                  </a:lnTo>
                  <a:close/>
                </a:path>
                <a:path w="2924809" h="6161405">
                  <a:moveTo>
                    <a:pt x="2154567" y="576859"/>
                  </a:moveTo>
                  <a:lnTo>
                    <a:pt x="2058314" y="761085"/>
                  </a:lnTo>
                  <a:lnTo>
                    <a:pt x="2058314" y="1772323"/>
                  </a:lnTo>
                  <a:lnTo>
                    <a:pt x="2154567" y="1768297"/>
                  </a:lnTo>
                  <a:lnTo>
                    <a:pt x="2154567" y="576859"/>
                  </a:lnTo>
                  <a:close/>
                </a:path>
                <a:path w="2924809" h="6161405">
                  <a:moveTo>
                    <a:pt x="2347074" y="2459304"/>
                  </a:moveTo>
                  <a:lnTo>
                    <a:pt x="2314994" y="2490457"/>
                  </a:lnTo>
                  <a:lnTo>
                    <a:pt x="2314994" y="4119232"/>
                  </a:lnTo>
                  <a:lnTo>
                    <a:pt x="2250821" y="4242054"/>
                  </a:lnTo>
                  <a:lnTo>
                    <a:pt x="2250821" y="5591746"/>
                  </a:lnTo>
                  <a:lnTo>
                    <a:pt x="2347074" y="5775985"/>
                  </a:lnTo>
                  <a:lnTo>
                    <a:pt x="2347074" y="2459304"/>
                  </a:lnTo>
                  <a:close/>
                </a:path>
                <a:path w="2924809" h="6161405">
                  <a:moveTo>
                    <a:pt x="2347074" y="384746"/>
                  </a:moveTo>
                  <a:lnTo>
                    <a:pt x="2250821" y="568972"/>
                  </a:lnTo>
                  <a:lnTo>
                    <a:pt x="2250821" y="1764271"/>
                  </a:lnTo>
                  <a:lnTo>
                    <a:pt x="2347074" y="1760245"/>
                  </a:lnTo>
                  <a:lnTo>
                    <a:pt x="2347074" y="384746"/>
                  </a:lnTo>
                  <a:close/>
                </a:path>
                <a:path w="2924809" h="6161405">
                  <a:moveTo>
                    <a:pt x="2539581" y="2272411"/>
                  </a:moveTo>
                  <a:lnTo>
                    <a:pt x="2507500" y="2303551"/>
                  </a:lnTo>
                  <a:lnTo>
                    <a:pt x="2507500" y="4119080"/>
                  </a:lnTo>
                  <a:lnTo>
                    <a:pt x="2443327" y="4241571"/>
                  </a:lnTo>
                  <a:lnTo>
                    <a:pt x="2443327" y="5784672"/>
                  </a:lnTo>
                  <a:lnTo>
                    <a:pt x="2539581" y="5968606"/>
                  </a:lnTo>
                  <a:lnTo>
                    <a:pt x="2539581" y="2272411"/>
                  </a:lnTo>
                  <a:close/>
                </a:path>
                <a:path w="2924809" h="6161405">
                  <a:moveTo>
                    <a:pt x="2539581" y="192887"/>
                  </a:moveTo>
                  <a:lnTo>
                    <a:pt x="2443327" y="376643"/>
                  </a:lnTo>
                  <a:lnTo>
                    <a:pt x="2443327" y="1609280"/>
                  </a:lnTo>
                  <a:lnTo>
                    <a:pt x="2507500" y="1731822"/>
                  </a:lnTo>
                  <a:lnTo>
                    <a:pt x="2507500" y="1753527"/>
                  </a:lnTo>
                  <a:lnTo>
                    <a:pt x="2539581" y="1752180"/>
                  </a:lnTo>
                  <a:lnTo>
                    <a:pt x="2539581" y="192887"/>
                  </a:lnTo>
                  <a:close/>
                </a:path>
                <a:path w="2924809" h="6161405">
                  <a:moveTo>
                    <a:pt x="2732087" y="2084920"/>
                  </a:moveTo>
                  <a:lnTo>
                    <a:pt x="2714206" y="2102866"/>
                  </a:lnTo>
                  <a:lnTo>
                    <a:pt x="2699994" y="2116658"/>
                  </a:lnTo>
                  <a:lnTo>
                    <a:pt x="2699994" y="4119232"/>
                  </a:lnTo>
                  <a:lnTo>
                    <a:pt x="2635834" y="4242054"/>
                  </a:lnTo>
                  <a:lnTo>
                    <a:pt x="2635834" y="5977052"/>
                  </a:lnTo>
                  <a:lnTo>
                    <a:pt x="2732087" y="6161138"/>
                  </a:lnTo>
                  <a:lnTo>
                    <a:pt x="2732087" y="2084920"/>
                  </a:lnTo>
                  <a:close/>
                </a:path>
                <a:path w="2924809" h="6161405">
                  <a:moveTo>
                    <a:pt x="2732087" y="0"/>
                  </a:moveTo>
                  <a:lnTo>
                    <a:pt x="2635834" y="184226"/>
                  </a:lnTo>
                  <a:lnTo>
                    <a:pt x="2635834" y="1241018"/>
                  </a:lnTo>
                  <a:lnTo>
                    <a:pt x="2699994" y="1363560"/>
                  </a:lnTo>
                  <a:lnTo>
                    <a:pt x="2699994" y="1746084"/>
                  </a:lnTo>
                  <a:lnTo>
                    <a:pt x="2732087" y="1745348"/>
                  </a:lnTo>
                  <a:lnTo>
                    <a:pt x="2732087" y="0"/>
                  </a:lnTo>
                  <a:close/>
                </a:path>
                <a:path w="2924809" h="6161405">
                  <a:moveTo>
                    <a:pt x="2924594" y="1170978"/>
                  </a:moveTo>
                  <a:lnTo>
                    <a:pt x="2828340" y="1355140"/>
                  </a:lnTo>
                  <a:lnTo>
                    <a:pt x="2828340" y="1748853"/>
                  </a:lnTo>
                  <a:lnTo>
                    <a:pt x="2853372" y="1750441"/>
                  </a:lnTo>
                  <a:lnTo>
                    <a:pt x="2872409" y="1754289"/>
                  </a:lnTo>
                  <a:lnTo>
                    <a:pt x="2907373" y="1791284"/>
                  </a:lnTo>
                  <a:lnTo>
                    <a:pt x="2924162" y="1834464"/>
                  </a:lnTo>
                  <a:lnTo>
                    <a:pt x="2923959" y="1849475"/>
                  </a:lnTo>
                  <a:lnTo>
                    <a:pt x="2923946" y="1850250"/>
                  </a:lnTo>
                  <a:lnTo>
                    <a:pt x="2922879" y="1866900"/>
                  </a:lnTo>
                  <a:lnTo>
                    <a:pt x="2922232" y="1883968"/>
                  </a:lnTo>
                  <a:lnTo>
                    <a:pt x="2857233" y="1959343"/>
                  </a:lnTo>
                  <a:lnTo>
                    <a:pt x="2828340" y="1988324"/>
                  </a:lnTo>
                  <a:lnTo>
                    <a:pt x="2828340" y="3996461"/>
                  </a:lnTo>
                  <a:lnTo>
                    <a:pt x="2924594" y="4180217"/>
                  </a:lnTo>
                  <a:lnTo>
                    <a:pt x="2924594" y="1170978"/>
                  </a:lnTo>
                  <a:close/>
                </a:path>
              </a:pathLst>
            </a:custGeom>
            <a:solidFill>
              <a:srgbClr val="06C5EC">
                <a:alpha val="6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79918" y="5945035"/>
              <a:ext cx="156133" cy="177037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2508777" y="5889024"/>
              <a:ext cx="229870" cy="286385"/>
            </a:xfrm>
            <a:custGeom>
              <a:avLst/>
              <a:gdLst/>
              <a:ahLst/>
              <a:cxnLst/>
              <a:rect l="l" t="t" r="r" b="b"/>
              <a:pathLst>
                <a:path w="229869" h="286385">
                  <a:moveTo>
                    <a:pt x="172097" y="0"/>
                  </a:moveTo>
                  <a:lnTo>
                    <a:pt x="114922" y="57175"/>
                  </a:lnTo>
                  <a:lnTo>
                    <a:pt x="143357" y="85610"/>
                  </a:lnTo>
                  <a:lnTo>
                    <a:pt x="0" y="228981"/>
                  </a:lnTo>
                  <a:lnTo>
                    <a:pt x="57162" y="286156"/>
                  </a:lnTo>
                  <a:lnTo>
                    <a:pt x="114350" y="228981"/>
                  </a:lnTo>
                  <a:lnTo>
                    <a:pt x="85902" y="200545"/>
                  </a:lnTo>
                  <a:lnTo>
                    <a:pt x="229273" y="57175"/>
                  </a:lnTo>
                  <a:lnTo>
                    <a:pt x="172097" y="0"/>
                  </a:lnTo>
                  <a:close/>
                </a:path>
              </a:pathLst>
            </a:custGeom>
            <a:solidFill>
              <a:srgbClr val="F7592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423159" y="5889021"/>
              <a:ext cx="400491" cy="286160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3265081" y="5886996"/>
              <a:ext cx="50800" cy="232410"/>
            </a:xfrm>
            <a:custGeom>
              <a:avLst/>
              <a:gdLst/>
              <a:ahLst/>
              <a:cxnLst/>
              <a:rect l="l" t="t" r="r" b="b"/>
              <a:pathLst>
                <a:path w="50800" h="232410">
                  <a:moveTo>
                    <a:pt x="50787" y="0"/>
                  </a:moveTo>
                  <a:lnTo>
                    <a:pt x="0" y="0"/>
                  </a:lnTo>
                  <a:lnTo>
                    <a:pt x="0" y="232168"/>
                  </a:lnTo>
                  <a:lnTo>
                    <a:pt x="50787" y="232168"/>
                  </a:lnTo>
                  <a:lnTo>
                    <a:pt x="507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94188" y="5945035"/>
              <a:ext cx="174117" cy="232168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3712299" y="5886996"/>
              <a:ext cx="441325" cy="235585"/>
            </a:xfrm>
            <a:custGeom>
              <a:avLst/>
              <a:gdLst/>
              <a:ahLst/>
              <a:cxnLst/>
              <a:rect l="l" t="t" r="r" b="b"/>
              <a:pathLst>
                <a:path w="441325" h="235585">
                  <a:moveTo>
                    <a:pt x="50787" y="0"/>
                  </a:moveTo>
                  <a:lnTo>
                    <a:pt x="0" y="0"/>
                  </a:lnTo>
                  <a:lnTo>
                    <a:pt x="0" y="232181"/>
                  </a:lnTo>
                  <a:lnTo>
                    <a:pt x="50787" y="232181"/>
                  </a:lnTo>
                  <a:lnTo>
                    <a:pt x="50787" y="0"/>
                  </a:lnTo>
                  <a:close/>
                </a:path>
                <a:path w="441325" h="235585">
                  <a:moveTo>
                    <a:pt x="197345" y="219697"/>
                  </a:moveTo>
                  <a:lnTo>
                    <a:pt x="182829" y="183718"/>
                  </a:lnTo>
                  <a:lnTo>
                    <a:pt x="174612" y="187490"/>
                  </a:lnTo>
                  <a:lnTo>
                    <a:pt x="165887" y="190423"/>
                  </a:lnTo>
                  <a:lnTo>
                    <a:pt x="157645" y="192328"/>
                  </a:lnTo>
                  <a:lnTo>
                    <a:pt x="150914" y="193001"/>
                  </a:lnTo>
                  <a:lnTo>
                    <a:pt x="141490" y="191617"/>
                  </a:lnTo>
                  <a:lnTo>
                    <a:pt x="135204" y="187413"/>
                  </a:lnTo>
                  <a:lnTo>
                    <a:pt x="131686" y="180263"/>
                  </a:lnTo>
                  <a:lnTo>
                    <a:pt x="130606" y="170078"/>
                  </a:lnTo>
                  <a:lnTo>
                    <a:pt x="130606" y="100126"/>
                  </a:lnTo>
                  <a:lnTo>
                    <a:pt x="190385" y="100126"/>
                  </a:lnTo>
                  <a:lnTo>
                    <a:pt x="190385" y="60960"/>
                  </a:lnTo>
                  <a:lnTo>
                    <a:pt x="130606" y="60960"/>
                  </a:lnTo>
                  <a:lnTo>
                    <a:pt x="130606" y="21780"/>
                  </a:lnTo>
                  <a:lnTo>
                    <a:pt x="79806" y="29324"/>
                  </a:lnTo>
                  <a:lnTo>
                    <a:pt x="79806" y="175006"/>
                  </a:lnTo>
                  <a:lnTo>
                    <a:pt x="83616" y="201168"/>
                  </a:lnTo>
                  <a:lnTo>
                    <a:pt x="95034" y="219951"/>
                  </a:lnTo>
                  <a:lnTo>
                    <a:pt x="114084" y="231279"/>
                  </a:lnTo>
                  <a:lnTo>
                    <a:pt x="140754" y="235077"/>
                  </a:lnTo>
                  <a:lnTo>
                    <a:pt x="154736" y="234061"/>
                  </a:lnTo>
                  <a:lnTo>
                    <a:pt x="169265" y="231089"/>
                  </a:lnTo>
                  <a:lnTo>
                    <a:pt x="183680" y="226263"/>
                  </a:lnTo>
                  <a:lnTo>
                    <a:pt x="197345" y="219697"/>
                  </a:lnTo>
                  <a:close/>
                </a:path>
                <a:path w="441325" h="235585">
                  <a:moveTo>
                    <a:pt x="377266" y="143662"/>
                  </a:moveTo>
                  <a:lnTo>
                    <a:pt x="370738" y="109347"/>
                  </a:lnTo>
                  <a:lnTo>
                    <a:pt x="364528" y="100114"/>
                  </a:lnTo>
                  <a:lnTo>
                    <a:pt x="352488" y="82245"/>
                  </a:lnTo>
                  <a:lnTo>
                    <a:pt x="325031" y="64782"/>
                  </a:lnTo>
                  <a:lnTo>
                    <a:pt x="325031" y="145110"/>
                  </a:lnTo>
                  <a:lnTo>
                    <a:pt x="325031" y="148005"/>
                  </a:lnTo>
                  <a:lnTo>
                    <a:pt x="322554" y="166065"/>
                  </a:lnTo>
                  <a:lnTo>
                    <a:pt x="315391" y="180301"/>
                  </a:lnTo>
                  <a:lnTo>
                    <a:pt x="303987" y="189636"/>
                  </a:lnTo>
                  <a:lnTo>
                    <a:pt x="288759" y="192989"/>
                  </a:lnTo>
                  <a:lnTo>
                    <a:pt x="273532" y="189636"/>
                  </a:lnTo>
                  <a:lnTo>
                    <a:pt x="262128" y="180301"/>
                  </a:lnTo>
                  <a:lnTo>
                    <a:pt x="254965" y="166065"/>
                  </a:lnTo>
                  <a:lnTo>
                    <a:pt x="252476" y="148005"/>
                  </a:lnTo>
                  <a:lnTo>
                    <a:pt x="252476" y="145110"/>
                  </a:lnTo>
                  <a:lnTo>
                    <a:pt x="254965" y="127063"/>
                  </a:lnTo>
                  <a:lnTo>
                    <a:pt x="262128" y="112826"/>
                  </a:lnTo>
                  <a:lnTo>
                    <a:pt x="273532" y="103479"/>
                  </a:lnTo>
                  <a:lnTo>
                    <a:pt x="288759" y="100114"/>
                  </a:lnTo>
                  <a:lnTo>
                    <a:pt x="303987" y="103479"/>
                  </a:lnTo>
                  <a:lnTo>
                    <a:pt x="315391" y="112826"/>
                  </a:lnTo>
                  <a:lnTo>
                    <a:pt x="322554" y="127063"/>
                  </a:lnTo>
                  <a:lnTo>
                    <a:pt x="325031" y="145110"/>
                  </a:lnTo>
                  <a:lnTo>
                    <a:pt x="325031" y="64782"/>
                  </a:lnTo>
                  <a:lnTo>
                    <a:pt x="324497" y="64439"/>
                  </a:lnTo>
                  <a:lnTo>
                    <a:pt x="288759" y="58039"/>
                  </a:lnTo>
                  <a:lnTo>
                    <a:pt x="253009" y="64439"/>
                  </a:lnTo>
                  <a:lnTo>
                    <a:pt x="225018" y="82245"/>
                  </a:lnTo>
                  <a:lnTo>
                    <a:pt x="206768" y="109347"/>
                  </a:lnTo>
                  <a:lnTo>
                    <a:pt x="200240" y="143662"/>
                  </a:lnTo>
                  <a:lnTo>
                    <a:pt x="200240" y="149453"/>
                  </a:lnTo>
                  <a:lnTo>
                    <a:pt x="206768" y="183781"/>
                  </a:lnTo>
                  <a:lnTo>
                    <a:pt x="225018" y="210883"/>
                  </a:lnTo>
                  <a:lnTo>
                    <a:pt x="253009" y="228688"/>
                  </a:lnTo>
                  <a:lnTo>
                    <a:pt x="288759" y="235077"/>
                  </a:lnTo>
                  <a:lnTo>
                    <a:pt x="324497" y="228688"/>
                  </a:lnTo>
                  <a:lnTo>
                    <a:pt x="352488" y="210883"/>
                  </a:lnTo>
                  <a:lnTo>
                    <a:pt x="364540" y="192989"/>
                  </a:lnTo>
                  <a:lnTo>
                    <a:pt x="370738" y="183781"/>
                  </a:lnTo>
                  <a:lnTo>
                    <a:pt x="377266" y="149453"/>
                  </a:lnTo>
                  <a:lnTo>
                    <a:pt x="377266" y="143662"/>
                  </a:lnTo>
                  <a:close/>
                </a:path>
                <a:path w="441325" h="235585">
                  <a:moveTo>
                    <a:pt x="425450" y="85902"/>
                  </a:moveTo>
                  <a:lnTo>
                    <a:pt x="420624" y="76911"/>
                  </a:lnTo>
                  <a:lnTo>
                    <a:pt x="419773" y="75336"/>
                  </a:lnTo>
                  <a:lnTo>
                    <a:pt x="423240" y="74295"/>
                  </a:lnTo>
                  <a:lnTo>
                    <a:pt x="424980" y="71970"/>
                  </a:lnTo>
                  <a:lnTo>
                    <a:pt x="425157" y="71716"/>
                  </a:lnTo>
                  <a:lnTo>
                    <a:pt x="425157" y="64135"/>
                  </a:lnTo>
                  <a:lnTo>
                    <a:pt x="425157" y="62687"/>
                  </a:lnTo>
                  <a:lnTo>
                    <a:pt x="421386" y="59207"/>
                  </a:lnTo>
                  <a:lnTo>
                    <a:pt x="419646" y="59207"/>
                  </a:lnTo>
                  <a:lnTo>
                    <a:pt x="419646" y="65303"/>
                  </a:lnTo>
                  <a:lnTo>
                    <a:pt x="419646" y="70523"/>
                  </a:lnTo>
                  <a:lnTo>
                    <a:pt x="418198" y="71970"/>
                  </a:lnTo>
                  <a:lnTo>
                    <a:pt x="408609" y="71970"/>
                  </a:lnTo>
                  <a:lnTo>
                    <a:pt x="408609" y="64135"/>
                  </a:lnTo>
                  <a:lnTo>
                    <a:pt x="418198" y="64135"/>
                  </a:lnTo>
                  <a:lnTo>
                    <a:pt x="419646" y="65303"/>
                  </a:lnTo>
                  <a:lnTo>
                    <a:pt x="419646" y="59207"/>
                  </a:lnTo>
                  <a:lnTo>
                    <a:pt x="403098" y="59207"/>
                  </a:lnTo>
                  <a:lnTo>
                    <a:pt x="403098" y="85902"/>
                  </a:lnTo>
                  <a:lnTo>
                    <a:pt x="408609" y="85902"/>
                  </a:lnTo>
                  <a:lnTo>
                    <a:pt x="408609" y="76911"/>
                  </a:lnTo>
                  <a:lnTo>
                    <a:pt x="414743" y="76911"/>
                  </a:lnTo>
                  <a:lnTo>
                    <a:pt x="419354" y="85902"/>
                  </a:lnTo>
                  <a:lnTo>
                    <a:pt x="425450" y="85902"/>
                  </a:lnTo>
                  <a:close/>
                </a:path>
                <a:path w="441325" h="235585">
                  <a:moveTo>
                    <a:pt x="441121" y="72555"/>
                  </a:moveTo>
                  <a:lnTo>
                    <a:pt x="439026" y="61633"/>
                  </a:lnTo>
                  <a:lnTo>
                    <a:pt x="437057" y="58674"/>
                  </a:lnTo>
                  <a:lnTo>
                    <a:pt x="437057" y="72555"/>
                  </a:lnTo>
                  <a:lnTo>
                    <a:pt x="435305" y="82156"/>
                  </a:lnTo>
                  <a:lnTo>
                    <a:pt x="430428" y="89687"/>
                  </a:lnTo>
                  <a:lnTo>
                    <a:pt x="422986" y="94602"/>
                  </a:lnTo>
                  <a:lnTo>
                    <a:pt x="413550" y="96354"/>
                  </a:lnTo>
                  <a:lnTo>
                    <a:pt x="404126" y="94602"/>
                  </a:lnTo>
                  <a:lnTo>
                    <a:pt x="396684" y="89687"/>
                  </a:lnTo>
                  <a:lnTo>
                    <a:pt x="391795" y="82156"/>
                  </a:lnTo>
                  <a:lnTo>
                    <a:pt x="390042" y="72555"/>
                  </a:lnTo>
                  <a:lnTo>
                    <a:pt x="391795" y="62966"/>
                  </a:lnTo>
                  <a:lnTo>
                    <a:pt x="396684" y="55435"/>
                  </a:lnTo>
                  <a:lnTo>
                    <a:pt x="404126" y="50520"/>
                  </a:lnTo>
                  <a:lnTo>
                    <a:pt x="413550" y="48755"/>
                  </a:lnTo>
                  <a:lnTo>
                    <a:pt x="422986" y="50520"/>
                  </a:lnTo>
                  <a:lnTo>
                    <a:pt x="430428" y="55435"/>
                  </a:lnTo>
                  <a:lnTo>
                    <a:pt x="435305" y="62966"/>
                  </a:lnTo>
                  <a:lnTo>
                    <a:pt x="437057" y="72555"/>
                  </a:lnTo>
                  <a:lnTo>
                    <a:pt x="437057" y="58674"/>
                  </a:lnTo>
                  <a:lnTo>
                    <a:pt x="433222" y="52895"/>
                  </a:lnTo>
                  <a:lnTo>
                    <a:pt x="426986" y="48755"/>
                  </a:lnTo>
                  <a:lnTo>
                    <a:pt x="424472" y="47091"/>
                  </a:lnTo>
                  <a:lnTo>
                    <a:pt x="413550" y="44983"/>
                  </a:lnTo>
                  <a:lnTo>
                    <a:pt x="402628" y="47091"/>
                  </a:lnTo>
                  <a:lnTo>
                    <a:pt x="393890" y="52895"/>
                  </a:lnTo>
                  <a:lnTo>
                    <a:pt x="388086" y="61633"/>
                  </a:lnTo>
                  <a:lnTo>
                    <a:pt x="385978" y="72555"/>
                  </a:lnTo>
                  <a:lnTo>
                    <a:pt x="388086" y="83477"/>
                  </a:lnTo>
                  <a:lnTo>
                    <a:pt x="393890" y="92227"/>
                  </a:lnTo>
                  <a:lnTo>
                    <a:pt x="402628" y="98031"/>
                  </a:lnTo>
                  <a:lnTo>
                    <a:pt x="413550" y="100126"/>
                  </a:lnTo>
                  <a:lnTo>
                    <a:pt x="424472" y="98031"/>
                  </a:lnTo>
                  <a:lnTo>
                    <a:pt x="426986" y="96354"/>
                  </a:lnTo>
                  <a:lnTo>
                    <a:pt x="433222" y="92227"/>
                  </a:lnTo>
                  <a:lnTo>
                    <a:pt x="439026" y="83477"/>
                  </a:lnTo>
                  <a:lnTo>
                    <a:pt x="441121" y="7255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338509" y="5945035"/>
              <a:ext cx="344766" cy="177037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3634905" y="6159093"/>
              <a:ext cx="451484" cy="44450"/>
            </a:xfrm>
            <a:custGeom>
              <a:avLst/>
              <a:gdLst/>
              <a:ahLst/>
              <a:cxnLst/>
              <a:rect l="l" t="t" r="r" b="b"/>
              <a:pathLst>
                <a:path w="451485" h="44450">
                  <a:moveTo>
                    <a:pt x="43091" y="1244"/>
                  </a:moveTo>
                  <a:lnTo>
                    <a:pt x="31153" y="1244"/>
                  </a:lnTo>
                  <a:lnTo>
                    <a:pt x="31153" y="24942"/>
                  </a:lnTo>
                  <a:lnTo>
                    <a:pt x="30975" y="24942"/>
                  </a:lnTo>
                  <a:lnTo>
                    <a:pt x="13004" y="1244"/>
                  </a:lnTo>
                  <a:lnTo>
                    <a:pt x="0" y="1244"/>
                  </a:lnTo>
                  <a:lnTo>
                    <a:pt x="0" y="43027"/>
                  </a:lnTo>
                  <a:lnTo>
                    <a:pt x="11938" y="43027"/>
                  </a:lnTo>
                  <a:lnTo>
                    <a:pt x="11938" y="18732"/>
                  </a:lnTo>
                  <a:lnTo>
                    <a:pt x="12103" y="18732"/>
                  </a:lnTo>
                  <a:lnTo>
                    <a:pt x="30492" y="43027"/>
                  </a:lnTo>
                  <a:lnTo>
                    <a:pt x="43091" y="43027"/>
                  </a:lnTo>
                  <a:lnTo>
                    <a:pt x="43091" y="1244"/>
                  </a:lnTo>
                  <a:close/>
                </a:path>
                <a:path w="451485" h="44450">
                  <a:moveTo>
                    <a:pt x="96672" y="32880"/>
                  </a:moveTo>
                  <a:lnTo>
                    <a:pt x="71424" y="32880"/>
                  </a:lnTo>
                  <a:lnTo>
                    <a:pt x="71424" y="26377"/>
                  </a:lnTo>
                  <a:lnTo>
                    <a:pt x="90703" y="26377"/>
                  </a:lnTo>
                  <a:lnTo>
                    <a:pt x="90703" y="17119"/>
                  </a:lnTo>
                  <a:lnTo>
                    <a:pt x="71424" y="17119"/>
                  </a:lnTo>
                  <a:lnTo>
                    <a:pt x="71424" y="11391"/>
                  </a:lnTo>
                  <a:lnTo>
                    <a:pt x="95961" y="11391"/>
                  </a:lnTo>
                  <a:lnTo>
                    <a:pt x="95478" y="1244"/>
                  </a:lnTo>
                  <a:lnTo>
                    <a:pt x="58953" y="1244"/>
                  </a:lnTo>
                  <a:lnTo>
                    <a:pt x="58953" y="43027"/>
                  </a:lnTo>
                  <a:lnTo>
                    <a:pt x="96189" y="43027"/>
                  </a:lnTo>
                  <a:lnTo>
                    <a:pt x="96672" y="32880"/>
                  </a:lnTo>
                  <a:close/>
                </a:path>
                <a:path w="451485" h="44450">
                  <a:moveTo>
                    <a:pt x="149301" y="11988"/>
                  </a:moveTo>
                  <a:lnTo>
                    <a:pt x="148831" y="1244"/>
                  </a:lnTo>
                  <a:lnTo>
                    <a:pt x="107950" y="1244"/>
                  </a:lnTo>
                  <a:lnTo>
                    <a:pt x="107467" y="11988"/>
                  </a:lnTo>
                  <a:lnTo>
                    <a:pt x="122097" y="11988"/>
                  </a:lnTo>
                  <a:lnTo>
                    <a:pt x="122097" y="43027"/>
                  </a:lnTo>
                  <a:lnTo>
                    <a:pt x="134683" y="43027"/>
                  </a:lnTo>
                  <a:lnTo>
                    <a:pt x="134683" y="11988"/>
                  </a:lnTo>
                  <a:lnTo>
                    <a:pt x="149301" y="11988"/>
                  </a:lnTo>
                  <a:close/>
                </a:path>
                <a:path w="451485" h="44450">
                  <a:moveTo>
                    <a:pt x="230060" y="1244"/>
                  </a:moveTo>
                  <a:lnTo>
                    <a:pt x="217284" y="1244"/>
                  </a:lnTo>
                  <a:lnTo>
                    <a:pt x="210604" y="30251"/>
                  </a:lnTo>
                  <a:lnTo>
                    <a:pt x="209943" y="30251"/>
                  </a:lnTo>
                  <a:lnTo>
                    <a:pt x="201295" y="1244"/>
                  </a:lnTo>
                  <a:lnTo>
                    <a:pt x="189052" y="1244"/>
                  </a:lnTo>
                  <a:lnTo>
                    <a:pt x="180225" y="30251"/>
                  </a:lnTo>
                  <a:lnTo>
                    <a:pt x="179565" y="30251"/>
                  </a:lnTo>
                  <a:lnTo>
                    <a:pt x="172758" y="1244"/>
                  </a:lnTo>
                  <a:lnTo>
                    <a:pt x="159397" y="1244"/>
                  </a:lnTo>
                  <a:lnTo>
                    <a:pt x="170434" y="43027"/>
                  </a:lnTo>
                  <a:lnTo>
                    <a:pt x="186905" y="43027"/>
                  </a:lnTo>
                  <a:lnTo>
                    <a:pt x="194665" y="17830"/>
                  </a:lnTo>
                  <a:lnTo>
                    <a:pt x="195021" y="17830"/>
                  </a:lnTo>
                  <a:lnTo>
                    <a:pt x="202653" y="43027"/>
                  </a:lnTo>
                  <a:lnTo>
                    <a:pt x="219075" y="43027"/>
                  </a:lnTo>
                  <a:lnTo>
                    <a:pt x="230060" y="1244"/>
                  </a:lnTo>
                  <a:close/>
                </a:path>
                <a:path w="451485" h="44450">
                  <a:moveTo>
                    <a:pt x="286981" y="22136"/>
                  </a:moveTo>
                  <a:lnTo>
                    <a:pt x="285318" y="12941"/>
                  </a:lnTo>
                  <a:lnTo>
                    <a:pt x="283718" y="10617"/>
                  </a:lnTo>
                  <a:lnTo>
                    <a:pt x="280530" y="5969"/>
                  </a:lnTo>
                  <a:lnTo>
                    <a:pt x="274510" y="2438"/>
                  </a:lnTo>
                  <a:lnTo>
                    <a:pt x="274510" y="14909"/>
                  </a:lnTo>
                  <a:lnTo>
                    <a:pt x="274510" y="29362"/>
                  </a:lnTo>
                  <a:lnTo>
                    <a:pt x="270268" y="33655"/>
                  </a:lnTo>
                  <a:lnTo>
                    <a:pt x="255892" y="33655"/>
                  </a:lnTo>
                  <a:lnTo>
                    <a:pt x="251714" y="29362"/>
                  </a:lnTo>
                  <a:lnTo>
                    <a:pt x="251714" y="14909"/>
                  </a:lnTo>
                  <a:lnTo>
                    <a:pt x="255892" y="10617"/>
                  </a:lnTo>
                  <a:lnTo>
                    <a:pt x="270332" y="10617"/>
                  </a:lnTo>
                  <a:lnTo>
                    <a:pt x="274510" y="14909"/>
                  </a:lnTo>
                  <a:lnTo>
                    <a:pt x="274510" y="2438"/>
                  </a:lnTo>
                  <a:lnTo>
                    <a:pt x="273011" y="1549"/>
                  </a:lnTo>
                  <a:lnTo>
                    <a:pt x="263105" y="0"/>
                  </a:lnTo>
                  <a:lnTo>
                    <a:pt x="253212" y="1549"/>
                  </a:lnTo>
                  <a:lnTo>
                    <a:pt x="245694" y="5969"/>
                  </a:lnTo>
                  <a:lnTo>
                    <a:pt x="240919" y="12941"/>
                  </a:lnTo>
                  <a:lnTo>
                    <a:pt x="239242" y="22136"/>
                  </a:lnTo>
                  <a:lnTo>
                    <a:pt x="240919" y="31330"/>
                  </a:lnTo>
                  <a:lnTo>
                    <a:pt x="245694" y="38315"/>
                  </a:lnTo>
                  <a:lnTo>
                    <a:pt x="253212" y="42735"/>
                  </a:lnTo>
                  <a:lnTo>
                    <a:pt x="263105" y="44284"/>
                  </a:lnTo>
                  <a:lnTo>
                    <a:pt x="273011" y="42735"/>
                  </a:lnTo>
                  <a:lnTo>
                    <a:pt x="280530" y="38315"/>
                  </a:lnTo>
                  <a:lnTo>
                    <a:pt x="283730" y="33655"/>
                  </a:lnTo>
                  <a:lnTo>
                    <a:pt x="285318" y="31330"/>
                  </a:lnTo>
                  <a:lnTo>
                    <a:pt x="286981" y="22136"/>
                  </a:lnTo>
                  <a:close/>
                </a:path>
                <a:path w="451485" h="44450">
                  <a:moveTo>
                    <a:pt x="343204" y="43027"/>
                  </a:moveTo>
                  <a:lnTo>
                    <a:pt x="335114" y="32042"/>
                  </a:lnTo>
                  <a:lnTo>
                    <a:pt x="333298" y="29591"/>
                  </a:lnTo>
                  <a:lnTo>
                    <a:pt x="338670" y="27444"/>
                  </a:lnTo>
                  <a:lnTo>
                    <a:pt x="341414" y="22910"/>
                  </a:lnTo>
                  <a:lnTo>
                    <a:pt x="341414" y="22250"/>
                  </a:lnTo>
                  <a:lnTo>
                    <a:pt x="341414" y="11328"/>
                  </a:lnTo>
                  <a:lnTo>
                    <a:pt x="341414" y="6502"/>
                  </a:lnTo>
                  <a:lnTo>
                    <a:pt x="335978" y="1244"/>
                  </a:lnTo>
                  <a:lnTo>
                    <a:pt x="328942" y="1244"/>
                  </a:lnTo>
                  <a:lnTo>
                    <a:pt x="328942" y="13601"/>
                  </a:lnTo>
                  <a:lnTo>
                    <a:pt x="328942" y="19926"/>
                  </a:lnTo>
                  <a:lnTo>
                    <a:pt x="327444" y="22250"/>
                  </a:lnTo>
                  <a:lnTo>
                    <a:pt x="313067" y="22250"/>
                  </a:lnTo>
                  <a:lnTo>
                    <a:pt x="313067" y="11328"/>
                  </a:lnTo>
                  <a:lnTo>
                    <a:pt x="327444" y="11328"/>
                  </a:lnTo>
                  <a:lnTo>
                    <a:pt x="328942" y="13601"/>
                  </a:lnTo>
                  <a:lnTo>
                    <a:pt x="328942" y="1244"/>
                  </a:lnTo>
                  <a:lnTo>
                    <a:pt x="300532" y="1244"/>
                  </a:lnTo>
                  <a:lnTo>
                    <a:pt x="300532" y="43027"/>
                  </a:lnTo>
                  <a:lnTo>
                    <a:pt x="313067" y="43027"/>
                  </a:lnTo>
                  <a:lnTo>
                    <a:pt x="313067" y="32042"/>
                  </a:lnTo>
                  <a:lnTo>
                    <a:pt x="321310" y="32042"/>
                  </a:lnTo>
                  <a:lnTo>
                    <a:pt x="329006" y="43027"/>
                  </a:lnTo>
                  <a:lnTo>
                    <a:pt x="343204" y="43027"/>
                  </a:lnTo>
                  <a:close/>
                </a:path>
                <a:path w="451485" h="44450">
                  <a:moveTo>
                    <a:pt x="402653" y="42964"/>
                  </a:moveTo>
                  <a:lnTo>
                    <a:pt x="385762" y="21297"/>
                  </a:lnTo>
                  <a:lnTo>
                    <a:pt x="401751" y="1308"/>
                  </a:lnTo>
                  <a:lnTo>
                    <a:pt x="387616" y="1244"/>
                  </a:lnTo>
                  <a:lnTo>
                    <a:pt x="375373" y="16637"/>
                  </a:lnTo>
                  <a:lnTo>
                    <a:pt x="370243" y="16637"/>
                  </a:lnTo>
                  <a:lnTo>
                    <a:pt x="370243" y="1244"/>
                  </a:lnTo>
                  <a:lnTo>
                    <a:pt x="357708" y="1244"/>
                  </a:lnTo>
                  <a:lnTo>
                    <a:pt x="357708" y="43027"/>
                  </a:lnTo>
                  <a:lnTo>
                    <a:pt x="370243" y="43027"/>
                  </a:lnTo>
                  <a:lnTo>
                    <a:pt x="370243" y="26974"/>
                  </a:lnTo>
                  <a:lnTo>
                    <a:pt x="375323" y="26974"/>
                  </a:lnTo>
                  <a:lnTo>
                    <a:pt x="387972" y="43027"/>
                  </a:lnTo>
                  <a:lnTo>
                    <a:pt x="402590" y="43027"/>
                  </a:lnTo>
                  <a:close/>
                </a:path>
                <a:path w="451485" h="44450">
                  <a:moveTo>
                    <a:pt x="451281" y="21602"/>
                  </a:moveTo>
                  <a:lnTo>
                    <a:pt x="444779" y="18859"/>
                  </a:lnTo>
                  <a:lnTo>
                    <a:pt x="427647" y="15938"/>
                  </a:lnTo>
                  <a:lnTo>
                    <a:pt x="424726" y="15697"/>
                  </a:lnTo>
                  <a:lnTo>
                    <a:pt x="424726" y="11341"/>
                  </a:lnTo>
                  <a:lnTo>
                    <a:pt x="426643" y="10198"/>
                  </a:lnTo>
                  <a:lnTo>
                    <a:pt x="436778" y="10198"/>
                  </a:lnTo>
                  <a:lnTo>
                    <a:pt x="443471" y="12001"/>
                  </a:lnTo>
                  <a:lnTo>
                    <a:pt x="448424" y="14859"/>
                  </a:lnTo>
                  <a:lnTo>
                    <a:pt x="448487" y="3467"/>
                  </a:lnTo>
                  <a:lnTo>
                    <a:pt x="443293" y="1257"/>
                  </a:lnTo>
                  <a:lnTo>
                    <a:pt x="437680" y="114"/>
                  </a:lnTo>
                  <a:lnTo>
                    <a:pt x="418871" y="114"/>
                  </a:lnTo>
                  <a:lnTo>
                    <a:pt x="412013" y="6146"/>
                  </a:lnTo>
                  <a:lnTo>
                    <a:pt x="412013" y="22377"/>
                  </a:lnTo>
                  <a:lnTo>
                    <a:pt x="418515" y="25311"/>
                  </a:lnTo>
                  <a:lnTo>
                    <a:pt x="437261" y="28282"/>
                  </a:lnTo>
                  <a:lnTo>
                    <a:pt x="438759" y="28816"/>
                  </a:lnTo>
                  <a:lnTo>
                    <a:pt x="438759" y="33007"/>
                  </a:lnTo>
                  <a:lnTo>
                    <a:pt x="436486" y="34086"/>
                  </a:lnTo>
                  <a:lnTo>
                    <a:pt x="426097" y="34086"/>
                  </a:lnTo>
                  <a:lnTo>
                    <a:pt x="419303" y="32346"/>
                  </a:lnTo>
                  <a:lnTo>
                    <a:pt x="412254" y="28816"/>
                  </a:lnTo>
                  <a:lnTo>
                    <a:pt x="412254" y="40284"/>
                  </a:lnTo>
                  <a:lnTo>
                    <a:pt x="418338" y="42672"/>
                  </a:lnTo>
                  <a:lnTo>
                    <a:pt x="424129" y="44157"/>
                  </a:lnTo>
                  <a:lnTo>
                    <a:pt x="446151" y="44157"/>
                  </a:lnTo>
                  <a:lnTo>
                    <a:pt x="451281" y="37299"/>
                  </a:lnTo>
                  <a:lnTo>
                    <a:pt x="451281" y="2160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133504" y="5867744"/>
              <a:ext cx="248920" cy="327660"/>
            </a:xfrm>
            <a:custGeom>
              <a:avLst/>
              <a:gdLst/>
              <a:ahLst/>
              <a:cxnLst/>
              <a:rect l="l" t="t" r="r" b="b"/>
              <a:pathLst>
                <a:path w="248919" h="327660">
                  <a:moveTo>
                    <a:pt x="248869" y="202895"/>
                  </a:moveTo>
                  <a:lnTo>
                    <a:pt x="124434" y="327329"/>
                  </a:lnTo>
                  <a:lnTo>
                    <a:pt x="0" y="202895"/>
                  </a:lnTo>
                </a:path>
                <a:path w="248919" h="327660">
                  <a:moveTo>
                    <a:pt x="124434" y="324091"/>
                  </a:moveTo>
                  <a:lnTo>
                    <a:pt x="124434" y="0"/>
                  </a:lnTo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902406" y="5675868"/>
              <a:ext cx="711200" cy="711200"/>
            </a:xfrm>
            <a:custGeom>
              <a:avLst/>
              <a:gdLst/>
              <a:ahLst/>
              <a:cxnLst/>
              <a:rect l="l" t="t" r="r" b="b"/>
              <a:pathLst>
                <a:path w="711200" h="711200">
                  <a:moveTo>
                    <a:pt x="355536" y="711072"/>
                  </a:moveTo>
                  <a:lnTo>
                    <a:pt x="403780" y="707827"/>
                  </a:lnTo>
                  <a:lnTo>
                    <a:pt x="450051" y="698372"/>
                  </a:lnTo>
                  <a:lnTo>
                    <a:pt x="493926" y="683132"/>
                  </a:lnTo>
                  <a:lnTo>
                    <a:pt x="534981" y="662531"/>
                  </a:lnTo>
                  <a:lnTo>
                    <a:pt x="572793" y="636991"/>
                  </a:lnTo>
                  <a:lnTo>
                    <a:pt x="606937" y="606937"/>
                  </a:lnTo>
                  <a:lnTo>
                    <a:pt x="636991" y="572793"/>
                  </a:lnTo>
                  <a:lnTo>
                    <a:pt x="662531" y="534981"/>
                  </a:lnTo>
                  <a:lnTo>
                    <a:pt x="683132" y="493926"/>
                  </a:lnTo>
                  <a:lnTo>
                    <a:pt x="698372" y="450051"/>
                  </a:lnTo>
                  <a:lnTo>
                    <a:pt x="707827" y="403780"/>
                  </a:lnTo>
                  <a:lnTo>
                    <a:pt x="711073" y="355536"/>
                  </a:lnTo>
                  <a:lnTo>
                    <a:pt x="707827" y="307292"/>
                  </a:lnTo>
                  <a:lnTo>
                    <a:pt x="698372" y="261021"/>
                  </a:lnTo>
                  <a:lnTo>
                    <a:pt x="683132" y="217146"/>
                  </a:lnTo>
                  <a:lnTo>
                    <a:pt x="662531" y="176091"/>
                  </a:lnTo>
                  <a:lnTo>
                    <a:pt x="636991" y="138279"/>
                  </a:lnTo>
                  <a:lnTo>
                    <a:pt x="606937" y="104135"/>
                  </a:lnTo>
                  <a:lnTo>
                    <a:pt x="572793" y="74081"/>
                  </a:lnTo>
                  <a:lnTo>
                    <a:pt x="534981" y="48541"/>
                  </a:lnTo>
                  <a:lnTo>
                    <a:pt x="493926" y="27940"/>
                  </a:lnTo>
                  <a:lnTo>
                    <a:pt x="450051" y="12700"/>
                  </a:lnTo>
                  <a:lnTo>
                    <a:pt x="403780" y="3245"/>
                  </a:lnTo>
                  <a:lnTo>
                    <a:pt x="355536" y="0"/>
                  </a:lnTo>
                  <a:lnTo>
                    <a:pt x="307292" y="3245"/>
                  </a:lnTo>
                  <a:lnTo>
                    <a:pt x="261021" y="12700"/>
                  </a:lnTo>
                  <a:lnTo>
                    <a:pt x="217146" y="27940"/>
                  </a:lnTo>
                  <a:lnTo>
                    <a:pt x="176091" y="48541"/>
                  </a:lnTo>
                  <a:lnTo>
                    <a:pt x="138279" y="74081"/>
                  </a:lnTo>
                  <a:lnTo>
                    <a:pt x="104135" y="104135"/>
                  </a:lnTo>
                  <a:lnTo>
                    <a:pt x="74081" y="138279"/>
                  </a:lnTo>
                  <a:lnTo>
                    <a:pt x="48541" y="176091"/>
                  </a:lnTo>
                  <a:lnTo>
                    <a:pt x="27940" y="217146"/>
                  </a:lnTo>
                  <a:lnTo>
                    <a:pt x="12700" y="261021"/>
                  </a:lnTo>
                  <a:lnTo>
                    <a:pt x="3245" y="307292"/>
                  </a:lnTo>
                  <a:lnTo>
                    <a:pt x="0" y="355536"/>
                  </a:lnTo>
                  <a:lnTo>
                    <a:pt x="3245" y="403780"/>
                  </a:lnTo>
                  <a:lnTo>
                    <a:pt x="12700" y="450051"/>
                  </a:lnTo>
                  <a:lnTo>
                    <a:pt x="27940" y="493926"/>
                  </a:lnTo>
                  <a:lnTo>
                    <a:pt x="48541" y="534981"/>
                  </a:lnTo>
                  <a:lnTo>
                    <a:pt x="74081" y="572793"/>
                  </a:lnTo>
                  <a:lnTo>
                    <a:pt x="104135" y="606937"/>
                  </a:lnTo>
                  <a:lnTo>
                    <a:pt x="138279" y="636991"/>
                  </a:lnTo>
                  <a:lnTo>
                    <a:pt x="176091" y="662531"/>
                  </a:lnTo>
                  <a:lnTo>
                    <a:pt x="217146" y="683132"/>
                  </a:lnTo>
                  <a:lnTo>
                    <a:pt x="261021" y="698372"/>
                  </a:lnTo>
                  <a:lnTo>
                    <a:pt x="307292" y="707827"/>
                  </a:lnTo>
                  <a:lnTo>
                    <a:pt x="355536" y="711072"/>
                  </a:lnTo>
                  <a:close/>
                </a:path>
              </a:pathLst>
            </a:custGeom>
            <a:ln w="254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4" name="Picture 3" descr="A white letter on a black background&#10;&#10;AI-generated content may be incorrect.">
            <a:extLst>
              <a:ext uri="{FF2B5EF4-FFF2-40B4-BE49-F238E27FC236}">
                <a16:creationId xmlns:a16="http://schemas.microsoft.com/office/drawing/2014/main" id="{D0270239-3BCF-0698-A2FB-D16E222ED42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52456" y="969521"/>
            <a:ext cx="1670257" cy="34760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F3A82961-8CAC-37FC-2E8A-104936DAC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2">
            <a:extLst>
              <a:ext uri="{FF2B5EF4-FFF2-40B4-BE49-F238E27FC236}">
                <a16:creationId xmlns:a16="http://schemas.microsoft.com/office/drawing/2014/main" id="{5598CA01-5B7D-E313-2D90-807F354A6F17}"/>
              </a:ext>
            </a:extLst>
          </p:cNvPr>
          <p:cNvSpPr/>
          <p:nvPr/>
        </p:nvSpPr>
        <p:spPr>
          <a:xfrm>
            <a:off x="1580212" y="0"/>
            <a:ext cx="8747929" cy="7772400"/>
          </a:xfrm>
          <a:custGeom>
            <a:avLst/>
            <a:gdLst/>
            <a:ahLst/>
            <a:cxnLst/>
            <a:rect l="l" t="t" r="r" b="b"/>
            <a:pathLst>
              <a:path w="8449310" h="7772400">
                <a:moveTo>
                  <a:pt x="8449056" y="0"/>
                </a:moveTo>
                <a:lnTo>
                  <a:pt x="0" y="0"/>
                </a:lnTo>
                <a:lnTo>
                  <a:pt x="0" y="7772400"/>
                </a:lnTo>
                <a:lnTo>
                  <a:pt x="8449056" y="7772400"/>
                </a:lnTo>
                <a:lnTo>
                  <a:pt x="8449056" y="0"/>
                </a:lnTo>
                <a:close/>
              </a:path>
            </a:pathLst>
          </a:custGeom>
          <a:solidFill>
            <a:srgbClr val="141414"/>
          </a:solidFill>
        </p:spPr>
        <p:txBody>
          <a:bodyPr wrap="square" lIns="0" tIns="0" rIns="0" bIns="0" rtlCol="0"/>
          <a:lstStyle/>
          <a:p>
            <a:endParaRPr lang="en-GB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B99CF6C0-4CEA-9D5C-9244-DB69D0F30558}"/>
              </a:ext>
            </a:extLst>
          </p:cNvPr>
          <p:cNvSpPr/>
          <p:nvPr/>
        </p:nvSpPr>
        <p:spPr>
          <a:xfrm>
            <a:off x="8798763" y="1270685"/>
            <a:ext cx="1259840" cy="3453765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FD15443C-F0DE-9EBD-0B28-C295CD2F4066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Partner Outbound Email #1 </a:t>
            </a:r>
            <a:endParaRPr/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572E8062-9D58-0334-76DC-BD66CAEEF2E1}"/>
              </a:ext>
            </a:extLst>
          </p:cNvPr>
          <p:cNvSpPr txBox="1"/>
          <p:nvPr/>
        </p:nvSpPr>
        <p:spPr>
          <a:xfrm>
            <a:off x="330200" y="108425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Partner Outbound Email #2 </a:t>
            </a:r>
            <a:endParaRPr/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4518ECD4-47E7-97E0-B8D2-2ACCD0550AFD}"/>
              </a:ext>
            </a:extLst>
          </p:cNvPr>
          <p:cNvSpPr txBox="1"/>
          <p:nvPr/>
        </p:nvSpPr>
        <p:spPr>
          <a:xfrm>
            <a:off x="330200" y="1531594"/>
            <a:ext cx="118784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3: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Partner Outbound Email #3 </a:t>
            </a:r>
            <a:endParaRPr/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8B59FAEA-45F0-188C-3699-9A021A97A78A}"/>
              </a:ext>
            </a:extLst>
          </p:cNvPr>
          <p:cNvSpPr txBox="1"/>
          <p:nvPr/>
        </p:nvSpPr>
        <p:spPr>
          <a:xfrm>
            <a:off x="330200" y="1949802"/>
            <a:ext cx="1362106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4: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LinkedIn Blurb #1 </a:t>
            </a:r>
            <a:endParaRPr/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00378CAA-4BC4-34C3-8FF3-CCBF4FDB0269}"/>
              </a:ext>
            </a:extLst>
          </p:cNvPr>
          <p:cNvSpPr txBox="1"/>
          <p:nvPr/>
        </p:nvSpPr>
        <p:spPr>
          <a:xfrm>
            <a:off x="330200" y="2426284"/>
            <a:ext cx="1255540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5: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LinkedIn Blurb #2</a:t>
            </a:r>
            <a:endParaRPr/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C9EADFCE-37B3-F263-530F-E029905EAA42}"/>
              </a:ext>
            </a:extLst>
          </p:cNvPr>
          <p:cNvSpPr txBox="1"/>
          <p:nvPr/>
        </p:nvSpPr>
        <p:spPr>
          <a:xfrm>
            <a:off x="330200" y="2873629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6: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. LinkedIn Blurb #3 </a:t>
            </a:r>
            <a:endParaRPr/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FF9218F4-6D70-F225-C329-6A641E5672BA}"/>
              </a:ext>
            </a:extLst>
          </p:cNvPr>
          <p:cNvSpPr txBox="1"/>
          <p:nvPr/>
        </p:nvSpPr>
        <p:spPr>
          <a:xfrm>
            <a:off x="330200" y="3320974"/>
            <a:ext cx="688975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7: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Call-Opener Talk Track </a:t>
            </a:r>
            <a:endParaRPr/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7DB5A9BE-3288-D283-1F82-E9F48894A9B3}"/>
              </a:ext>
            </a:extLst>
          </p:cNvPr>
          <p:cNvSpPr/>
          <p:nvPr/>
        </p:nvSpPr>
        <p:spPr>
          <a:xfrm>
            <a:off x="232409" y="2028044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 anchor="t"/>
          <a:lstStyle/>
          <a:p>
            <a:endParaRPr/>
          </a:p>
        </p:txBody>
      </p:sp>
      <p:sp>
        <p:nvSpPr>
          <p:cNvPr id="25" name="object 9">
            <a:extLst>
              <a:ext uri="{FF2B5EF4-FFF2-40B4-BE49-F238E27FC236}">
                <a16:creationId xmlns:a16="http://schemas.microsoft.com/office/drawing/2014/main" id="{E83E7EDF-8398-1CD7-C944-2F4C4C04D129}"/>
              </a:ext>
            </a:extLst>
          </p:cNvPr>
          <p:cNvSpPr txBox="1"/>
          <p:nvPr/>
        </p:nvSpPr>
        <p:spPr>
          <a:xfrm>
            <a:off x="2247728" y="637533"/>
            <a:ext cx="5509572" cy="723916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solidFill>
                  <a:srgbClr val="00C0E8"/>
                </a:solidFill>
                <a:latin typeface="Century Gothic"/>
                <a:cs typeface="Century Gothic"/>
              </a:rPr>
              <a:t>SECTION</a:t>
            </a:r>
            <a:r>
              <a:rPr lang="en-GB" sz="1000" b="1" spc="190">
                <a:solidFill>
                  <a:srgbClr val="00C0E8"/>
                </a:solidFill>
                <a:latin typeface="Century Gothic"/>
                <a:cs typeface="Century Gothic"/>
              </a:rPr>
              <a:t> 3</a:t>
            </a:r>
            <a:r>
              <a:rPr sz="1000" b="1" spc="60">
                <a:solidFill>
                  <a:srgbClr val="00C0E8"/>
                </a:solidFill>
                <a:latin typeface="Century Gothic"/>
                <a:cs typeface="Century Gothic"/>
              </a:rPr>
              <a:t>:</a:t>
            </a:r>
            <a:r>
              <a:rPr lang="en-GB" sz="1000" b="1" spc="204">
                <a:solidFill>
                  <a:srgbClr val="00C0E8"/>
                </a:solidFill>
                <a:latin typeface="Century Gothic"/>
                <a:cs typeface="Century Gothic"/>
              </a:rPr>
              <a:t> 10-12 minutes</a:t>
            </a:r>
            <a:endParaRPr lang="en-US" sz="1000" spc="100">
              <a:solidFill>
                <a:srgbClr val="00C0E8"/>
              </a:solidFill>
              <a:latin typeface="Tahoma"/>
              <a:ea typeface="Tahoma"/>
              <a:cs typeface="Tahoma"/>
            </a:endParaRPr>
          </a:p>
          <a:p>
            <a:pPr marL="12700">
              <a:spcBef>
                <a:spcPts val="855"/>
              </a:spcBef>
            </a:pPr>
            <a:r>
              <a:rPr lang="en-GB" sz="2600" spc="-95">
                <a:solidFill>
                  <a:srgbClr val="FFFFFF"/>
                </a:solidFill>
                <a:latin typeface="Century Gothic"/>
                <a:ea typeface="Tahoma"/>
                <a:cs typeface="Tahoma"/>
              </a:rPr>
              <a:t>Demo Flow</a:t>
            </a:r>
            <a:endParaRPr lang="en-US" sz="2600">
              <a:solidFill>
                <a:srgbClr val="000000"/>
              </a:solidFill>
              <a:latin typeface="Century Gothic"/>
              <a:ea typeface="Tahoma"/>
              <a:cs typeface="Tahoma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0F380F9-626C-D1B8-131D-A20CA4659791}"/>
              </a:ext>
            </a:extLst>
          </p:cNvPr>
          <p:cNvSpPr txBox="1"/>
          <p:nvPr/>
        </p:nvSpPr>
        <p:spPr>
          <a:xfrm>
            <a:off x="2247377" y="1816100"/>
            <a:ext cx="3916918" cy="393226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AU" sz="1100" b="1" dirty="0">
              <a:solidFill>
                <a:schemeClr val="bg1"/>
              </a:solidFill>
            </a:endParaRPr>
          </a:p>
          <a:p>
            <a:pPr algn="l"/>
            <a:r>
              <a:rPr lang="en-GB" sz="1100" b="1" u="sng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SEGMENT 6: Wrap-up &amp; 30-day pilot CTA (9:30 – 11:00)</a:t>
            </a:r>
            <a:endParaRPr lang="en-US" sz="11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 b="1" u="sng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 b="1" u="sng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 b="1" u="sng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Say (example):</a:t>
            </a:r>
            <a:endParaRPr lang="en-US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 b="1" dirty="0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“In a few minutes, we’ve secured a personal laptop, enforced granular data controls in SaaS and GenAI, and given your security team full visibility into what happened in the browser.”</a:t>
            </a:r>
            <a:endParaRPr lang="en-AU" sz="1100" b="1" dirty="0">
              <a:solidFill>
                <a:schemeClr val="bg1"/>
              </a:solidFill>
            </a:endParaRPr>
          </a:p>
          <a:p>
            <a:pPr algn="l"/>
            <a:endParaRPr lang="en-AU" sz="1100" dirty="0">
              <a:solidFill>
                <a:schemeClr val="bg1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“The natural next step is a </a:t>
            </a:r>
            <a:r>
              <a:rPr lang="en-AU" sz="1100" b="1">
                <a:solidFill>
                  <a:schemeClr val="bg1"/>
                </a:solidFill>
              </a:rPr>
              <a:t>30-day pilot for 200–300 users</a:t>
            </a:r>
            <a:r>
              <a:rPr lang="en-AU" sz="1100">
                <a:solidFill>
                  <a:schemeClr val="bg1"/>
                </a:solidFill>
              </a:rPr>
              <a:t>—typically a contractor or BYOD cohort, or a group currently on VDI for browser-only work.”</a:t>
            </a:r>
            <a:endParaRPr lang="en-GB"/>
          </a:p>
          <a:p>
            <a:pPr algn="l"/>
            <a:endParaRPr lang="en-AU" sz="1100" dirty="0">
              <a:solidFill>
                <a:schemeClr val="bg1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“We’ll define the cohort and success criteria together—adoption, blocked risks, user experience, and VDI reduction—then review the results at the end to decide on a broader rollout.”</a:t>
            </a:r>
            <a:endParaRPr lang="en-GB"/>
          </a:p>
          <a:p>
            <a:pPr marL="228600" indent="-228600" algn="l">
              <a:buFont typeface="Arial"/>
              <a:buChar char="•"/>
            </a:pPr>
            <a:endParaRPr lang="en-AU" sz="1100" b="1" dirty="0">
              <a:solidFill>
                <a:schemeClr val="bg1"/>
              </a:solidFill>
            </a:endParaRPr>
          </a:p>
          <a:p>
            <a:pPr marL="171450" lvl="1" indent="-171450" algn="l">
              <a:buFont typeface="Arial"/>
              <a:buChar char="•"/>
            </a:pPr>
            <a:endParaRPr lang="en-AU" sz="1100" dirty="0">
              <a:solidFill>
                <a:schemeClr val="bg1"/>
              </a:solidFill>
            </a:endParaRPr>
          </a:p>
        </p:txBody>
      </p:sp>
      <p:grpSp>
        <p:nvGrpSpPr>
          <p:cNvPr id="16" name="object 5">
            <a:extLst>
              <a:ext uri="{FF2B5EF4-FFF2-40B4-BE49-F238E27FC236}">
                <a16:creationId xmlns:a16="http://schemas.microsoft.com/office/drawing/2014/main" id="{CF6AF075-11CD-815F-BDC5-94CC2A6F5AD6}"/>
              </a:ext>
            </a:extLst>
          </p:cNvPr>
          <p:cNvGrpSpPr/>
          <p:nvPr/>
        </p:nvGrpSpPr>
        <p:grpSpPr>
          <a:xfrm>
            <a:off x="0" y="0"/>
            <a:ext cx="1828799" cy="7772425"/>
            <a:chOff x="0" y="0"/>
            <a:chExt cx="1828799" cy="7772425"/>
          </a:xfrm>
        </p:grpSpPr>
        <p:pic>
          <p:nvPicPr>
            <p:cNvPr id="3" name="object 6">
              <a:extLst>
                <a:ext uri="{FF2B5EF4-FFF2-40B4-BE49-F238E27FC236}">
                  <a16:creationId xmlns:a16="http://schemas.microsoft.com/office/drawing/2014/main" id="{7A6F698F-11A7-CFC1-A0F1-DACBFEC6EF7D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15" name="object 7">
              <a:extLst>
                <a:ext uri="{FF2B5EF4-FFF2-40B4-BE49-F238E27FC236}">
                  <a16:creationId xmlns:a16="http://schemas.microsoft.com/office/drawing/2014/main" id="{7AAE037A-2F85-1D11-C0F8-B4329F5279C0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8">
            <a:extLst>
              <a:ext uri="{FF2B5EF4-FFF2-40B4-BE49-F238E27FC236}">
                <a16:creationId xmlns:a16="http://schemas.microsoft.com/office/drawing/2014/main" id="{C86012DF-9AA0-C2D8-A9E7-1846C33E1810}"/>
              </a:ext>
            </a:extLst>
          </p:cNvPr>
          <p:cNvSpPr txBox="1"/>
          <p:nvPr/>
        </p:nvSpPr>
        <p:spPr>
          <a:xfrm>
            <a:off x="256814" y="782021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Demo Overview</a:t>
            </a:r>
            <a:endParaRPr/>
          </a:p>
        </p:txBody>
      </p:sp>
      <p:sp>
        <p:nvSpPr>
          <p:cNvPr id="22" name="object 9">
            <a:extLst>
              <a:ext uri="{FF2B5EF4-FFF2-40B4-BE49-F238E27FC236}">
                <a16:creationId xmlns:a16="http://schemas.microsoft.com/office/drawing/2014/main" id="{5C65269E-7189-304E-109D-C3CB674AF20B}"/>
              </a:ext>
            </a:extLst>
          </p:cNvPr>
          <p:cNvSpPr txBox="1"/>
          <p:nvPr/>
        </p:nvSpPr>
        <p:spPr>
          <a:xfrm>
            <a:off x="256814" y="1156522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Preparation checklist</a:t>
            </a:r>
            <a:endParaRPr/>
          </a:p>
        </p:txBody>
      </p:sp>
      <p:sp>
        <p:nvSpPr>
          <p:cNvPr id="24" name="object 10">
            <a:extLst>
              <a:ext uri="{FF2B5EF4-FFF2-40B4-BE49-F238E27FC236}">
                <a16:creationId xmlns:a16="http://schemas.microsoft.com/office/drawing/2014/main" id="{48051B9F-54CD-5542-5BB0-3E00108D9EAE}"/>
              </a:ext>
            </a:extLst>
          </p:cNvPr>
          <p:cNvSpPr txBox="1"/>
          <p:nvPr/>
        </p:nvSpPr>
        <p:spPr>
          <a:xfrm>
            <a:off x="330200" y="1531594"/>
            <a:ext cx="1187842" cy="1373453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3: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3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Demo flow 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1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2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3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4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5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6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9" name="object 18">
            <a:extLst>
              <a:ext uri="{FF2B5EF4-FFF2-40B4-BE49-F238E27FC236}">
                <a16:creationId xmlns:a16="http://schemas.microsoft.com/office/drawing/2014/main" id="{4809E49E-049A-315B-5823-AD36736153E4}"/>
              </a:ext>
            </a:extLst>
          </p:cNvPr>
          <p:cNvSpPr/>
          <p:nvPr/>
        </p:nvSpPr>
        <p:spPr>
          <a:xfrm>
            <a:off x="348944" y="2411598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>
            <a:defPPr>
              <a:defRPr kern="0"/>
            </a:defPPr>
          </a:lstStyle>
          <a:p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A25299-3D22-81B4-FB7B-F0CBEDE27F59}"/>
              </a:ext>
            </a:extLst>
          </p:cNvPr>
          <p:cNvSpPr txBox="1"/>
          <p:nvPr/>
        </p:nvSpPr>
        <p:spPr>
          <a:xfrm>
            <a:off x="2273211" y="7146353"/>
            <a:ext cx="240530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l"/>
            <a:r>
              <a:rPr lang="en-GB">
                <a:solidFill>
                  <a:srgbClr val="FF0000"/>
                </a:solidFill>
              </a:rPr>
              <a:t>Insert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2371765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55011" y="640955"/>
            <a:ext cx="7572457" cy="4040209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 dirty="0">
                <a:latin typeface="Century Gothic"/>
                <a:cs typeface="Century Gothic"/>
              </a:rPr>
              <a:t>SECTION</a:t>
            </a:r>
            <a:r>
              <a:rPr sz="1000" b="1" spc="190" dirty="0">
                <a:latin typeface="Century Gothic"/>
                <a:cs typeface="Century Gothic"/>
              </a:rPr>
              <a:t> </a:t>
            </a:r>
            <a:r>
              <a:rPr sz="1000" b="1" dirty="0">
                <a:latin typeface="Century Gothic"/>
                <a:cs typeface="Century Gothic"/>
              </a:rPr>
              <a:t>1:</a:t>
            </a:r>
            <a:r>
              <a:rPr lang="en-GB" sz="1000" b="1" spc="190" dirty="0">
                <a:latin typeface="Century Gothic"/>
                <a:cs typeface="Century Gothic"/>
              </a:rPr>
              <a:t> </a:t>
            </a:r>
            <a:r>
              <a:rPr lang="en-AU" sz="1200" spc="190">
                <a:latin typeface="Aptos"/>
                <a:ea typeface="Tahoma"/>
                <a:cs typeface="Tahoma"/>
              </a:rPr>
              <a:t>Overview and walkthrough of features</a:t>
            </a:r>
            <a:endParaRPr sz="1000">
              <a:latin typeface="Tahoma"/>
              <a:cs typeface="Tahoma"/>
            </a:endParaRPr>
          </a:p>
          <a:p>
            <a:pPr marL="12700">
              <a:spcBef>
                <a:spcPts val="855"/>
              </a:spcBef>
            </a:pPr>
            <a:r>
              <a:rPr lang="en-AU" sz="2400" spc="-55">
                <a:latin typeface="Aptos"/>
              </a:rPr>
              <a:t>Demo Overview</a:t>
            </a:r>
          </a:p>
          <a:p>
            <a:pPr marL="12700">
              <a:spcBef>
                <a:spcPts val="855"/>
              </a:spcBef>
            </a:pPr>
            <a:endParaRPr lang="en-AU" sz="1000" spc="-55">
              <a:solidFill>
                <a:srgbClr val="000000"/>
              </a:solidFill>
              <a:latin typeface="Aptos"/>
            </a:endParaRPr>
          </a:p>
          <a:p>
            <a:pPr algn="l"/>
            <a:r>
              <a:rPr lang="en-AU" sz="1100" b="1" dirty="0">
                <a:solidFill>
                  <a:srgbClr val="00B0F0"/>
                </a:solidFill>
              </a:rPr>
              <a:t>Goal:</a:t>
            </a:r>
            <a:br>
              <a:rPr lang="en-AU" sz="1100" b="1" dirty="0"/>
            </a:br>
            <a:r>
              <a:rPr lang="en-AU" sz="1100" b="1">
                <a:solidFill>
                  <a:srgbClr val="141414"/>
                </a:solidFill>
              </a:rPr>
              <a:t>In about 10 minutes, show that Prisma Browser can:</a:t>
            </a:r>
            <a:endParaRPr lang="en-AU" sz="1100">
              <a:solidFill>
                <a:srgbClr val="141414"/>
              </a:solidFill>
            </a:endParaRPr>
          </a:p>
          <a:p>
            <a:pPr algn="l"/>
            <a:endParaRPr lang="en-AU" sz="1100" b="1" dirty="0">
              <a:solidFill>
                <a:srgbClr val="141414"/>
              </a:solidFill>
            </a:endParaRPr>
          </a:p>
          <a:p>
            <a:pPr algn="l">
              <a:lnSpc>
                <a:spcPct val="150000"/>
              </a:lnSpc>
              <a:buFont typeface="Arial"/>
              <a:buChar char="•"/>
            </a:pPr>
            <a:r>
              <a:rPr lang="en-AU" sz="1100">
                <a:solidFill>
                  <a:srgbClr val="141414"/>
                </a:solidFill>
              </a:rPr>
              <a:t>Create a </a:t>
            </a:r>
            <a:r>
              <a:rPr lang="en-AU" sz="1100" b="1">
                <a:solidFill>
                  <a:srgbClr val="141414"/>
                </a:solidFill>
              </a:rPr>
              <a:t>secure workspace on any device</a:t>
            </a:r>
            <a:r>
              <a:rPr lang="en-AU" sz="1100">
                <a:solidFill>
                  <a:srgbClr val="141414"/>
                </a:solidFill>
              </a:rPr>
              <a:t>, including unmanaged/BYOD.</a:t>
            </a:r>
            <a:endParaRPr lang="en-AU" sz="1100" dirty="0">
              <a:solidFill>
                <a:srgbClr val="141414"/>
              </a:solidFill>
            </a:endParaRPr>
          </a:p>
          <a:p>
            <a:pPr algn="l">
              <a:lnSpc>
                <a:spcPct val="150000"/>
              </a:lnSpc>
              <a:buFont typeface="Arial"/>
              <a:buChar char="•"/>
            </a:pPr>
            <a:r>
              <a:rPr lang="en-AU" sz="1100">
                <a:solidFill>
                  <a:srgbClr val="141414"/>
                </a:solidFill>
              </a:rPr>
              <a:t>Enforce </a:t>
            </a:r>
            <a:r>
              <a:rPr lang="en-AU" sz="1100" b="1">
                <a:solidFill>
                  <a:srgbClr val="141414"/>
                </a:solidFill>
              </a:rPr>
              <a:t>data and identity controls directly in the browser</a:t>
            </a:r>
            <a:r>
              <a:rPr lang="en-AU" sz="1100">
                <a:solidFill>
                  <a:srgbClr val="141414"/>
                </a:solidFill>
              </a:rPr>
              <a:t> (uploads, downloads, copy/paste, screenshots, GenAI usage).</a:t>
            </a:r>
            <a:endParaRPr lang="en-AU" sz="1100"/>
          </a:p>
          <a:p>
            <a:pPr algn="l">
              <a:lnSpc>
                <a:spcPct val="150000"/>
              </a:lnSpc>
              <a:buFont typeface="Arial"/>
              <a:buChar char="•"/>
            </a:pPr>
            <a:r>
              <a:rPr lang="en-AU" sz="1100">
                <a:solidFill>
                  <a:srgbClr val="141414"/>
                </a:solidFill>
              </a:rPr>
              <a:t>Provide </a:t>
            </a:r>
            <a:r>
              <a:rPr lang="en-AU" sz="1100" b="1">
                <a:solidFill>
                  <a:srgbClr val="141414"/>
                </a:solidFill>
              </a:rPr>
              <a:t>SASE-grade threat protection and visibility</a:t>
            </a:r>
            <a:r>
              <a:rPr lang="en-AU" sz="1100">
                <a:solidFill>
                  <a:srgbClr val="141414"/>
                </a:solidFill>
              </a:rPr>
              <a:t> without needing VPN or VDI.</a:t>
            </a:r>
            <a:endParaRPr lang="en-AU"/>
          </a:p>
          <a:p>
            <a:pPr marL="171450" indent="-171450" algn="l">
              <a:buFont typeface="Arial"/>
              <a:buChar char="•"/>
            </a:pPr>
            <a:endParaRPr lang="en-AU" sz="1100" dirty="0">
              <a:solidFill>
                <a:srgbClr val="141414"/>
              </a:solidFill>
            </a:endParaRPr>
          </a:p>
          <a:p>
            <a:pPr marL="171450" indent="-171450" algn="l">
              <a:buFont typeface="Arial"/>
              <a:buChar char="•"/>
            </a:pPr>
            <a:endParaRPr lang="en-AU" sz="1100" dirty="0">
              <a:solidFill>
                <a:srgbClr val="141414"/>
              </a:solidFill>
            </a:endParaRPr>
          </a:p>
          <a:p>
            <a:pPr marL="171450" indent="-171450" algn="l">
              <a:buFont typeface="Arial"/>
              <a:buChar char="•"/>
            </a:pPr>
            <a:endParaRPr lang="en-AU" sz="1100" dirty="0">
              <a:solidFill>
                <a:srgbClr val="141414"/>
              </a:solidFill>
            </a:endParaRPr>
          </a:p>
          <a:p>
            <a:pPr algn="l"/>
            <a:endParaRPr lang="en-AU" sz="1100">
              <a:solidFill>
                <a:srgbClr val="00B0F0"/>
              </a:solidFill>
            </a:endParaRPr>
          </a:p>
          <a:p>
            <a:pPr algn="l"/>
            <a:r>
              <a:rPr lang="en-AU" sz="1100" b="1" dirty="0">
                <a:solidFill>
                  <a:srgbClr val="00B0F0"/>
                </a:solidFill>
              </a:rPr>
              <a:t>Scenario </a:t>
            </a:r>
            <a:r>
              <a:rPr lang="en-AU" sz="1100" b="1">
                <a:solidFill>
                  <a:srgbClr val="00B0F0"/>
                </a:solidFill>
              </a:rPr>
              <a:t>you are</a:t>
            </a:r>
            <a:r>
              <a:rPr lang="en-AU" sz="1100" b="1" dirty="0">
                <a:solidFill>
                  <a:srgbClr val="00B0F0"/>
                </a:solidFill>
              </a:rPr>
              <a:t> acting out:</a:t>
            </a:r>
            <a:endParaRPr lang="en-AU" dirty="0"/>
          </a:p>
          <a:p>
            <a:pPr algn="l"/>
            <a:endParaRPr lang="en-AU" sz="1100" b="1" dirty="0">
              <a:solidFill>
                <a:srgbClr val="00B0F0"/>
              </a:solidFill>
            </a:endParaRPr>
          </a:p>
          <a:p>
            <a:pPr algn="l"/>
            <a:r>
              <a:rPr lang="en-AU" sz="1100">
                <a:solidFill>
                  <a:srgbClr val="141414"/>
                </a:solidFill>
              </a:rPr>
              <a:t>“A contractor using their own laptop to access corporate SaaS and internal apps through Prisma Browser—with better security and user experience than VDI/VPN.”</a:t>
            </a:r>
            <a:endParaRPr lang="en-AU"/>
          </a:p>
          <a:p>
            <a:pPr algn="l"/>
            <a:endParaRPr lang="en-AU" sz="1100" dirty="0">
              <a:solidFill>
                <a:srgbClr val="141414"/>
              </a:solidFill>
            </a:endParaRPr>
          </a:p>
        </p:txBody>
      </p:sp>
      <p:sp>
        <p:nvSpPr>
          <p:cNvPr id="4" name="object 4"/>
          <p:cNvSpPr/>
          <p:nvPr/>
        </p:nvSpPr>
        <p:spPr>
          <a:xfrm>
            <a:off x="8798763" y="1270685"/>
            <a:ext cx="1259840" cy="3453765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0" y="0"/>
            <a:ext cx="1828800" cy="7772400"/>
            <a:chOff x="0" y="0"/>
            <a:chExt cx="1828800" cy="777240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Demo Overview</a:t>
            </a:r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30200" y="108425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Preparation checklist</a:t>
            </a:r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30200" y="1531594"/>
            <a:ext cx="1187842" cy="1373453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3: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3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Demo flow 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1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2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3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4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5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6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32409" y="709576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D7C0C6B-6846-335C-3FA5-A1DFEC1F6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032B0055-EB27-05B5-79C7-FE0AF8909BBA}"/>
              </a:ext>
            </a:extLst>
          </p:cNvPr>
          <p:cNvSpPr txBox="1"/>
          <p:nvPr/>
        </p:nvSpPr>
        <p:spPr>
          <a:xfrm>
            <a:off x="2255011" y="574995"/>
            <a:ext cx="6318659" cy="6587060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 dirty="0">
                <a:latin typeface="Century Gothic"/>
                <a:cs typeface="Century Gothic"/>
              </a:rPr>
              <a:t>SECTION</a:t>
            </a:r>
            <a:r>
              <a:rPr lang="en-GB" sz="1000" b="1" spc="190" dirty="0">
                <a:latin typeface="Century Gothic"/>
                <a:cs typeface="Century Gothic"/>
              </a:rPr>
              <a:t> 2</a:t>
            </a:r>
            <a:r>
              <a:rPr sz="1000" b="1" dirty="0">
                <a:latin typeface="Century Gothic"/>
                <a:cs typeface="Century Gothic"/>
              </a:rPr>
              <a:t>:</a:t>
            </a:r>
            <a:r>
              <a:rPr lang="en-GB" sz="1000" b="1" spc="190" dirty="0">
                <a:latin typeface="Century Gothic"/>
                <a:cs typeface="Century Gothic"/>
              </a:rPr>
              <a:t> </a:t>
            </a:r>
            <a:r>
              <a:rPr lang="en-AU" sz="1200" spc="190">
                <a:latin typeface="Aptos"/>
                <a:ea typeface="Tahoma"/>
                <a:cs typeface="Tahoma"/>
              </a:rPr>
              <a:t>Prep checklist</a:t>
            </a:r>
            <a:endParaRPr lang="en-AU" sz="1200" spc="190">
              <a:latin typeface="Aptos"/>
              <a:cs typeface="Tahoma"/>
            </a:endParaRPr>
          </a:p>
          <a:p>
            <a:pPr marL="12700">
              <a:spcBef>
                <a:spcPts val="855"/>
              </a:spcBef>
            </a:pPr>
            <a:r>
              <a:rPr lang="en-AU" sz="2400" spc="-55" dirty="0">
                <a:latin typeface="Aptos"/>
              </a:rPr>
              <a:t>Checklist befo</a:t>
            </a:r>
            <a:r>
              <a:rPr lang="en-AU" sz="2400" spc="-55">
                <a:latin typeface="Aptos"/>
              </a:rPr>
              <a:t>re any live demo</a:t>
            </a:r>
            <a:endParaRPr lang="en-AU"/>
          </a:p>
          <a:p>
            <a:pPr marL="12700">
              <a:spcBef>
                <a:spcPts val="855"/>
              </a:spcBef>
            </a:pPr>
            <a:r>
              <a:rPr lang="en-AU" sz="1100" spc="-55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Make sure you have: </a:t>
            </a:r>
            <a:endParaRPr lang="en-AU">
              <a:solidFill>
                <a:srgbClr val="000000"/>
              </a:solidFill>
            </a:endParaRPr>
          </a:p>
          <a:p>
            <a:pPr marL="12700">
              <a:spcBef>
                <a:spcPts val="855"/>
              </a:spcBef>
            </a:pPr>
            <a:endParaRPr lang="en-AU" sz="1100" spc="-55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AU" sz="1100" b="1">
                <a:solidFill>
                  <a:srgbClr val="00B0F0"/>
                </a:solidFill>
              </a:rPr>
              <a:t>Environment:</a:t>
            </a:r>
            <a:br>
              <a:rPr lang="en-AU" sz="1100" b="1" dirty="0"/>
            </a:br>
            <a:r>
              <a:rPr lang="en-AU" sz="1100" dirty="0"/>
              <a:t> </a:t>
            </a:r>
            <a:endParaRPr lang="en-GB" sz="1100" dirty="0"/>
          </a:p>
          <a:p>
            <a:pPr marL="171450" indent="-171450" algn="l">
              <a:buFont typeface="Arial"/>
              <a:buChar char="•"/>
            </a:pPr>
            <a:r>
              <a:rPr lang="en-AU" sz="1100"/>
              <a:t>Prisma Browser tenant set up with basic policies. (Request access from Ingram Micro, if you do not have your own setup)</a:t>
            </a:r>
            <a:endParaRPr lang="en-AU"/>
          </a:p>
          <a:p>
            <a:pPr marL="171450" indent="-171450" algn="l">
              <a:buFont typeface="Arial"/>
              <a:buChar char="•"/>
            </a:pPr>
            <a:r>
              <a:rPr lang="en-AU" sz="1100"/>
              <a:t>IdP/SSO integrated and working.</a:t>
            </a:r>
            <a:endParaRPr lang="en-AU"/>
          </a:p>
          <a:p>
            <a:pPr marL="171450" indent="-171450" algn="l">
              <a:buFont typeface="Arial"/>
              <a:buChar char="•"/>
            </a:pPr>
            <a:r>
              <a:rPr lang="en-AU" sz="1100"/>
              <a:t>A demo “unmanaged” endpoint (e.g. clean Windows/Mac with no visible corporate agents).</a:t>
            </a:r>
            <a:endParaRPr lang="en-AU"/>
          </a:p>
          <a:p>
            <a:pPr algn="l"/>
            <a:endParaRPr lang="en-AU" sz="1100" b="1" dirty="0"/>
          </a:p>
          <a:p>
            <a:pPr algn="l"/>
            <a:r>
              <a:rPr lang="en-AU" sz="1100" b="1">
                <a:solidFill>
                  <a:srgbClr val="00B0F0"/>
                </a:solidFill>
              </a:rPr>
              <a:t>Apps to demo:</a:t>
            </a:r>
            <a:endParaRPr lang="en-AU">
              <a:solidFill>
                <a:srgbClr val="00B0F0"/>
              </a:solidFill>
            </a:endParaRPr>
          </a:p>
          <a:p>
            <a:pPr algn="l">
              <a:buFont typeface="Arial"/>
              <a:buChar char="•"/>
            </a:pPr>
            <a:endParaRPr lang="en-AU">
              <a:solidFill>
                <a:srgbClr val="000000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rgbClr val="141414"/>
                </a:solidFill>
              </a:rPr>
              <a:t> 1–2 SaaS apps (e.g. email/office suite + CRM/support tool).</a:t>
            </a:r>
            <a:endParaRPr lang="en-AU"/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rgbClr val="141414"/>
                </a:solidFill>
              </a:rPr>
              <a:t> 1 internal web app (if available via Prisma Access).</a:t>
            </a:r>
            <a:endParaRPr lang="en-AU"/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rgbClr val="141414"/>
                </a:solidFill>
              </a:rPr>
              <a:t> 1 GenAI site.</a:t>
            </a:r>
            <a:endParaRPr lang="en-AU"/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rgbClr val="141414"/>
                </a:solidFill>
              </a:rPr>
              <a:t> 1 “unsanctioned” cloud storage app.</a:t>
            </a:r>
            <a:endParaRPr lang="en-AU"/>
          </a:p>
          <a:p>
            <a:pPr algn="l">
              <a:buFont typeface="Arial"/>
              <a:buChar char="•"/>
            </a:pPr>
            <a:endParaRPr lang="en-AU" sz="1100" dirty="0">
              <a:solidFill>
                <a:srgbClr val="141414"/>
              </a:solidFill>
            </a:endParaRPr>
          </a:p>
          <a:p>
            <a:pPr algn="l">
              <a:buFont typeface="Arial"/>
              <a:buChar char="•"/>
            </a:pPr>
            <a:endParaRPr lang="en-AU" sz="1100" dirty="0">
              <a:solidFill>
                <a:srgbClr val="141414"/>
              </a:solidFill>
            </a:endParaRPr>
          </a:p>
          <a:p>
            <a:pPr algn="l"/>
            <a:r>
              <a:rPr lang="en-AU" sz="1100" b="1">
                <a:solidFill>
                  <a:srgbClr val="00B0F0"/>
                </a:solidFill>
              </a:rPr>
              <a:t>Policies pre-configured:</a:t>
            </a:r>
            <a:endParaRPr lang="en-AU"/>
          </a:p>
          <a:p>
            <a:pPr algn="l"/>
            <a:endParaRPr lang="en-AU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r>
              <a:rPr lang="en-AU" sz="1100">
                <a:solidFill>
                  <a:schemeClr val="tx1"/>
                </a:solidFill>
              </a:rPr>
              <a:t>Block upload of a test file to unsanctioned storage.</a:t>
            </a:r>
            <a:endParaRPr lang="en-AU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r>
              <a:rPr lang="en-AU" sz="1100">
                <a:solidFill>
                  <a:schemeClr val="tx1"/>
                </a:solidFill>
              </a:rPr>
              <a:t>Block or control download of a “sensitive” file to local disk.</a:t>
            </a:r>
            <a:endParaRPr lang="en-AU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r>
              <a:rPr lang="en-AU" sz="1100">
                <a:solidFill>
                  <a:schemeClr val="tx1"/>
                </a:solidFill>
              </a:rPr>
              <a:t>Simple GenAI rule that warns or blocks when certain phrases or patterns are used in prompts.</a:t>
            </a:r>
            <a:endParaRPr lang="en-AU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r>
              <a:rPr lang="en-AU" sz="1100">
                <a:solidFill>
                  <a:schemeClr val="tx1"/>
                </a:solidFill>
              </a:rPr>
              <a:t>URL filtering rule that blocks a known “malicious” demo site.</a:t>
            </a:r>
            <a:endParaRPr lang="en-AU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r>
              <a:rPr lang="en-AU" sz="1100">
                <a:solidFill>
                  <a:schemeClr val="tx1"/>
                </a:solidFill>
              </a:rPr>
              <a:t>Optional: watermarking and/or screenshot blocking for one sensitive page.</a:t>
            </a:r>
            <a:endParaRPr lang="en-AU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endParaRPr lang="en-AU" sz="1100" dirty="0">
              <a:solidFill>
                <a:schemeClr val="tx1"/>
              </a:solidFill>
            </a:endParaRPr>
          </a:p>
          <a:p>
            <a:pPr marL="342900" indent="-342900" algn="l">
              <a:buChar char="•"/>
            </a:pPr>
            <a:endParaRPr lang="en-AU" sz="1100" dirty="0">
              <a:solidFill>
                <a:schemeClr val="tx1"/>
              </a:solidFill>
            </a:endParaRPr>
          </a:p>
          <a:p>
            <a:pPr algn="l"/>
            <a:r>
              <a:rPr lang="en-AU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Admin Console:</a:t>
            </a:r>
            <a:endParaRPr lang="en-AU"/>
          </a:p>
          <a:p>
            <a:pPr algn="l"/>
            <a:endParaRPr lang="en-AU" sz="1100" b="1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marL="342900" indent="-342900" algn="l">
              <a:buChar char="•"/>
            </a:pPr>
            <a:r>
              <a:rPr lang="en-AU" sz="1100">
                <a:solidFill>
                  <a:schemeClr val="tx1"/>
                </a:solidFill>
              </a:rPr>
              <a:t>Logging/monitoring view open in a separate tab, filtered to the demo user, ready to show recent events.</a:t>
            </a:r>
            <a:endParaRPr lang="en-AU">
              <a:solidFill>
                <a:schemeClr val="tx1"/>
              </a:solidFill>
            </a:endParaRPr>
          </a:p>
          <a:p>
            <a:pPr algn="l"/>
            <a:endParaRPr lang="en-AU" sz="1100" b="1" dirty="0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marL="342900" indent="-342900" algn="l">
              <a:buFont typeface="Arial"/>
              <a:buChar char="•"/>
            </a:pPr>
            <a:endParaRPr lang="en-AU" sz="1100" dirty="0">
              <a:solidFill>
                <a:srgbClr val="141414"/>
              </a:solidFill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B11257D0-9B5F-CD3F-4594-19C0DF51DBF1}"/>
              </a:ext>
            </a:extLst>
          </p:cNvPr>
          <p:cNvSpPr/>
          <p:nvPr/>
        </p:nvSpPr>
        <p:spPr>
          <a:xfrm>
            <a:off x="8798763" y="1270685"/>
            <a:ext cx="1259840" cy="3453765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3" name="object 5">
            <a:extLst>
              <a:ext uri="{FF2B5EF4-FFF2-40B4-BE49-F238E27FC236}">
                <a16:creationId xmlns:a16="http://schemas.microsoft.com/office/drawing/2014/main" id="{FB079F50-CA78-F01E-51A9-19B2F82847B3}"/>
              </a:ext>
            </a:extLst>
          </p:cNvPr>
          <p:cNvGrpSpPr/>
          <p:nvPr/>
        </p:nvGrpSpPr>
        <p:grpSpPr>
          <a:xfrm>
            <a:off x="0" y="0"/>
            <a:ext cx="1828799" cy="7772425"/>
            <a:chOff x="0" y="0"/>
            <a:chExt cx="1828799" cy="7772425"/>
          </a:xfrm>
        </p:grpSpPr>
        <p:pic>
          <p:nvPicPr>
            <p:cNvPr id="21" name="object 6">
              <a:extLst>
                <a:ext uri="{FF2B5EF4-FFF2-40B4-BE49-F238E27FC236}">
                  <a16:creationId xmlns:a16="http://schemas.microsoft.com/office/drawing/2014/main" id="{8B97A213-F7C6-6F8B-B0B0-54A5277F88CD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22" name="object 7">
              <a:extLst>
                <a:ext uri="{FF2B5EF4-FFF2-40B4-BE49-F238E27FC236}">
                  <a16:creationId xmlns:a16="http://schemas.microsoft.com/office/drawing/2014/main" id="{0DD203FC-0171-EB79-7674-B88769B6A19D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8">
            <a:extLst>
              <a:ext uri="{FF2B5EF4-FFF2-40B4-BE49-F238E27FC236}">
                <a16:creationId xmlns:a16="http://schemas.microsoft.com/office/drawing/2014/main" id="{B167BA43-99DF-54D8-9B49-6F03F6581178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Demo Overview</a:t>
            </a:r>
            <a:endParaRPr/>
          </a:p>
        </p:txBody>
      </p:sp>
      <p:sp>
        <p:nvSpPr>
          <p:cNvPr id="27" name="object 9">
            <a:extLst>
              <a:ext uri="{FF2B5EF4-FFF2-40B4-BE49-F238E27FC236}">
                <a16:creationId xmlns:a16="http://schemas.microsoft.com/office/drawing/2014/main" id="{CFE81B21-AF58-1A3F-C301-8DA35755261F}"/>
              </a:ext>
            </a:extLst>
          </p:cNvPr>
          <p:cNvSpPr txBox="1"/>
          <p:nvPr/>
        </p:nvSpPr>
        <p:spPr>
          <a:xfrm>
            <a:off x="330200" y="108425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Preparation checklist</a:t>
            </a:r>
            <a:endParaRPr/>
          </a:p>
        </p:txBody>
      </p:sp>
      <p:sp>
        <p:nvSpPr>
          <p:cNvPr id="29" name="object 10">
            <a:extLst>
              <a:ext uri="{FF2B5EF4-FFF2-40B4-BE49-F238E27FC236}">
                <a16:creationId xmlns:a16="http://schemas.microsoft.com/office/drawing/2014/main" id="{9761D201-00D9-D7B5-0495-AD1F9C9A82CB}"/>
              </a:ext>
            </a:extLst>
          </p:cNvPr>
          <p:cNvSpPr txBox="1"/>
          <p:nvPr/>
        </p:nvSpPr>
        <p:spPr>
          <a:xfrm>
            <a:off x="330200" y="1531594"/>
            <a:ext cx="1187842" cy="1373453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3: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3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Demo flow 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1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2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3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4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5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6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4" name="object 18">
            <a:extLst>
              <a:ext uri="{FF2B5EF4-FFF2-40B4-BE49-F238E27FC236}">
                <a16:creationId xmlns:a16="http://schemas.microsoft.com/office/drawing/2014/main" id="{5E3495A3-F2BD-80A0-4E29-923F075EFA52}"/>
              </a:ext>
            </a:extLst>
          </p:cNvPr>
          <p:cNvSpPr/>
          <p:nvPr/>
        </p:nvSpPr>
        <p:spPr>
          <a:xfrm>
            <a:off x="232409" y="1153922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>
            <a:defPPr>
              <a:defRPr kern="0"/>
            </a:def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21804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C9995BE-F908-1E3F-3FB9-FE6EEDEF56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2">
            <a:extLst>
              <a:ext uri="{FF2B5EF4-FFF2-40B4-BE49-F238E27FC236}">
                <a16:creationId xmlns:a16="http://schemas.microsoft.com/office/drawing/2014/main" id="{EA380FFB-6994-190C-A14E-CAB28C97161F}"/>
              </a:ext>
            </a:extLst>
          </p:cNvPr>
          <p:cNvSpPr/>
          <p:nvPr/>
        </p:nvSpPr>
        <p:spPr>
          <a:xfrm>
            <a:off x="1379498" y="0"/>
            <a:ext cx="8675095" cy="7772400"/>
          </a:xfrm>
          <a:custGeom>
            <a:avLst/>
            <a:gdLst/>
            <a:ahLst/>
            <a:cxnLst/>
            <a:rect l="l" t="t" r="r" b="b"/>
            <a:pathLst>
              <a:path w="8449310" h="7772400">
                <a:moveTo>
                  <a:pt x="8449056" y="0"/>
                </a:moveTo>
                <a:lnTo>
                  <a:pt x="0" y="0"/>
                </a:lnTo>
                <a:lnTo>
                  <a:pt x="0" y="7772400"/>
                </a:lnTo>
                <a:lnTo>
                  <a:pt x="8449056" y="7772400"/>
                </a:lnTo>
                <a:lnTo>
                  <a:pt x="8449056" y="0"/>
                </a:lnTo>
                <a:close/>
              </a:path>
            </a:pathLst>
          </a:custGeom>
          <a:solidFill>
            <a:srgbClr val="141414"/>
          </a:solidFill>
        </p:spPr>
        <p:txBody>
          <a:bodyPr wrap="square" lIns="0" tIns="0" rIns="0" bIns="0" rtlCol="0"/>
          <a:lstStyle/>
          <a:p>
            <a:endParaRPr lang="en-GB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32F93A3D-C13A-D00B-03BA-40D98ECF4273}"/>
              </a:ext>
            </a:extLst>
          </p:cNvPr>
          <p:cNvSpPr/>
          <p:nvPr/>
        </p:nvSpPr>
        <p:spPr>
          <a:xfrm>
            <a:off x="8798763" y="361912"/>
            <a:ext cx="1259840" cy="3453765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830EA11A-D2B4-9B2B-E163-64094CB27A7E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Partner Outbound Email #1 </a:t>
            </a:r>
            <a:endParaRPr/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13C01039-8501-DE6C-3582-BE572AD47121}"/>
              </a:ext>
            </a:extLst>
          </p:cNvPr>
          <p:cNvSpPr txBox="1"/>
          <p:nvPr/>
        </p:nvSpPr>
        <p:spPr>
          <a:xfrm>
            <a:off x="330200" y="108425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Partner Outbound Email #2 </a:t>
            </a:r>
            <a:endParaRPr/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75FED0F7-2BBA-620E-2A54-6647C96F3DB9}"/>
              </a:ext>
            </a:extLst>
          </p:cNvPr>
          <p:cNvSpPr txBox="1"/>
          <p:nvPr/>
        </p:nvSpPr>
        <p:spPr>
          <a:xfrm>
            <a:off x="330200" y="1531594"/>
            <a:ext cx="118784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3: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Partner Outbound Email #3 </a:t>
            </a:r>
            <a:endParaRPr/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AB27ADD2-8FD8-BD38-5029-D93F2BDBC56C}"/>
              </a:ext>
            </a:extLst>
          </p:cNvPr>
          <p:cNvSpPr txBox="1"/>
          <p:nvPr/>
        </p:nvSpPr>
        <p:spPr>
          <a:xfrm>
            <a:off x="330200" y="1949802"/>
            <a:ext cx="1362106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4: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LinkedIn Blurb #1 </a:t>
            </a:r>
            <a:endParaRPr/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D1BE6176-E008-A014-7257-6BF7A142DA9C}"/>
              </a:ext>
            </a:extLst>
          </p:cNvPr>
          <p:cNvSpPr txBox="1"/>
          <p:nvPr/>
        </p:nvSpPr>
        <p:spPr>
          <a:xfrm>
            <a:off x="330200" y="2426284"/>
            <a:ext cx="1255540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5: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LinkedIn Blurb #2</a:t>
            </a:r>
            <a:endParaRPr/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5DDF7515-B909-14BF-1576-E4842B9AE6A3}"/>
              </a:ext>
            </a:extLst>
          </p:cNvPr>
          <p:cNvSpPr txBox="1"/>
          <p:nvPr/>
        </p:nvSpPr>
        <p:spPr>
          <a:xfrm>
            <a:off x="330200" y="2873629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6: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. LinkedIn Blurb #3 </a:t>
            </a:r>
            <a:endParaRPr/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2EC2917D-758A-DB55-A67C-6FEBFC1914B1}"/>
              </a:ext>
            </a:extLst>
          </p:cNvPr>
          <p:cNvSpPr txBox="1"/>
          <p:nvPr/>
        </p:nvSpPr>
        <p:spPr>
          <a:xfrm>
            <a:off x="330200" y="3320974"/>
            <a:ext cx="688975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7: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Call-Opener Talk Track </a:t>
            </a:r>
            <a:endParaRPr/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1E51FFCC-0C87-03FE-BDC1-60CFF02C68BE}"/>
              </a:ext>
            </a:extLst>
          </p:cNvPr>
          <p:cNvSpPr/>
          <p:nvPr/>
        </p:nvSpPr>
        <p:spPr>
          <a:xfrm>
            <a:off x="232409" y="2028044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 anchor="t"/>
          <a:lstStyle/>
          <a:p>
            <a:endParaRPr/>
          </a:p>
        </p:txBody>
      </p:sp>
      <p:sp>
        <p:nvSpPr>
          <p:cNvPr id="25" name="object 9">
            <a:extLst>
              <a:ext uri="{FF2B5EF4-FFF2-40B4-BE49-F238E27FC236}">
                <a16:creationId xmlns:a16="http://schemas.microsoft.com/office/drawing/2014/main" id="{5FA91BD6-74FA-8C17-B06D-307547426C06}"/>
              </a:ext>
            </a:extLst>
          </p:cNvPr>
          <p:cNvSpPr txBox="1"/>
          <p:nvPr/>
        </p:nvSpPr>
        <p:spPr>
          <a:xfrm>
            <a:off x="2276862" y="713398"/>
            <a:ext cx="5509572" cy="723916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solidFill>
                  <a:srgbClr val="00C0E8"/>
                </a:solidFill>
                <a:latin typeface="Century Gothic"/>
                <a:cs typeface="Century Gothic"/>
              </a:rPr>
              <a:t>SECTION</a:t>
            </a:r>
            <a:r>
              <a:rPr lang="en-GB" sz="1000" b="1" spc="190">
                <a:solidFill>
                  <a:srgbClr val="00C0E8"/>
                </a:solidFill>
                <a:latin typeface="Century Gothic"/>
                <a:cs typeface="Century Gothic"/>
              </a:rPr>
              <a:t> 3</a:t>
            </a:r>
            <a:r>
              <a:rPr sz="1000" b="1" spc="60">
                <a:solidFill>
                  <a:srgbClr val="00C0E8"/>
                </a:solidFill>
                <a:latin typeface="Century Gothic"/>
                <a:cs typeface="Century Gothic"/>
              </a:rPr>
              <a:t>:</a:t>
            </a:r>
            <a:r>
              <a:rPr lang="en-GB" sz="1000" b="1" spc="204">
                <a:solidFill>
                  <a:srgbClr val="00C0E8"/>
                </a:solidFill>
                <a:latin typeface="Century Gothic"/>
                <a:cs typeface="Century Gothic"/>
              </a:rPr>
              <a:t> 10-12 minutes</a:t>
            </a:r>
            <a:endParaRPr lang="en-US" sz="1000" spc="100">
              <a:solidFill>
                <a:srgbClr val="00C0E8"/>
              </a:solidFill>
              <a:latin typeface="Tahoma"/>
              <a:ea typeface="Tahoma"/>
              <a:cs typeface="Tahoma"/>
            </a:endParaRPr>
          </a:p>
          <a:p>
            <a:pPr marL="12700">
              <a:spcBef>
                <a:spcPts val="855"/>
              </a:spcBef>
            </a:pPr>
            <a:r>
              <a:rPr lang="en-GB" sz="2600" spc="-95">
                <a:solidFill>
                  <a:srgbClr val="FFFFFF"/>
                </a:solidFill>
                <a:latin typeface="Century Gothic"/>
                <a:ea typeface="Tahoma"/>
                <a:cs typeface="Tahoma"/>
              </a:rPr>
              <a:t>Demo Flow</a:t>
            </a:r>
            <a:endParaRPr lang="en-US" sz="2600">
              <a:solidFill>
                <a:srgbClr val="000000"/>
              </a:solidFill>
              <a:latin typeface="Century Gothic"/>
              <a:ea typeface="Tahoma"/>
              <a:cs typeface="Tahoma"/>
            </a:endParaRPr>
          </a:p>
        </p:txBody>
      </p:sp>
      <p:grpSp>
        <p:nvGrpSpPr>
          <p:cNvPr id="16" name="object 5">
            <a:extLst>
              <a:ext uri="{FF2B5EF4-FFF2-40B4-BE49-F238E27FC236}">
                <a16:creationId xmlns:a16="http://schemas.microsoft.com/office/drawing/2014/main" id="{6685BF5B-61FD-5EF9-9DF0-13590ED348FF}"/>
              </a:ext>
            </a:extLst>
          </p:cNvPr>
          <p:cNvGrpSpPr/>
          <p:nvPr/>
        </p:nvGrpSpPr>
        <p:grpSpPr>
          <a:xfrm>
            <a:off x="0" y="0"/>
            <a:ext cx="1828799" cy="7772425"/>
            <a:chOff x="0" y="0"/>
            <a:chExt cx="1828799" cy="7772425"/>
          </a:xfrm>
        </p:grpSpPr>
        <p:pic>
          <p:nvPicPr>
            <p:cNvPr id="3" name="object 6">
              <a:extLst>
                <a:ext uri="{FF2B5EF4-FFF2-40B4-BE49-F238E27FC236}">
                  <a16:creationId xmlns:a16="http://schemas.microsoft.com/office/drawing/2014/main" id="{C2D13121-7A5D-BF6F-9EBD-564D17B5FDE0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15" name="object 7">
              <a:extLst>
                <a:ext uri="{FF2B5EF4-FFF2-40B4-BE49-F238E27FC236}">
                  <a16:creationId xmlns:a16="http://schemas.microsoft.com/office/drawing/2014/main" id="{07514F2E-DA13-38E0-9436-2E770AB00F9F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8">
            <a:extLst>
              <a:ext uri="{FF2B5EF4-FFF2-40B4-BE49-F238E27FC236}">
                <a16:creationId xmlns:a16="http://schemas.microsoft.com/office/drawing/2014/main" id="{5E2F6D36-3C73-FE41-E221-CE7E37EEE4AA}"/>
              </a:ext>
            </a:extLst>
          </p:cNvPr>
          <p:cNvSpPr txBox="1"/>
          <p:nvPr/>
        </p:nvSpPr>
        <p:spPr>
          <a:xfrm>
            <a:off x="256814" y="782021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Demo Overview</a:t>
            </a:r>
            <a:endParaRPr/>
          </a:p>
        </p:txBody>
      </p:sp>
      <p:sp>
        <p:nvSpPr>
          <p:cNvPr id="22" name="object 9">
            <a:extLst>
              <a:ext uri="{FF2B5EF4-FFF2-40B4-BE49-F238E27FC236}">
                <a16:creationId xmlns:a16="http://schemas.microsoft.com/office/drawing/2014/main" id="{33512B09-2E82-6485-CABF-E20D4DF73CD0}"/>
              </a:ext>
            </a:extLst>
          </p:cNvPr>
          <p:cNvSpPr txBox="1"/>
          <p:nvPr/>
        </p:nvSpPr>
        <p:spPr>
          <a:xfrm>
            <a:off x="256814" y="1156522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Preparation checklist</a:t>
            </a:r>
            <a:endParaRPr/>
          </a:p>
        </p:txBody>
      </p:sp>
      <p:sp>
        <p:nvSpPr>
          <p:cNvPr id="24" name="object 10">
            <a:extLst>
              <a:ext uri="{FF2B5EF4-FFF2-40B4-BE49-F238E27FC236}">
                <a16:creationId xmlns:a16="http://schemas.microsoft.com/office/drawing/2014/main" id="{828D46CF-A2FD-3D4C-1313-2EA72E24B5A7}"/>
              </a:ext>
            </a:extLst>
          </p:cNvPr>
          <p:cNvSpPr txBox="1"/>
          <p:nvPr/>
        </p:nvSpPr>
        <p:spPr>
          <a:xfrm>
            <a:off x="330200" y="1531594"/>
            <a:ext cx="1187842" cy="1373453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3: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3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Demo flow 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1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2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3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4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5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6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9" name="object 18">
            <a:extLst>
              <a:ext uri="{FF2B5EF4-FFF2-40B4-BE49-F238E27FC236}">
                <a16:creationId xmlns:a16="http://schemas.microsoft.com/office/drawing/2014/main" id="{0F03DFE0-430E-09D8-970D-AA483B7FC1A9}"/>
              </a:ext>
            </a:extLst>
          </p:cNvPr>
          <p:cNvSpPr/>
          <p:nvPr/>
        </p:nvSpPr>
        <p:spPr>
          <a:xfrm>
            <a:off x="262617" y="1719624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>
            <a:defPPr>
              <a:defRPr kern="0"/>
            </a:defPPr>
          </a:lstStyle>
          <a:p>
            <a:endParaRPr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5F8A45C-348B-8528-3A43-632C587D52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3125754"/>
              </p:ext>
            </p:extLst>
          </p:nvPr>
        </p:nvGraphicFramePr>
        <p:xfrm>
          <a:off x="2272409" y="2236060"/>
          <a:ext cx="6936032" cy="3091220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1052262">
                  <a:extLst>
                    <a:ext uri="{9D8B030D-6E8A-4147-A177-3AD203B41FA5}">
                      <a16:colId xmlns:a16="http://schemas.microsoft.com/office/drawing/2014/main" val="4275049120"/>
                    </a:ext>
                  </a:extLst>
                </a:gridCol>
                <a:gridCol w="1706495">
                  <a:extLst>
                    <a:ext uri="{9D8B030D-6E8A-4147-A177-3AD203B41FA5}">
                      <a16:colId xmlns:a16="http://schemas.microsoft.com/office/drawing/2014/main" val="668275391"/>
                    </a:ext>
                  </a:extLst>
                </a:gridCol>
                <a:gridCol w="1829503">
                  <a:extLst>
                    <a:ext uri="{9D8B030D-6E8A-4147-A177-3AD203B41FA5}">
                      <a16:colId xmlns:a16="http://schemas.microsoft.com/office/drawing/2014/main" val="2344519274"/>
                    </a:ext>
                  </a:extLst>
                </a:gridCol>
                <a:gridCol w="2347772">
                  <a:extLst>
                    <a:ext uri="{9D8B030D-6E8A-4147-A177-3AD203B41FA5}">
                      <a16:colId xmlns:a16="http://schemas.microsoft.com/office/drawing/2014/main" val="886454576"/>
                    </a:ext>
                  </a:extLst>
                </a:gridCol>
              </a:tblGrid>
              <a:tr h="369849">
                <a:tc>
                  <a:txBody>
                    <a:bodyPr/>
                    <a:lstStyle/>
                    <a:p>
                      <a:pPr algn="ctr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 b="1">
                          <a:solidFill>
                            <a:srgbClr val="FFFFFF"/>
                          </a:solidFill>
                          <a:effectLst/>
                        </a:rPr>
                        <a:t>Time</a:t>
                      </a:r>
                      <a:endParaRPr lang="en-GB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>
                          <a:solidFill>
                            <a:srgbClr val="FFFFFF"/>
                          </a:solidFill>
                          <a:effectLst/>
                        </a:rPr>
                        <a:t>Step</a:t>
                      </a:r>
                      <a:endParaRPr lang="en-GB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>
                          <a:solidFill>
                            <a:srgbClr val="FFFFFF"/>
                          </a:solidFill>
                          <a:effectLst/>
                        </a:rPr>
                        <a:t>What to show</a:t>
                      </a:r>
                      <a:endParaRPr lang="en-GB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>
                          <a:solidFill>
                            <a:srgbClr val="FFFFFF"/>
                          </a:solidFill>
                          <a:effectLst/>
                        </a:rPr>
                        <a:t>Key talk track </a:t>
                      </a:r>
                      <a:endParaRPr lang="en-GB">
                        <a:solidFill>
                          <a:srgbClr val="FFFFFF"/>
                        </a:solidFill>
                        <a:effectLst/>
                      </a:endParaRPr>
                    </a:p>
                    <a:p>
                      <a:pPr algn="ctr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>
                          <a:solidFill>
                            <a:srgbClr val="FFFFFF"/>
                          </a:solidFill>
                          <a:effectLst/>
                        </a:rPr>
                        <a:t>(1-2 bullets)</a:t>
                      </a:r>
                      <a:endParaRPr lang="en-GB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4486074"/>
                  </a:ext>
                </a:extLst>
              </a:tr>
              <a:tr h="523951">
                <a:tc>
                  <a:txBody>
                    <a:bodyPr/>
                    <a:lstStyle/>
                    <a:p>
                      <a:pPr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 b="1">
                          <a:solidFill>
                            <a:schemeClr val="bg1"/>
                          </a:solidFill>
                          <a:effectLst/>
                        </a:rPr>
                        <a:t>0:00 – 1:30</a:t>
                      </a:r>
                      <a:endParaRPr lang="en-GB" b="1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>
                          <a:solidFill>
                            <a:schemeClr val="bg1"/>
                          </a:solidFill>
                          <a:effectLst/>
                        </a:rPr>
                        <a:t>Set the context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>
                          <a:solidFill>
                            <a:schemeClr val="bg1"/>
                          </a:solidFill>
                          <a:effectLst/>
                        </a:rPr>
                        <a:t>Unmanaged laptop, optional intro slide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>
                          <a:solidFill>
                            <a:schemeClr val="bg1"/>
                          </a:solidFill>
                          <a:effectLst/>
                        </a:rPr>
                        <a:t>Browser-first world, personal devices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697958"/>
                  </a:ext>
                </a:extLst>
              </a:tr>
              <a:tr h="369849">
                <a:tc>
                  <a:txBody>
                    <a:bodyPr/>
                    <a:lstStyle/>
                    <a:p>
                      <a:pPr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 b="1">
                          <a:solidFill>
                            <a:schemeClr val="bg1"/>
                          </a:solidFill>
                          <a:effectLst/>
                        </a:rPr>
                        <a:t>1:30 - 3:00</a:t>
                      </a:r>
                      <a:endParaRPr lang="en-GB" b="1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>
                          <a:solidFill>
                            <a:schemeClr val="bg1"/>
                          </a:solidFill>
                          <a:effectLst/>
                        </a:rPr>
                        <a:t>Launch and login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>
                          <a:solidFill>
                            <a:schemeClr val="bg1"/>
                          </a:solidFill>
                          <a:effectLst/>
                        </a:rPr>
                        <a:t>Open Prisma Browser, SSO sign-in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>
                          <a:solidFill>
                            <a:schemeClr val="bg1"/>
                          </a:solidFill>
                          <a:effectLst/>
                        </a:rPr>
                        <a:t>Familiar experience, security behind the scenes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4375112"/>
                  </a:ext>
                </a:extLst>
              </a:tr>
              <a:tr h="369849">
                <a:tc>
                  <a:txBody>
                    <a:bodyPr/>
                    <a:lstStyle/>
                    <a:p>
                      <a:pPr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 b="1">
                          <a:solidFill>
                            <a:schemeClr val="bg1"/>
                          </a:solidFill>
                          <a:effectLst/>
                        </a:rPr>
                        <a:t>3:00 - 5:00</a:t>
                      </a:r>
                      <a:endParaRPr lang="en-GB" b="1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>
                          <a:solidFill>
                            <a:schemeClr val="bg1"/>
                          </a:solidFill>
                          <a:effectLst/>
                        </a:rPr>
                        <a:t>Secure access on unmanaged device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>
                          <a:solidFill>
                            <a:schemeClr val="bg1"/>
                          </a:solidFill>
                          <a:effectLst/>
                        </a:rPr>
                        <a:t>SaaS + internal app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>
                          <a:solidFill>
                            <a:schemeClr val="bg1"/>
                          </a:solidFill>
                          <a:effectLst/>
                        </a:rPr>
                        <a:t>Contractor scenario, no VDI/VPN needed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0438530"/>
                  </a:ext>
                </a:extLst>
              </a:tr>
              <a:tr h="369849">
                <a:tc>
                  <a:txBody>
                    <a:bodyPr/>
                    <a:lstStyle/>
                    <a:p>
                      <a:pPr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 b="1">
                          <a:solidFill>
                            <a:schemeClr val="bg1"/>
                          </a:solidFill>
                          <a:effectLst/>
                        </a:rPr>
                        <a:t>5:00 - 7:30</a:t>
                      </a:r>
                      <a:endParaRPr lang="en-GB" b="1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>
                          <a:solidFill>
                            <a:schemeClr val="bg1"/>
                          </a:solidFill>
                          <a:effectLst/>
                        </a:rPr>
                        <a:t>Data controls and GenAI guardrails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>
                          <a:solidFill>
                            <a:schemeClr val="bg1"/>
                          </a:solidFill>
                          <a:effectLst/>
                        </a:rPr>
                        <a:t>Upload/download block, GenAI prompt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>
                          <a:solidFill>
                            <a:schemeClr val="bg1"/>
                          </a:solidFill>
                          <a:effectLst/>
                        </a:rPr>
                        <a:t>Last-mile data control in the browser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3801158"/>
                  </a:ext>
                </a:extLst>
              </a:tr>
              <a:tr h="369849">
                <a:tc>
                  <a:txBody>
                    <a:bodyPr/>
                    <a:lstStyle/>
                    <a:p>
                      <a:pPr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 b="1">
                          <a:solidFill>
                            <a:schemeClr val="bg1"/>
                          </a:solidFill>
                          <a:effectLst/>
                        </a:rPr>
                        <a:t>7:30 - 9:30</a:t>
                      </a:r>
                      <a:endParaRPr lang="en-GB" b="1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>
                          <a:solidFill>
                            <a:schemeClr val="bg1"/>
                          </a:solidFill>
                          <a:effectLst/>
                        </a:rPr>
                        <a:t>Threat protection and visibility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>
                          <a:solidFill>
                            <a:schemeClr val="bg1"/>
                          </a:solidFill>
                          <a:effectLst/>
                        </a:rPr>
                        <a:t>Blocked site + admin logs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>
                          <a:solidFill>
                            <a:schemeClr val="bg1"/>
                          </a:solidFill>
                          <a:effectLst/>
                        </a:rPr>
                        <a:t>SASE-grade protection, full session visibility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5309895"/>
                  </a:ext>
                </a:extLst>
              </a:tr>
              <a:tr h="369849">
                <a:tc>
                  <a:txBody>
                    <a:bodyPr/>
                    <a:lstStyle/>
                    <a:p>
                      <a:pPr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 b="1">
                          <a:solidFill>
                            <a:schemeClr val="bg1"/>
                          </a:solidFill>
                          <a:effectLst/>
                        </a:rPr>
                        <a:t>9:30 - 11:00</a:t>
                      </a:r>
                      <a:endParaRPr lang="en-GB" b="1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>
                          <a:solidFill>
                            <a:schemeClr val="bg1"/>
                          </a:solidFill>
                          <a:effectLst/>
                        </a:rPr>
                        <a:t>Wrap and pilot CTA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>
                          <a:solidFill>
                            <a:schemeClr val="bg1"/>
                          </a:solidFill>
                          <a:effectLst/>
                        </a:rPr>
                        <a:t>Back to slides or camera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100">
                          <a:solidFill>
                            <a:schemeClr val="bg1"/>
                          </a:solidFill>
                          <a:effectLst/>
                        </a:rPr>
                        <a:t>Recap + 30-day 200-user pilot ask</a:t>
                      </a:r>
                      <a:endParaRPr lang="en-GB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>
                    <a:lnL w="3175">
                      <a:solidFill>
                        <a:schemeClr val="bg1"/>
                      </a:solidFill>
                    </a:lnL>
                    <a:lnR w="3175">
                      <a:solidFill>
                        <a:schemeClr val="bg1"/>
                      </a:solidFill>
                    </a:lnR>
                    <a:lnT w="3175">
                      <a:solidFill>
                        <a:schemeClr val="bg1"/>
                      </a:solidFill>
                    </a:lnT>
                    <a:lnB w="3175">
                      <a:solidFill>
                        <a:schemeClr val="bg1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4211480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C0945C8-BA38-2F01-A47B-719D6577EBDA}"/>
              </a:ext>
            </a:extLst>
          </p:cNvPr>
          <p:cNvSpPr txBox="1"/>
          <p:nvPr/>
        </p:nvSpPr>
        <p:spPr>
          <a:xfrm>
            <a:off x="2273211" y="7146353"/>
            <a:ext cx="240530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l"/>
            <a:r>
              <a:rPr lang="en-GB">
                <a:solidFill>
                  <a:srgbClr val="FF0000"/>
                </a:solidFill>
              </a:rPr>
              <a:t>Insert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912977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490E6F81-0D12-0EF5-2768-25ED1EE163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2">
            <a:extLst>
              <a:ext uri="{FF2B5EF4-FFF2-40B4-BE49-F238E27FC236}">
                <a16:creationId xmlns:a16="http://schemas.microsoft.com/office/drawing/2014/main" id="{A8597B38-FD29-C0B7-8853-BC0CB8DAE602}"/>
              </a:ext>
            </a:extLst>
          </p:cNvPr>
          <p:cNvSpPr/>
          <p:nvPr/>
        </p:nvSpPr>
        <p:spPr>
          <a:xfrm>
            <a:off x="1594779" y="0"/>
            <a:ext cx="8675095" cy="7772400"/>
          </a:xfrm>
          <a:custGeom>
            <a:avLst/>
            <a:gdLst/>
            <a:ahLst/>
            <a:cxnLst/>
            <a:rect l="l" t="t" r="r" b="b"/>
            <a:pathLst>
              <a:path w="8449310" h="7772400">
                <a:moveTo>
                  <a:pt x="8449056" y="0"/>
                </a:moveTo>
                <a:lnTo>
                  <a:pt x="0" y="0"/>
                </a:lnTo>
                <a:lnTo>
                  <a:pt x="0" y="7772400"/>
                </a:lnTo>
                <a:lnTo>
                  <a:pt x="8449056" y="7772400"/>
                </a:lnTo>
                <a:lnTo>
                  <a:pt x="8449056" y="0"/>
                </a:lnTo>
                <a:close/>
              </a:path>
            </a:pathLst>
          </a:custGeom>
          <a:solidFill>
            <a:srgbClr val="141414"/>
          </a:solidFill>
        </p:spPr>
        <p:txBody>
          <a:bodyPr wrap="square" lIns="0" tIns="0" rIns="0" bIns="0" rtlCol="0"/>
          <a:lstStyle/>
          <a:p>
            <a:endParaRPr lang="en-GB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D047FDD5-DC30-4958-52F3-B0A03F488A26}"/>
              </a:ext>
            </a:extLst>
          </p:cNvPr>
          <p:cNvSpPr/>
          <p:nvPr/>
        </p:nvSpPr>
        <p:spPr>
          <a:xfrm>
            <a:off x="8798763" y="1270685"/>
            <a:ext cx="1259840" cy="3453765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13A43E30-86B1-E9E7-D7E1-DE9ACAAF2C26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Partner Outbound Email #1 </a:t>
            </a:r>
            <a:endParaRPr/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37214049-6B16-2761-B2E3-BD567E6FC4F2}"/>
              </a:ext>
            </a:extLst>
          </p:cNvPr>
          <p:cNvSpPr txBox="1"/>
          <p:nvPr/>
        </p:nvSpPr>
        <p:spPr>
          <a:xfrm>
            <a:off x="330200" y="108425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Partner Outbound Email #2 </a:t>
            </a:r>
            <a:endParaRPr/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EF4D42A5-FDF0-FD20-4B00-D5C42555336C}"/>
              </a:ext>
            </a:extLst>
          </p:cNvPr>
          <p:cNvSpPr txBox="1"/>
          <p:nvPr/>
        </p:nvSpPr>
        <p:spPr>
          <a:xfrm>
            <a:off x="330200" y="1531594"/>
            <a:ext cx="118784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3: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Partner Outbound Email #3 </a:t>
            </a:r>
            <a:endParaRPr/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9E5C492C-8C6D-0E15-885F-323AC6ECF93D}"/>
              </a:ext>
            </a:extLst>
          </p:cNvPr>
          <p:cNvSpPr txBox="1"/>
          <p:nvPr/>
        </p:nvSpPr>
        <p:spPr>
          <a:xfrm>
            <a:off x="330200" y="1949802"/>
            <a:ext cx="1362106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4: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LinkedIn Blurb #1 </a:t>
            </a:r>
            <a:endParaRPr/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5C98F26B-FF7C-A97E-94C0-6E8B4E6D82F6}"/>
              </a:ext>
            </a:extLst>
          </p:cNvPr>
          <p:cNvSpPr txBox="1"/>
          <p:nvPr/>
        </p:nvSpPr>
        <p:spPr>
          <a:xfrm>
            <a:off x="330200" y="2426284"/>
            <a:ext cx="1255540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5: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LinkedIn Blurb #2</a:t>
            </a:r>
            <a:endParaRPr/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D5661C1D-4D42-D0CB-6C6B-93212CF7B14D}"/>
              </a:ext>
            </a:extLst>
          </p:cNvPr>
          <p:cNvSpPr txBox="1"/>
          <p:nvPr/>
        </p:nvSpPr>
        <p:spPr>
          <a:xfrm>
            <a:off x="330200" y="2873629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6: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. LinkedIn Blurb #3 </a:t>
            </a:r>
            <a:endParaRPr/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B15C3206-BF32-A1C6-E252-5DE920F23C0D}"/>
              </a:ext>
            </a:extLst>
          </p:cNvPr>
          <p:cNvSpPr txBox="1"/>
          <p:nvPr/>
        </p:nvSpPr>
        <p:spPr>
          <a:xfrm>
            <a:off x="330200" y="3320974"/>
            <a:ext cx="688975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7: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Call-Opener Talk Track </a:t>
            </a:r>
            <a:endParaRPr/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E46BDFCC-9746-3C4F-19CD-777611444840}"/>
              </a:ext>
            </a:extLst>
          </p:cNvPr>
          <p:cNvSpPr/>
          <p:nvPr/>
        </p:nvSpPr>
        <p:spPr>
          <a:xfrm>
            <a:off x="232409" y="2028044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 anchor="t"/>
          <a:lstStyle/>
          <a:p>
            <a:endParaRPr/>
          </a:p>
        </p:txBody>
      </p:sp>
      <p:sp>
        <p:nvSpPr>
          <p:cNvPr id="25" name="object 9">
            <a:extLst>
              <a:ext uri="{FF2B5EF4-FFF2-40B4-BE49-F238E27FC236}">
                <a16:creationId xmlns:a16="http://schemas.microsoft.com/office/drawing/2014/main" id="{A1DDF6F6-806E-5D7D-E7E8-CB6ED5693237}"/>
              </a:ext>
            </a:extLst>
          </p:cNvPr>
          <p:cNvSpPr txBox="1"/>
          <p:nvPr/>
        </p:nvSpPr>
        <p:spPr>
          <a:xfrm>
            <a:off x="2276862" y="713398"/>
            <a:ext cx="5509572" cy="723916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solidFill>
                  <a:srgbClr val="00C0E8"/>
                </a:solidFill>
                <a:latin typeface="Century Gothic"/>
                <a:cs typeface="Century Gothic"/>
              </a:rPr>
              <a:t>SECTION</a:t>
            </a:r>
            <a:r>
              <a:rPr lang="en-GB" sz="1000" b="1" spc="190">
                <a:solidFill>
                  <a:srgbClr val="00C0E8"/>
                </a:solidFill>
                <a:latin typeface="Century Gothic"/>
                <a:cs typeface="Century Gothic"/>
              </a:rPr>
              <a:t> 3</a:t>
            </a:r>
            <a:r>
              <a:rPr sz="1000" b="1" spc="60">
                <a:solidFill>
                  <a:srgbClr val="00C0E8"/>
                </a:solidFill>
                <a:latin typeface="Century Gothic"/>
                <a:cs typeface="Century Gothic"/>
              </a:rPr>
              <a:t>:</a:t>
            </a:r>
            <a:r>
              <a:rPr lang="en-GB" sz="1000" b="1" spc="204">
                <a:solidFill>
                  <a:srgbClr val="00C0E8"/>
                </a:solidFill>
                <a:latin typeface="Century Gothic"/>
                <a:cs typeface="Century Gothic"/>
              </a:rPr>
              <a:t> 10-12 minutes</a:t>
            </a:r>
            <a:endParaRPr lang="en-US" sz="1000" spc="100">
              <a:solidFill>
                <a:srgbClr val="00C0E8"/>
              </a:solidFill>
              <a:latin typeface="Tahoma"/>
              <a:ea typeface="Tahoma"/>
              <a:cs typeface="Tahoma"/>
            </a:endParaRPr>
          </a:p>
          <a:p>
            <a:pPr marL="12700">
              <a:spcBef>
                <a:spcPts val="855"/>
              </a:spcBef>
            </a:pPr>
            <a:r>
              <a:rPr lang="en-GB" sz="2600" spc="-95">
                <a:solidFill>
                  <a:srgbClr val="FFFFFF"/>
                </a:solidFill>
                <a:latin typeface="Century Gothic"/>
                <a:ea typeface="Tahoma"/>
                <a:cs typeface="Tahoma"/>
              </a:rPr>
              <a:t>Demo Flow</a:t>
            </a:r>
            <a:endParaRPr lang="en-US" sz="2600">
              <a:solidFill>
                <a:srgbClr val="000000"/>
              </a:solidFill>
              <a:latin typeface="Century Gothic"/>
              <a:ea typeface="Tahoma"/>
              <a:cs typeface="Tahoma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070A601-91CB-EE76-1C8A-6A1F32462855}"/>
              </a:ext>
            </a:extLst>
          </p:cNvPr>
          <p:cNvSpPr txBox="1"/>
          <p:nvPr/>
        </p:nvSpPr>
        <p:spPr>
          <a:xfrm>
            <a:off x="2276511" y="1768618"/>
            <a:ext cx="6552048" cy="195438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sz="1100" b="1" dirty="0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 u="sng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SEGMENT 1: Set the context (0:00 – 1:30)</a:t>
            </a:r>
            <a:endParaRPr lang="en-GB" sz="1100" b="1" u="sng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 b="1" dirty="0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Show:</a:t>
            </a:r>
            <a:endParaRPr lang="en-US" sz="110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 b="1" dirty="0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The “unmanaged” laptop desktop (no VPN connected, no obvious security agents).</a:t>
            </a:r>
            <a:endParaRPr lang="en-AU"/>
          </a:p>
          <a:p>
            <a:pPr marL="171450" indent="-171450" algn="l">
              <a:buFont typeface="Arial"/>
              <a:buChar char="•"/>
            </a:pPr>
            <a:endParaRPr lang="en-AU" sz="1100" dirty="0">
              <a:solidFill>
                <a:schemeClr val="bg1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Optionally a single slide with the “browser-first world” message.</a:t>
            </a:r>
            <a:endParaRPr lang="en-AU"/>
          </a:p>
          <a:p>
            <a:pPr algn="l"/>
            <a:endParaRPr lang="en-GB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100" dirty="0">
              <a:solidFill>
                <a:srgbClr val="FFFFFF"/>
              </a:solidFill>
            </a:endParaRPr>
          </a:p>
          <a:p>
            <a:pPr algn="l"/>
            <a:endParaRPr lang="en-GB" sz="11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</p:txBody>
      </p:sp>
      <p:grpSp>
        <p:nvGrpSpPr>
          <p:cNvPr id="16" name="object 5">
            <a:extLst>
              <a:ext uri="{FF2B5EF4-FFF2-40B4-BE49-F238E27FC236}">
                <a16:creationId xmlns:a16="http://schemas.microsoft.com/office/drawing/2014/main" id="{85AB4216-001A-24EC-DE2E-C315ED253140}"/>
              </a:ext>
            </a:extLst>
          </p:cNvPr>
          <p:cNvGrpSpPr/>
          <p:nvPr/>
        </p:nvGrpSpPr>
        <p:grpSpPr>
          <a:xfrm>
            <a:off x="0" y="0"/>
            <a:ext cx="1828799" cy="7772425"/>
            <a:chOff x="0" y="0"/>
            <a:chExt cx="1828799" cy="7772425"/>
          </a:xfrm>
        </p:grpSpPr>
        <p:pic>
          <p:nvPicPr>
            <p:cNvPr id="3" name="object 6">
              <a:extLst>
                <a:ext uri="{FF2B5EF4-FFF2-40B4-BE49-F238E27FC236}">
                  <a16:creationId xmlns:a16="http://schemas.microsoft.com/office/drawing/2014/main" id="{814E2836-CECA-2423-7E8D-0BFCB9AE33B5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15" name="object 7">
              <a:extLst>
                <a:ext uri="{FF2B5EF4-FFF2-40B4-BE49-F238E27FC236}">
                  <a16:creationId xmlns:a16="http://schemas.microsoft.com/office/drawing/2014/main" id="{19DAE621-5FD1-7556-6360-F9B3CD1B2FF8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8">
            <a:extLst>
              <a:ext uri="{FF2B5EF4-FFF2-40B4-BE49-F238E27FC236}">
                <a16:creationId xmlns:a16="http://schemas.microsoft.com/office/drawing/2014/main" id="{F8FE1D6E-7348-DF68-F292-131AE1BB29E7}"/>
              </a:ext>
            </a:extLst>
          </p:cNvPr>
          <p:cNvSpPr txBox="1"/>
          <p:nvPr/>
        </p:nvSpPr>
        <p:spPr>
          <a:xfrm>
            <a:off x="256814" y="782021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Demo Overview</a:t>
            </a:r>
            <a:endParaRPr/>
          </a:p>
        </p:txBody>
      </p:sp>
      <p:sp>
        <p:nvSpPr>
          <p:cNvPr id="22" name="object 9">
            <a:extLst>
              <a:ext uri="{FF2B5EF4-FFF2-40B4-BE49-F238E27FC236}">
                <a16:creationId xmlns:a16="http://schemas.microsoft.com/office/drawing/2014/main" id="{B3B8C44D-A7D6-2354-ECE3-0E27938442D4}"/>
              </a:ext>
            </a:extLst>
          </p:cNvPr>
          <p:cNvSpPr txBox="1"/>
          <p:nvPr/>
        </p:nvSpPr>
        <p:spPr>
          <a:xfrm>
            <a:off x="256814" y="1156522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Preparation checklist</a:t>
            </a:r>
            <a:endParaRPr/>
          </a:p>
        </p:txBody>
      </p:sp>
      <p:sp>
        <p:nvSpPr>
          <p:cNvPr id="24" name="object 10">
            <a:extLst>
              <a:ext uri="{FF2B5EF4-FFF2-40B4-BE49-F238E27FC236}">
                <a16:creationId xmlns:a16="http://schemas.microsoft.com/office/drawing/2014/main" id="{A76C439D-B0BB-1430-C6C4-7770235E68D0}"/>
              </a:ext>
            </a:extLst>
          </p:cNvPr>
          <p:cNvSpPr txBox="1"/>
          <p:nvPr/>
        </p:nvSpPr>
        <p:spPr>
          <a:xfrm>
            <a:off x="330200" y="1531594"/>
            <a:ext cx="1187842" cy="1373453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3: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3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Demo flow 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1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2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3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4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5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6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9" name="object 18">
            <a:extLst>
              <a:ext uri="{FF2B5EF4-FFF2-40B4-BE49-F238E27FC236}">
                <a16:creationId xmlns:a16="http://schemas.microsoft.com/office/drawing/2014/main" id="{F88DA640-724C-9DB1-87BD-D5EC3093E33D}"/>
              </a:ext>
            </a:extLst>
          </p:cNvPr>
          <p:cNvSpPr/>
          <p:nvPr/>
        </p:nvSpPr>
        <p:spPr>
          <a:xfrm>
            <a:off x="334377" y="1875072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>
            <a:defPPr>
              <a:defRPr kern="0"/>
            </a:defPPr>
          </a:lstStyle>
          <a:p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A90F82-A5A8-AAAE-F9DD-DCEED64068DF}"/>
              </a:ext>
            </a:extLst>
          </p:cNvPr>
          <p:cNvSpPr txBox="1"/>
          <p:nvPr/>
        </p:nvSpPr>
        <p:spPr>
          <a:xfrm>
            <a:off x="6418512" y="4541791"/>
            <a:ext cx="2720358" cy="200054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/>
            <a:r>
              <a:rPr lang="en-GB" sz="1100" b="1" baseline="0">
                <a:solidFill>
                  <a:srgbClr val="00B0F0"/>
                </a:solidFill>
                <a:latin typeface="Calibri"/>
                <a:ea typeface="Segoe UI"/>
                <a:cs typeface="Segoe UI"/>
              </a:rPr>
              <a:t>Say (example):</a:t>
            </a:r>
            <a:r>
              <a:rPr lang="en-GB" sz="1100">
                <a:latin typeface="Calibri"/>
                <a:ea typeface="Segoe UI"/>
                <a:cs typeface="Segoe UI"/>
              </a:rPr>
              <a:t>​</a:t>
            </a:r>
          </a:p>
          <a:p>
            <a:pPr marL="171450" lvl="0" indent="-171450" rtl="0">
              <a:buFont typeface="Arial,Sans-Serif"/>
              <a:buChar char="•"/>
            </a:pPr>
            <a:endParaRPr lang="en-GB">
              <a:latin typeface="Arial"/>
              <a:ea typeface="Arial"/>
              <a:cs typeface="Arial"/>
            </a:endParaRPr>
          </a:p>
          <a:p>
            <a:pPr marL="171450" lvl="0" indent="-171450" rtl="0">
              <a:buFont typeface="Arial,Sans-Serif"/>
              <a:buChar char="•"/>
            </a:pPr>
            <a:r>
              <a:rPr lang="en-AU" sz="1100" baseline="0">
                <a:solidFill>
                  <a:srgbClr val="FFFFFF"/>
                </a:solidFill>
                <a:latin typeface="Calibri"/>
                <a:ea typeface="Arial"/>
                <a:cs typeface="Arial"/>
              </a:rPr>
              <a:t>“Most of your workforce now lives in the browser—SaaS, web apps, and GenAI—often on personalor lightly managed devices.”</a:t>
            </a:r>
            <a:r>
              <a:rPr lang="en-GB" sz="1100">
                <a:latin typeface="Calibri"/>
                <a:ea typeface="Arial"/>
                <a:cs typeface="Arial"/>
              </a:rPr>
              <a:t>​</a:t>
            </a:r>
          </a:p>
          <a:p>
            <a:pPr marL="171450" lvl="0" indent="-171450" rtl="0">
              <a:buFont typeface="Arial,Sans-Serif"/>
              <a:buChar char="•"/>
            </a:pPr>
            <a:r>
              <a:rPr lang="en-AU" sz="1100" baseline="0">
                <a:solidFill>
                  <a:srgbClr val="FFFFFF"/>
                </a:solidFill>
                <a:latin typeface="Calibri"/>
                <a:ea typeface="Arial"/>
                <a:cs typeface="Arial"/>
              </a:rPr>
              <a:t>“Prisma Browser turns the browser itself into a secure workspace that extends your SASE controlsto any device.”</a:t>
            </a:r>
          </a:p>
          <a:p>
            <a:pPr algn="ctr"/>
            <a:endParaRPr lang="en-GB"/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7665FA03-1BE4-136A-4457-BDA17D655E09}"/>
              </a:ext>
            </a:extLst>
          </p:cNvPr>
          <p:cNvSpPr txBox="1"/>
          <p:nvPr/>
        </p:nvSpPr>
        <p:spPr>
          <a:xfrm>
            <a:off x="2273211" y="7146353"/>
            <a:ext cx="240530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l"/>
            <a:r>
              <a:rPr lang="en-GB">
                <a:solidFill>
                  <a:srgbClr val="FF0000"/>
                </a:solidFill>
              </a:rPr>
              <a:t>Insert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2805453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DAD494D-9A97-1783-3E8D-9360080D85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2">
            <a:extLst>
              <a:ext uri="{FF2B5EF4-FFF2-40B4-BE49-F238E27FC236}">
                <a16:creationId xmlns:a16="http://schemas.microsoft.com/office/drawing/2014/main" id="{49D0F548-1456-1BE6-6D13-7B393B07C18F}"/>
              </a:ext>
            </a:extLst>
          </p:cNvPr>
          <p:cNvSpPr/>
          <p:nvPr/>
        </p:nvSpPr>
        <p:spPr>
          <a:xfrm>
            <a:off x="1594779" y="0"/>
            <a:ext cx="8675095" cy="7772400"/>
          </a:xfrm>
          <a:custGeom>
            <a:avLst/>
            <a:gdLst/>
            <a:ahLst/>
            <a:cxnLst/>
            <a:rect l="l" t="t" r="r" b="b"/>
            <a:pathLst>
              <a:path w="8449310" h="7772400">
                <a:moveTo>
                  <a:pt x="8449056" y="0"/>
                </a:moveTo>
                <a:lnTo>
                  <a:pt x="0" y="0"/>
                </a:lnTo>
                <a:lnTo>
                  <a:pt x="0" y="7772400"/>
                </a:lnTo>
                <a:lnTo>
                  <a:pt x="8449056" y="7772400"/>
                </a:lnTo>
                <a:lnTo>
                  <a:pt x="8449056" y="0"/>
                </a:lnTo>
                <a:close/>
              </a:path>
            </a:pathLst>
          </a:custGeom>
          <a:solidFill>
            <a:srgbClr val="141414"/>
          </a:solidFill>
        </p:spPr>
        <p:txBody>
          <a:bodyPr wrap="square" lIns="0" tIns="0" rIns="0" bIns="0" rtlCol="0"/>
          <a:lstStyle/>
          <a:p>
            <a:endParaRPr lang="en-GB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94C0A627-4A68-D723-F1E4-75E21DDD579A}"/>
              </a:ext>
            </a:extLst>
          </p:cNvPr>
          <p:cNvSpPr/>
          <p:nvPr/>
        </p:nvSpPr>
        <p:spPr>
          <a:xfrm>
            <a:off x="8798763" y="1270685"/>
            <a:ext cx="1259840" cy="3453765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FE8171EA-8DCF-E285-CA3C-39CE4A88A081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Partner Outbound Email #1 </a:t>
            </a:r>
            <a:endParaRPr/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EA1203A0-05E3-5DD7-2952-3FCC5C38A120}"/>
              </a:ext>
            </a:extLst>
          </p:cNvPr>
          <p:cNvSpPr txBox="1"/>
          <p:nvPr/>
        </p:nvSpPr>
        <p:spPr>
          <a:xfrm>
            <a:off x="330200" y="108425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Partner Outbound Email #2 </a:t>
            </a:r>
            <a:endParaRPr/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194EE982-424A-D4BE-925D-D258B6400FD1}"/>
              </a:ext>
            </a:extLst>
          </p:cNvPr>
          <p:cNvSpPr txBox="1"/>
          <p:nvPr/>
        </p:nvSpPr>
        <p:spPr>
          <a:xfrm>
            <a:off x="330200" y="1531594"/>
            <a:ext cx="118784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3: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Partner Outbound Email #3 </a:t>
            </a:r>
            <a:endParaRPr/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A9CD3CFB-2E26-39C5-8F41-BD8EEC588851}"/>
              </a:ext>
            </a:extLst>
          </p:cNvPr>
          <p:cNvSpPr txBox="1"/>
          <p:nvPr/>
        </p:nvSpPr>
        <p:spPr>
          <a:xfrm>
            <a:off x="330200" y="1949802"/>
            <a:ext cx="1362106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4: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LinkedIn Blurb #1 </a:t>
            </a:r>
            <a:endParaRPr/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B3563396-0972-7C8B-7934-81125B3E312D}"/>
              </a:ext>
            </a:extLst>
          </p:cNvPr>
          <p:cNvSpPr txBox="1"/>
          <p:nvPr/>
        </p:nvSpPr>
        <p:spPr>
          <a:xfrm>
            <a:off x="330200" y="2426284"/>
            <a:ext cx="1255540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5: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LinkedIn Blurb #2</a:t>
            </a:r>
            <a:endParaRPr/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690375BF-F578-5298-2F6A-DE18076872D9}"/>
              </a:ext>
            </a:extLst>
          </p:cNvPr>
          <p:cNvSpPr txBox="1"/>
          <p:nvPr/>
        </p:nvSpPr>
        <p:spPr>
          <a:xfrm>
            <a:off x="330200" y="2873629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6: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. LinkedIn Blurb #3 </a:t>
            </a:r>
            <a:endParaRPr/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DA6237C8-7AFC-C2E4-FA2B-2B0CCF0ADE15}"/>
              </a:ext>
            </a:extLst>
          </p:cNvPr>
          <p:cNvSpPr txBox="1"/>
          <p:nvPr/>
        </p:nvSpPr>
        <p:spPr>
          <a:xfrm>
            <a:off x="330200" y="3320974"/>
            <a:ext cx="688975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7: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Call-Opener Talk Track </a:t>
            </a:r>
            <a:endParaRPr/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4855E041-8919-AC4B-7F0F-43826C77B7A9}"/>
              </a:ext>
            </a:extLst>
          </p:cNvPr>
          <p:cNvSpPr/>
          <p:nvPr/>
        </p:nvSpPr>
        <p:spPr>
          <a:xfrm>
            <a:off x="232409" y="2028044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 anchor="t"/>
          <a:lstStyle/>
          <a:p>
            <a:endParaRPr/>
          </a:p>
        </p:txBody>
      </p:sp>
      <p:sp>
        <p:nvSpPr>
          <p:cNvPr id="25" name="object 9">
            <a:extLst>
              <a:ext uri="{FF2B5EF4-FFF2-40B4-BE49-F238E27FC236}">
                <a16:creationId xmlns:a16="http://schemas.microsoft.com/office/drawing/2014/main" id="{DBF9ED8A-01C9-8DD9-987D-EF4F4497906B}"/>
              </a:ext>
            </a:extLst>
          </p:cNvPr>
          <p:cNvSpPr txBox="1"/>
          <p:nvPr/>
        </p:nvSpPr>
        <p:spPr>
          <a:xfrm>
            <a:off x="2247728" y="719673"/>
            <a:ext cx="5509572" cy="723916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solidFill>
                  <a:srgbClr val="00C0E8"/>
                </a:solidFill>
                <a:latin typeface="Century Gothic"/>
                <a:cs typeface="Century Gothic"/>
              </a:rPr>
              <a:t>SECTION</a:t>
            </a:r>
            <a:r>
              <a:rPr lang="en-GB" sz="1000" b="1" spc="190">
                <a:solidFill>
                  <a:srgbClr val="00C0E8"/>
                </a:solidFill>
                <a:latin typeface="Century Gothic"/>
                <a:cs typeface="Century Gothic"/>
              </a:rPr>
              <a:t> 3</a:t>
            </a:r>
            <a:r>
              <a:rPr sz="1000" b="1" spc="60">
                <a:solidFill>
                  <a:srgbClr val="00C0E8"/>
                </a:solidFill>
                <a:latin typeface="Century Gothic"/>
                <a:cs typeface="Century Gothic"/>
              </a:rPr>
              <a:t>:</a:t>
            </a:r>
            <a:r>
              <a:rPr lang="en-GB" sz="1000" b="1" spc="204">
                <a:solidFill>
                  <a:srgbClr val="00C0E8"/>
                </a:solidFill>
                <a:latin typeface="Century Gothic"/>
                <a:cs typeface="Century Gothic"/>
              </a:rPr>
              <a:t> 10-12 minutes</a:t>
            </a:r>
            <a:endParaRPr lang="en-US" sz="1000" spc="100">
              <a:solidFill>
                <a:srgbClr val="00C0E8"/>
              </a:solidFill>
              <a:latin typeface="Tahoma"/>
              <a:ea typeface="Tahoma"/>
              <a:cs typeface="Tahoma"/>
            </a:endParaRPr>
          </a:p>
          <a:p>
            <a:pPr marL="12700">
              <a:spcBef>
                <a:spcPts val="855"/>
              </a:spcBef>
            </a:pPr>
            <a:r>
              <a:rPr lang="en-GB" sz="2600" spc="-95">
                <a:solidFill>
                  <a:srgbClr val="FFFFFF"/>
                </a:solidFill>
                <a:latin typeface="Century Gothic"/>
                <a:ea typeface="Tahoma"/>
                <a:cs typeface="Tahoma"/>
              </a:rPr>
              <a:t>Demo Flow</a:t>
            </a:r>
            <a:endParaRPr lang="en-US" sz="2600">
              <a:solidFill>
                <a:srgbClr val="000000"/>
              </a:solidFill>
              <a:latin typeface="Century Gothic"/>
              <a:ea typeface="Tahoma"/>
              <a:cs typeface="Tahoma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F1BE3B0-40EF-0936-2E62-3618987D6166}"/>
              </a:ext>
            </a:extLst>
          </p:cNvPr>
          <p:cNvSpPr txBox="1"/>
          <p:nvPr/>
        </p:nvSpPr>
        <p:spPr>
          <a:xfrm>
            <a:off x="2247377" y="1747027"/>
            <a:ext cx="6552048" cy="21236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AU" sz="1100" dirty="0">
              <a:solidFill>
                <a:srgbClr val="FFFFFF"/>
              </a:solidFill>
            </a:endParaRPr>
          </a:p>
          <a:p>
            <a:pPr algn="l"/>
            <a:endParaRPr lang="en-AU" sz="1100" dirty="0">
              <a:solidFill>
                <a:schemeClr val="bg1"/>
              </a:solidFill>
            </a:endParaRPr>
          </a:p>
          <a:p>
            <a:pPr algn="l"/>
            <a:r>
              <a:rPr lang="en-GB" sz="1100" b="1" u="sng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SEGMENT 2: Launch and Login (1:30 – 3:00)</a:t>
            </a:r>
            <a:endParaRPr lang="en-GB" sz="1100" u="sng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Show:</a:t>
            </a:r>
            <a:endParaRPr lang="en-US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Font typeface="Arial"/>
              <a:buChar char="•"/>
            </a:pPr>
            <a:endParaRPr lang="en-GB" sz="1100" b="1" dirty="0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Launch Prisma Browser on the demo laptop.</a:t>
            </a:r>
            <a:endParaRPr lang="en-AU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Show the familiar browser UI (tabs, address bar, etc.).</a:t>
            </a:r>
            <a:endParaRPr lang="en-AU"/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Log in via SSO using the demo user.</a:t>
            </a:r>
            <a:endParaRPr lang="en-AU">
              <a:solidFill>
                <a:schemeClr val="bg1"/>
              </a:solidFill>
            </a:endParaRPr>
          </a:p>
          <a:p>
            <a:pPr marL="342900" indent="-342900" algn="l">
              <a:buFont typeface="Arial"/>
              <a:buChar char="•"/>
            </a:pPr>
            <a:endParaRPr lang="en-AU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10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</p:txBody>
      </p:sp>
      <p:grpSp>
        <p:nvGrpSpPr>
          <p:cNvPr id="16" name="object 5">
            <a:extLst>
              <a:ext uri="{FF2B5EF4-FFF2-40B4-BE49-F238E27FC236}">
                <a16:creationId xmlns:a16="http://schemas.microsoft.com/office/drawing/2014/main" id="{5EAA32B6-67C7-4F51-1291-63CD9A6B9D67}"/>
              </a:ext>
            </a:extLst>
          </p:cNvPr>
          <p:cNvGrpSpPr/>
          <p:nvPr/>
        </p:nvGrpSpPr>
        <p:grpSpPr>
          <a:xfrm>
            <a:off x="0" y="0"/>
            <a:ext cx="1828799" cy="7772425"/>
            <a:chOff x="0" y="0"/>
            <a:chExt cx="1828799" cy="7772425"/>
          </a:xfrm>
        </p:grpSpPr>
        <p:pic>
          <p:nvPicPr>
            <p:cNvPr id="3" name="object 6">
              <a:extLst>
                <a:ext uri="{FF2B5EF4-FFF2-40B4-BE49-F238E27FC236}">
                  <a16:creationId xmlns:a16="http://schemas.microsoft.com/office/drawing/2014/main" id="{BADD4949-3152-6161-CE5F-8019990CA55E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15" name="object 7">
              <a:extLst>
                <a:ext uri="{FF2B5EF4-FFF2-40B4-BE49-F238E27FC236}">
                  <a16:creationId xmlns:a16="http://schemas.microsoft.com/office/drawing/2014/main" id="{6A29C28D-B9A4-DEC8-409D-3EF1D74E7135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8">
            <a:extLst>
              <a:ext uri="{FF2B5EF4-FFF2-40B4-BE49-F238E27FC236}">
                <a16:creationId xmlns:a16="http://schemas.microsoft.com/office/drawing/2014/main" id="{0A8A8EBA-269B-0092-DE4E-3106C8A8B4EA}"/>
              </a:ext>
            </a:extLst>
          </p:cNvPr>
          <p:cNvSpPr txBox="1"/>
          <p:nvPr/>
        </p:nvSpPr>
        <p:spPr>
          <a:xfrm>
            <a:off x="256814" y="782021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Demo Overview</a:t>
            </a:r>
            <a:endParaRPr/>
          </a:p>
        </p:txBody>
      </p:sp>
      <p:sp>
        <p:nvSpPr>
          <p:cNvPr id="22" name="object 9">
            <a:extLst>
              <a:ext uri="{FF2B5EF4-FFF2-40B4-BE49-F238E27FC236}">
                <a16:creationId xmlns:a16="http://schemas.microsoft.com/office/drawing/2014/main" id="{D185CF56-9B99-5F85-C903-FE349B9B14BF}"/>
              </a:ext>
            </a:extLst>
          </p:cNvPr>
          <p:cNvSpPr txBox="1"/>
          <p:nvPr/>
        </p:nvSpPr>
        <p:spPr>
          <a:xfrm>
            <a:off x="256814" y="1156522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Preparation checklist</a:t>
            </a:r>
            <a:endParaRPr/>
          </a:p>
        </p:txBody>
      </p:sp>
      <p:sp>
        <p:nvSpPr>
          <p:cNvPr id="24" name="object 10">
            <a:extLst>
              <a:ext uri="{FF2B5EF4-FFF2-40B4-BE49-F238E27FC236}">
                <a16:creationId xmlns:a16="http://schemas.microsoft.com/office/drawing/2014/main" id="{0DEAE859-08C5-4221-B944-7505E5BCA305}"/>
              </a:ext>
            </a:extLst>
          </p:cNvPr>
          <p:cNvSpPr txBox="1"/>
          <p:nvPr/>
        </p:nvSpPr>
        <p:spPr>
          <a:xfrm>
            <a:off x="330200" y="1531594"/>
            <a:ext cx="1187842" cy="1373453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3: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3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Demo flow 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1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2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3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4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5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6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9" name="object 18">
            <a:extLst>
              <a:ext uri="{FF2B5EF4-FFF2-40B4-BE49-F238E27FC236}">
                <a16:creationId xmlns:a16="http://schemas.microsoft.com/office/drawing/2014/main" id="{29AA85B3-3C90-6830-3151-1F446FDBE24C}"/>
              </a:ext>
            </a:extLst>
          </p:cNvPr>
          <p:cNvSpPr/>
          <p:nvPr/>
        </p:nvSpPr>
        <p:spPr>
          <a:xfrm>
            <a:off x="312812" y="2000149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>
            <a:defPPr>
              <a:defRPr kern="0"/>
            </a:defPPr>
          </a:lstStyle>
          <a:p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36770F-A63F-AB45-FAD1-1C5D1FE05BFB}"/>
              </a:ext>
            </a:extLst>
          </p:cNvPr>
          <p:cNvSpPr txBox="1"/>
          <p:nvPr/>
        </p:nvSpPr>
        <p:spPr>
          <a:xfrm>
            <a:off x="6270054" y="4232969"/>
            <a:ext cx="2517592" cy="23970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/>
            <a:r>
              <a:rPr lang="en-AU" sz="1100">
                <a:latin typeface="Calibri"/>
                <a:ea typeface="Segoe UI"/>
                <a:cs typeface="Segoe UI"/>
              </a:rPr>
              <a:t>​</a:t>
            </a:r>
          </a:p>
          <a:p>
            <a:pPr rtl="0"/>
            <a:r>
              <a:rPr lang="en-GB" sz="1100" b="1" baseline="0">
                <a:solidFill>
                  <a:srgbClr val="00B0F0"/>
                </a:solidFill>
                <a:latin typeface="Calibri"/>
                <a:ea typeface="Segoe UI"/>
                <a:cs typeface="Segoe UI"/>
              </a:rPr>
              <a:t>Say (example):</a:t>
            </a:r>
            <a:r>
              <a:rPr lang="en-GB" sz="1100">
                <a:latin typeface="Calibri"/>
                <a:ea typeface="Segoe UI"/>
                <a:cs typeface="Segoe UI"/>
              </a:rPr>
              <a:t>​</a:t>
            </a:r>
          </a:p>
          <a:p>
            <a:pPr rtl="0"/>
            <a:r>
              <a:rPr lang="en-GB" sz="1100">
                <a:latin typeface="Calibri"/>
                <a:ea typeface="Segoe UI"/>
                <a:cs typeface="Segoe UI"/>
              </a:rPr>
              <a:t>​</a:t>
            </a:r>
          </a:p>
          <a:p>
            <a:pPr marL="171450" indent="-171450" rtl="0">
              <a:buFont typeface="Arial,Sans-Serif"/>
              <a:buChar char="•"/>
            </a:pPr>
            <a:r>
              <a:rPr lang="en-AU" sz="1100" baseline="0">
                <a:solidFill>
                  <a:srgbClr val="FFFFFF"/>
                </a:solidFill>
                <a:latin typeface="Calibri"/>
                <a:ea typeface="Arial"/>
                <a:cs typeface="Arial"/>
              </a:rPr>
              <a:t>“From the user’s perspective, this behaves like a normal browser. </a:t>
            </a:r>
            <a:endParaRPr lang="en-AU" sz="1100">
              <a:solidFill>
                <a:srgbClr val="FFFFFF"/>
              </a:solidFill>
              <a:latin typeface="Calibri"/>
              <a:ea typeface="Arial"/>
              <a:cs typeface="Arial"/>
            </a:endParaRPr>
          </a:p>
          <a:p>
            <a:pPr marL="171450" lvl="0" indent="-171450">
              <a:buFont typeface="Arial,Sans-Serif"/>
              <a:buChar char="•"/>
            </a:pPr>
            <a:r>
              <a:rPr lang="en-AU" sz="1100" baseline="0" dirty="0">
                <a:solidFill>
                  <a:srgbClr val="FFFFFF"/>
                </a:solidFill>
                <a:latin typeface="Calibri"/>
                <a:ea typeface="Arial"/>
                <a:cs typeface="Arial"/>
              </a:rPr>
              <a:t>They sign in once with </a:t>
            </a:r>
            <a:r>
              <a:rPr lang="en-AU" sz="1100" baseline="0" dirty="0" err="1">
                <a:solidFill>
                  <a:srgbClr val="FFFFFF"/>
                </a:solidFill>
                <a:latin typeface="Calibri"/>
                <a:ea typeface="Arial"/>
                <a:cs typeface="Arial"/>
              </a:rPr>
              <a:t>theircorporate</a:t>
            </a:r>
            <a:r>
              <a:rPr lang="en-AU" sz="1100" baseline="0" dirty="0">
                <a:solidFill>
                  <a:srgbClr val="FFFFFF"/>
                </a:solidFill>
                <a:latin typeface="Calibri"/>
                <a:ea typeface="Arial"/>
                <a:cs typeface="Arial"/>
              </a:rPr>
              <a:t> identity and go to work.”</a:t>
            </a:r>
            <a:r>
              <a:rPr lang="en-GB" sz="1100" dirty="0">
                <a:latin typeface="Calibri"/>
                <a:ea typeface="Arial"/>
                <a:cs typeface="Arial"/>
              </a:rPr>
              <a:t>​</a:t>
            </a:r>
            <a:endParaRPr lang="en-GB" dirty="0"/>
          </a:p>
          <a:p>
            <a:pPr marL="171450" lvl="0" indent="-171450" rtl="0">
              <a:buFont typeface="Arial,Sans-Serif"/>
              <a:buChar char="•"/>
            </a:pPr>
            <a:r>
              <a:rPr lang="en-AU" sz="1100" baseline="0">
                <a:solidFill>
                  <a:srgbClr val="FFFFFF"/>
                </a:solidFill>
                <a:latin typeface="Calibri"/>
                <a:ea typeface="Arial"/>
                <a:cs typeface="Arial"/>
              </a:rPr>
              <a:t>“Behind the scenes, the session is governed by your existing security stack and policies.”</a:t>
            </a:r>
            <a:r>
              <a:rPr lang="en-AU" sz="1100">
                <a:latin typeface="Calibri"/>
                <a:ea typeface="Arial"/>
                <a:cs typeface="Arial"/>
              </a:rPr>
              <a:t>​</a:t>
            </a:r>
          </a:p>
          <a:p>
            <a:pPr marL="342900" lvl="0" indent="-342900" rtl="0">
              <a:buFont typeface="Arial,Sans-Serif"/>
              <a:buChar char="•"/>
            </a:pPr>
            <a:endParaRPr lang="en-AU">
              <a:latin typeface="Arial"/>
              <a:ea typeface="Arial"/>
              <a:cs typeface="Arial"/>
            </a:endParaRPr>
          </a:p>
          <a:p>
            <a:pPr algn="ctr"/>
            <a:endParaRPr lang="en-GB"/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AFEE60ED-9828-C7DE-CFD6-F087D03E1B83}"/>
              </a:ext>
            </a:extLst>
          </p:cNvPr>
          <p:cNvSpPr txBox="1"/>
          <p:nvPr/>
        </p:nvSpPr>
        <p:spPr>
          <a:xfrm>
            <a:off x="2273211" y="7146353"/>
            <a:ext cx="240530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l"/>
            <a:r>
              <a:rPr lang="en-GB">
                <a:solidFill>
                  <a:srgbClr val="FF0000"/>
                </a:solidFill>
              </a:rPr>
              <a:t>Insert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3451425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F2D6086-070B-44AE-E368-7CA828283C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2">
            <a:extLst>
              <a:ext uri="{FF2B5EF4-FFF2-40B4-BE49-F238E27FC236}">
                <a16:creationId xmlns:a16="http://schemas.microsoft.com/office/drawing/2014/main" id="{8C0712FD-C2E1-0010-F612-916E6C6E8EFC}"/>
              </a:ext>
            </a:extLst>
          </p:cNvPr>
          <p:cNvSpPr/>
          <p:nvPr/>
        </p:nvSpPr>
        <p:spPr>
          <a:xfrm>
            <a:off x="1569863" y="0"/>
            <a:ext cx="8794695" cy="7772400"/>
          </a:xfrm>
          <a:custGeom>
            <a:avLst/>
            <a:gdLst/>
            <a:ahLst/>
            <a:cxnLst/>
            <a:rect l="l" t="t" r="r" b="b"/>
            <a:pathLst>
              <a:path w="8449310" h="7772400">
                <a:moveTo>
                  <a:pt x="8449056" y="0"/>
                </a:moveTo>
                <a:lnTo>
                  <a:pt x="0" y="0"/>
                </a:lnTo>
                <a:lnTo>
                  <a:pt x="0" y="7772400"/>
                </a:lnTo>
                <a:lnTo>
                  <a:pt x="8449056" y="7772400"/>
                </a:lnTo>
                <a:lnTo>
                  <a:pt x="8449056" y="0"/>
                </a:lnTo>
                <a:close/>
              </a:path>
            </a:pathLst>
          </a:custGeom>
          <a:solidFill>
            <a:srgbClr val="141414"/>
          </a:solidFill>
        </p:spPr>
        <p:txBody>
          <a:bodyPr wrap="square" lIns="0" tIns="0" rIns="0" bIns="0" rtlCol="0"/>
          <a:lstStyle/>
          <a:p>
            <a:endParaRPr lang="en-GB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65ED56BB-EE63-07E9-1343-80D875ACAFEA}"/>
              </a:ext>
            </a:extLst>
          </p:cNvPr>
          <p:cNvSpPr/>
          <p:nvPr/>
        </p:nvSpPr>
        <p:spPr>
          <a:xfrm>
            <a:off x="8798763" y="1270685"/>
            <a:ext cx="1259840" cy="3453765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C8973008-3CAD-87AA-DC60-22269DD92611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Partner Outbound Email #1 </a:t>
            </a:r>
            <a:endParaRPr/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9101AE57-A5CA-5173-387D-832D9B6E3199}"/>
              </a:ext>
            </a:extLst>
          </p:cNvPr>
          <p:cNvSpPr txBox="1"/>
          <p:nvPr/>
        </p:nvSpPr>
        <p:spPr>
          <a:xfrm>
            <a:off x="330200" y="108425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Partner Outbound Email #2 </a:t>
            </a:r>
            <a:endParaRPr/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930970D4-803E-DD14-0EAC-2B4E9480186D}"/>
              </a:ext>
            </a:extLst>
          </p:cNvPr>
          <p:cNvSpPr txBox="1"/>
          <p:nvPr/>
        </p:nvSpPr>
        <p:spPr>
          <a:xfrm>
            <a:off x="330200" y="1531594"/>
            <a:ext cx="118784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3: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Partner Outbound Email #3 </a:t>
            </a:r>
            <a:endParaRPr/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ADB40D41-2F57-2C3E-1697-F2C3961FAB02}"/>
              </a:ext>
            </a:extLst>
          </p:cNvPr>
          <p:cNvSpPr txBox="1"/>
          <p:nvPr/>
        </p:nvSpPr>
        <p:spPr>
          <a:xfrm>
            <a:off x="330200" y="1949802"/>
            <a:ext cx="1362106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4: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LinkedIn Blurb #1 </a:t>
            </a:r>
            <a:endParaRPr/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00A88542-1503-5F2C-1194-DFB648CD628C}"/>
              </a:ext>
            </a:extLst>
          </p:cNvPr>
          <p:cNvSpPr txBox="1"/>
          <p:nvPr/>
        </p:nvSpPr>
        <p:spPr>
          <a:xfrm>
            <a:off x="330200" y="2426284"/>
            <a:ext cx="1255540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5: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LinkedIn Blurb #2</a:t>
            </a:r>
            <a:endParaRPr/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9A0897C3-E64B-00EB-7566-1D678B3386D6}"/>
              </a:ext>
            </a:extLst>
          </p:cNvPr>
          <p:cNvSpPr txBox="1"/>
          <p:nvPr/>
        </p:nvSpPr>
        <p:spPr>
          <a:xfrm>
            <a:off x="330200" y="2873629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6: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. LinkedIn Blurb #3 </a:t>
            </a:r>
            <a:endParaRPr/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2CA16790-567B-164F-ED6C-0F1B11066A14}"/>
              </a:ext>
            </a:extLst>
          </p:cNvPr>
          <p:cNvSpPr txBox="1"/>
          <p:nvPr/>
        </p:nvSpPr>
        <p:spPr>
          <a:xfrm>
            <a:off x="330200" y="3320974"/>
            <a:ext cx="688975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7: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Call-Opener Talk Track </a:t>
            </a:r>
            <a:endParaRPr/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DD71A1B5-E7A6-3A01-5C7E-6CB3567C7AA4}"/>
              </a:ext>
            </a:extLst>
          </p:cNvPr>
          <p:cNvSpPr/>
          <p:nvPr/>
        </p:nvSpPr>
        <p:spPr>
          <a:xfrm>
            <a:off x="232409" y="2028044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 anchor="t"/>
          <a:lstStyle/>
          <a:p>
            <a:endParaRPr/>
          </a:p>
        </p:txBody>
      </p:sp>
      <p:sp>
        <p:nvSpPr>
          <p:cNvPr id="25" name="object 9">
            <a:extLst>
              <a:ext uri="{FF2B5EF4-FFF2-40B4-BE49-F238E27FC236}">
                <a16:creationId xmlns:a16="http://schemas.microsoft.com/office/drawing/2014/main" id="{A62C939F-2FF4-D7D0-4F7B-7735C7C1B7C8}"/>
              </a:ext>
            </a:extLst>
          </p:cNvPr>
          <p:cNvSpPr txBox="1"/>
          <p:nvPr/>
        </p:nvSpPr>
        <p:spPr>
          <a:xfrm>
            <a:off x="2247728" y="574995"/>
            <a:ext cx="5509572" cy="723916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solidFill>
                  <a:srgbClr val="00C0E8"/>
                </a:solidFill>
                <a:latin typeface="Century Gothic"/>
                <a:cs typeface="Century Gothic"/>
              </a:rPr>
              <a:t>SECTION</a:t>
            </a:r>
            <a:r>
              <a:rPr lang="en-GB" sz="1000" b="1" spc="190">
                <a:solidFill>
                  <a:srgbClr val="00C0E8"/>
                </a:solidFill>
                <a:latin typeface="Century Gothic"/>
                <a:cs typeface="Century Gothic"/>
              </a:rPr>
              <a:t> 3</a:t>
            </a:r>
            <a:r>
              <a:rPr sz="1000" b="1" spc="60">
                <a:solidFill>
                  <a:srgbClr val="00C0E8"/>
                </a:solidFill>
                <a:latin typeface="Century Gothic"/>
                <a:cs typeface="Century Gothic"/>
              </a:rPr>
              <a:t>:</a:t>
            </a:r>
            <a:r>
              <a:rPr lang="en-GB" sz="1000" b="1" spc="204">
                <a:solidFill>
                  <a:srgbClr val="00C0E8"/>
                </a:solidFill>
                <a:latin typeface="Century Gothic"/>
                <a:cs typeface="Century Gothic"/>
              </a:rPr>
              <a:t> 10-12 minutes</a:t>
            </a:r>
            <a:endParaRPr lang="en-US" sz="1000" spc="100">
              <a:solidFill>
                <a:srgbClr val="00C0E8"/>
              </a:solidFill>
              <a:latin typeface="Tahoma"/>
              <a:ea typeface="Tahoma"/>
              <a:cs typeface="Tahoma"/>
            </a:endParaRPr>
          </a:p>
          <a:p>
            <a:pPr marL="12700">
              <a:spcBef>
                <a:spcPts val="855"/>
              </a:spcBef>
            </a:pPr>
            <a:r>
              <a:rPr lang="en-GB" sz="2600" spc="-95">
                <a:solidFill>
                  <a:srgbClr val="FFFFFF"/>
                </a:solidFill>
                <a:latin typeface="Century Gothic"/>
                <a:ea typeface="Tahoma"/>
                <a:cs typeface="Tahoma"/>
              </a:rPr>
              <a:t>Demo Flow</a:t>
            </a:r>
            <a:endParaRPr lang="en-US" sz="2600">
              <a:solidFill>
                <a:srgbClr val="000000"/>
              </a:solidFill>
              <a:latin typeface="Century Gothic"/>
              <a:ea typeface="Tahoma"/>
              <a:cs typeface="Tahoma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13A98E8-AF88-48B2-6B7B-C8461C1E02F2}"/>
              </a:ext>
            </a:extLst>
          </p:cNvPr>
          <p:cNvSpPr txBox="1"/>
          <p:nvPr/>
        </p:nvSpPr>
        <p:spPr>
          <a:xfrm>
            <a:off x="2247377" y="1529008"/>
            <a:ext cx="6552048" cy="172354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sz="1100" b="1" dirty="0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 u="sng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SEGMENT 3: Secure access from an ‘unmanaged’ device (3:00 – 5:00)</a:t>
            </a:r>
          </a:p>
          <a:p>
            <a:pPr algn="l"/>
            <a:endParaRPr lang="en-GB" sz="1100" b="1" dirty="0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Show:</a:t>
            </a:r>
            <a:endParaRPr lang="en-US" sz="110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 b="1" dirty="0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In Prisma Browser, open a core SaaS app (e.g. email, SharePoint, CRM).</a:t>
            </a:r>
            <a:endParaRPr lang="en-AU">
              <a:solidFill>
                <a:schemeClr val="bg1"/>
              </a:solidFill>
            </a:endParaRPr>
          </a:p>
          <a:p>
            <a:pPr marL="171450" indent="-171450" algn="l">
              <a:buFont typeface="Arial"/>
              <a:buChar char="•"/>
            </a:pPr>
            <a:endParaRPr lang="en-AU" sz="1100" dirty="0">
              <a:solidFill>
                <a:schemeClr val="bg1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If available, open an internal web app that is normally only reachable via VPN/VDI.</a:t>
            </a:r>
            <a:endParaRPr lang="en-AU">
              <a:solidFill>
                <a:schemeClr val="bg1"/>
              </a:solidFill>
            </a:endParaRPr>
          </a:p>
          <a:p>
            <a:pPr algn="l"/>
            <a:endParaRPr lang="en-AU">
              <a:solidFill>
                <a:schemeClr val="bg1"/>
              </a:solidFill>
            </a:endParaRPr>
          </a:p>
        </p:txBody>
      </p:sp>
      <p:grpSp>
        <p:nvGrpSpPr>
          <p:cNvPr id="16" name="object 5">
            <a:extLst>
              <a:ext uri="{FF2B5EF4-FFF2-40B4-BE49-F238E27FC236}">
                <a16:creationId xmlns:a16="http://schemas.microsoft.com/office/drawing/2014/main" id="{CDCEB304-FF0F-4BB9-A1AE-9D2C0F690129}"/>
              </a:ext>
            </a:extLst>
          </p:cNvPr>
          <p:cNvGrpSpPr/>
          <p:nvPr/>
        </p:nvGrpSpPr>
        <p:grpSpPr>
          <a:xfrm>
            <a:off x="0" y="0"/>
            <a:ext cx="1828799" cy="7772425"/>
            <a:chOff x="0" y="0"/>
            <a:chExt cx="1828799" cy="7772425"/>
          </a:xfrm>
        </p:grpSpPr>
        <p:pic>
          <p:nvPicPr>
            <p:cNvPr id="3" name="object 6">
              <a:extLst>
                <a:ext uri="{FF2B5EF4-FFF2-40B4-BE49-F238E27FC236}">
                  <a16:creationId xmlns:a16="http://schemas.microsoft.com/office/drawing/2014/main" id="{9D3D87CC-7A2D-EF7B-7AD4-634BE9DD7CE2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15" name="object 7">
              <a:extLst>
                <a:ext uri="{FF2B5EF4-FFF2-40B4-BE49-F238E27FC236}">
                  <a16:creationId xmlns:a16="http://schemas.microsoft.com/office/drawing/2014/main" id="{A62E6A12-61C7-1DEB-54D4-3EE6B7B2089E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8">
            <a:extLst>
              <a:ext uri="{FF2B5EF4-FFF2-40B4-BE49-F238E27FC236}">
                <a16:creationId xmlns:a16="http://schemas.microsoft.com/office/drawing/2014/main" id="{7E1B5ABD-06ED-1865-89D4-882E5CCC856D}"/>
              </a:ext>
            </a:extLst>
          </p:cNvPr>
          <p:cNvSpPr txBox="1"/>
          <p:nvPr/>
        </p:nvSpPr>
        <p:spPr>
          <a:xfrm>
            <a:off x="256814" y="782021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Demo Overview</a:t>
            </a:r>
            <a:endParaRPr/>
          </a:p>
        </p:txBody>
      </p:sp>
      <p:sp>
        <p:nvSpPr>
          <p:cNvPr id="22" name="object 9">
            <a:extLst>
              <a:ext uri="{FF2B5EF4-FFF2-40B4-BE49-F238E27FC236}">
                <a16:creationId xmlns:a16="http://schemas.microsoft.com/office/drawing/2014/main" id="{7ECE5C7A-59D6-5ABC-A8F2-19705DA5C71A}"/>
              </a:ext>
            </a:extLst>
          </p:cNvPr>
          <p:cNvSpPr txBox="1"/>
          <p:nvPr/>
        </p:nvSpPr>
        <p:spPr>
          <a:xfrm>
            <a:off x="256814" y="1156522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Preparation checklist</a:t>
            </a:r>
            <a:endParaRPr/>
          </a:p>
        </p:txBody>
      </p:sp>
      <p:sp>
        <p:nvSpPr>
          <p:cNvPr id="24" name="object 10">
            <a:extLst>
              <a:ext uri="{FF2B5EF4-FFF2-40B4-BE49-F238E27FC236}">
                <a16:creationId xmlns:a16="http://schemas.microsoft.com/office/drawing/2014/main" id="{49973090-8C3C-9140-4D06-34C34FB871ED}"/>
              </a:ext>
            </a:extLst>
          </p:cNvPr>
          <p:cNvSpPr txBox="1"/>
          <p:nvPr/>
        </p:nvSpPr>
        <p:spPr>
          <a:xfrm>
            <a:off x="330200" y="1531594"/>
            <a:ext cx="1187842" cy="1373453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3: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3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Demo flow 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1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2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3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4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5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6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9" name="object 18">
            <a:extLst>
              <a:ext uri="{FF2B5EF4-FFF2-40B4-BE49-F238E27FC236}">
                <a16:creationId xmlns:a16="http://schemas.microsoft.com/office/drawing/2014/main" id="{45C03BD8-054E-948F-42A5-84C531E0B242}"/>
              </a:ext>
            </a:extLst>
          </p:cNvPr>
          <p:cNvSpPr/>
          <p:nvPr/>
        </p:nvSpPr>
        <p:spPr>
          <a:xfrm>
            <a:off x="327093" y="2137309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>
            <a:defPPr>
              <a:defRPr kern="0"/>
            </a:defPPr>
          </a:lstStyle>
          <a:p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9EEDCA-3EE6-23FD-4BA0-D8242421149E}"/>
              </a:ext>
            </a:extLst>
          </p:cNvPr>
          <p:cNvSpPr txBox="1"/>
          <p:nvPr/>
        </p:nvSpPr>
        <p:spPr>
          <a:xfrm>
            <a:off x="6181729" y="4040090"/>
            <a:ext cx="2808554" cy="290848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sz="1100" b="1" dirty="0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Say (example):</a:t>
            </a:r>
            <a:endParaRPr lang="en-GB" sz="1100">
              <a:solidFill>
                <a:srgbClr val="00B0F0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Font typeface="Arial"/>
              <a:buChar char="•"/>
            </a:pPr>
            <a:endParaRPr lang="en-GB" sz="11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“Assume this is a contractor’s own laptop—no corporate build, no agents.”</a:t>
            </a:r>
            <a:endParaRPr lang="en-GB">
              <a:solidFill>
                <a:srgbClr val="000000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“Prisma Browser gives them secure access to the specific apps you choose—SaaS, web, and, if configured, private apps—without needing to ship a device or stand up a full VDI desktop.”</a:t>
            </a:r>
            <a:endParaRPr lang="en-GB">
              <a:solidFill>
                <a:schemeClr val="bg1"/>
              </a:solidFill>
            </a:endParaRPr>
          </a:p>
          <a:p>
            <a:pPr marL="171450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“Policies follow the user and browser session, not just the device.”</a:t>
            </a:r>
            <a:endParaRPr lang="en-AU">
              <a:solidFill>
                <a:schemeClr val="bg1"/>
              </a:solidFill>
            </a:endParaRPr>
          </a:p>
          <a:p>
            <a:pPr algn="l"/>
            <a:endParaRPr lang="en-AU" sz="1100" dirty="0">
              <a:solidFill>
                <a:schemeClr val="bg1"/>
              </a:solidFill>
            </a:endParaRPr>
          </a:p>
          <a:p>
            <a:pPr algn="l"/>
            <a:endParaRPr lang="en-AU" sz="1100" dirty="0">
              <a:solidFill>
                <a:schemeClr val="bg1"/>
              </a:solidFill>
            </a:endParaRPr>
          </a:p>
          <a:p>
            <a:pPr algn="l"/>
            <a:endParaRPr lang="en-AU" sz="1100" dirty="0">
              <a:solidFill>
                <a:schemeClr val="bg1"/>
              </a:solidFill>
            </a:endParaRPr>
          </a:p>
          <a:p>
            <a:pPr algn="l"/>
            <a:endParaRPr lang="en-AU"/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BAA46EFA-5CC4-77AE-EDA0-F647DEF98117}"/>
              </a:ext>
            </a:extLst>
          </p:cNvPr>
          <p:cNvSpPr txBox="1"/>
          <p:nvPr/>
        </p:nvSpPr>
        <p:spPr>
          <a:xfrm>
            <a:off x="2273211" y="7146353"/>
            <a:ext cx="240530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l"/>
            <a:r>
              <a:rPr lang="en-GB">
                <a:solidFill>
                  <a:srgbClr val="FF0000"/>
                </a:solidFill>
              </a:rPr>
              <a:t>Insert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3862818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0ABBBB54-C2A8-E023-1B5B-926377593F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2">
            <a:extLst>
              <a:ext uri="{FF2B5EF4-FFF2-40B4-BE49-F238E27FC236}">
                <a16:creationId xmlns:a16="http://schemas.microsoft.com/office/drawing/2014/main" id="{FACD5511-7BFD-877E-6B53-10552FA68878}"/>
              </a:ext>
            </a:extLst>
          </p:cNvPr>
          <p:cNvSpPr/>
          <p:nvPr/>
        </p:nvSpPr>
        <p:spPr>
          <a:xfrm>
            <a:off x="1580212" y="0"/>
            <a:ext cx="8747929" cy="7772400"/>
          </a:xfrm>
          <a:custGeom>
            <a:avLst/>
            <a:gdLst/>
            <a:ahLst/>
            <a:cxnLst/>
            <a:rect l="l" t="t" r="r" b="b"/>
            <a:pathLst>
              <a:path w="8449310" h="7772400">
                <a:moveTo>
                  <a:pt x="8449056" y="0"/>
                </a:moveTo>
                <a:lnTo>
                  <a:pt x="0" y="0"/>
                </a:lnTo>
                <a:lnTo>
                  <a:pt x="0" y="7772400"/>
                </a:lnTo>
                <a:lnTo>
                  <a:pt x="8449056" y="7772400"/>
                </a:lnTo>
                <a:lnTo>
                  <a:pt x="8449056" y="0"/>
                </a:lnTo>
                <a:close/>
              </a:path>
            </a:pathLst>
          </a:custGeom>
          <a:solidFill>
            <a:srgbClr val="141414"/>
          </a:solidFill>
        </p:spPr>
        <p:txBody>
          <a:bodyPr wrap="square" lIns="0" tIns="0" rIns="0" bIns="0" rtlCol="0"/>
          <a:lstStyle/>
          <a:p>
            <a:endParaRPr lang="en-GB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3AC0B614-CABC-12BB-4975-CC21BC1FEBAA}"/>
              </a:ext>
            </a:extLst>
          </p:cNvPr>
          <p:cNvSpPr/>
          <p:nvPr/>
        </p:nvSpPr>
        <p:spPr>
          <a:xfrm>
            <a:off x="8798763" y="1270685"/>
            <a:ext cx="1259840" cy="3453765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4805A900-937D-3C90-B521-3070350BB66B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Partner Outbound Email #1 </a:t>
            </a:r>
            <a:endParaRPr/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64C1DB86-39DE-AEE4-9E28-B1505F70C896}"/>
              </a:ext>
            </a:extLst>
          </p:cNvPr>
          <p:cNvSpPr txBox="1"/>
          <p:nvPr/>
        </p:nvSpPr>
        <p:spPr>
          <a:xfrm>
            <a:off x="330200" y="108425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Partner Outbound Email #2 </a:t>
            </a:r>
            <a:endParaRPr/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B795ECF6-C9AD-60A1-A22E-140611F35F8B}"/>
              </a:ext>
            </a:extLst>
          </p:cNvPr>
          <p:cNvSpPr txBox="1"/>
          <p:nvPr/>
        </p:nvSpPr>
        <p:spPr>
          <a:xfrm>
            <a:off x="330200" y="1531594"/>
            <a:ext cx="118784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3: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Partner Outbound Email #3 </a:t>
            </a:r>
            <a:endParaRPr/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3F430CCA-2ACC-6ACF-0872-DC64AE1820A5}"/>
              </a:ext>
            </a:extLst>
          </p:cNvPr>
          <p:cNvSpPr txBox="1"/>
          <p:nvPr/>
        </p:nvSpPr>
        <p:spPr>
          <a:xfrm>
            <a:off x="330200" y="1949802"/>
            <a:ext cx="1362106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4: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LinkedIn Blurb #1 </a:t>
            </a:r>
            <a:endParaRPr/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EAB2852C-4083-10B2-C1D5-2CE337DEB684}"/>
              </a:ext>
            </a:extLst>
          </p:cNvPr>
          <p:cNvSpPr txBox="1"/>
          <p:nvPr/>
        </p:nvSpPr>
        <p:spPr>
          <a:xfrm>
            <a:off x="330200" y="2426284"/>
            <a:ext cx="1255540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5: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LinkedIn Blurb #2</a:t>
            </a:r>
            <a:endParaRPr/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B0BB09FE-3709-8598-03BC-5006AFA9FC00}"/>
              </a:ext>
            </a:extLst>
          </p:cNvPr>
          <p:cNvSpPr txBox="1"/>
          <p:nvPr/>
        </p:nvSpPr>
        <p:spPr>
          <a:xfrm>
            <a:off x="330200" y="2873629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6: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. LinkedIn Blurb #3 </a:t>
            </a:r>
            <a:endParaRPr/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8EFF4342-4C24-6C0A-8658-3847D0164128}"/>
              </a:ext>
            </a:extLst>
          </p:cNvPr>
          <p:cNvSpPr txBox="1"/>
          <p:nvPr/>
        </p:nvSpPr>
        <p:spPr>
          <a:xfrm>
            <a:off x="330200" y="3320974"/>
            <a:ext cx="688975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7: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Call-Opener Talk Track </a:t>
            </a:r>
            <a:endParaRPr/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0DD7231F-99D4-1572-D2A0-9EC524019DCA}"/>
              </a:ext>
            </a:extLst>
          </p:cNvPr>
          <p:cNvSpPr/>
          <p:nvPr/>
        </p:nvSpPr>
        <p:spPr>
          <a:xfrm>
            <a:off x="232409" y="2028044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 anchor="t"/>
          <a:lstStyle/>
          <a:p>
            <a:endParaRPr/>
          </a:p>
        </p:txBody>
      </p:sp>
      <p:sp>
        <p:nvSpPr>
          <p:cNvPr id="25" name="object 9">
            <a:extLst>
              <a:ext uri="{FF2B5EF4-FFF2-40B4-BE49-F238E27FC236}">
                <a16:creationId xmlns:a16="http://schemas.microsoft.com/office/drawing/2014/main" id="{A2D973C7-4912-08A8-E78E-07E158B2179B}"/>
              </a:ext>
            </a:extLst>
          </p:cNvPr>
          <p:cNvSpPr txBox="1"/>
          <p:nvPr/>
        </p:nvSpPr>
        <p:spPr>
          <a:xfrm>
            <a:off x="2247728" y="436592"/>
            <a:ext cx="5509572" cy="723916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solidFill>
                  <a:srgbClr val="00C0E8"/>
                </a:solidFill>
                <a:latin typeface="Century Gothic"/>
                <a:cs typeface="Century Gothic"/>
              </a:rPr>
              <a:t>SECTION</a:t>
            </a:r>
            <a:r>
              <a:rPr lang="en-GB" sz="1000" b="1" spc="190">
                <a:solidFill>
                  <a:srgbClr val="00C0E8"/>
                </a:solidFill>
                <a:latin typeface="Century Gothic"/>
                <a:cs typeface="Century Gothic"/>
              </a:rPr>
              <a:t> 3</a:t>
            </a:r>
            <a:r>
              <a:rPr sz="1000" b="1" spc="60">
                <a:solidFill>
                  <a:srgbClr val="00C0E8"/>
                </a:solidFill>
                <a:latin typeface="Century Gothic"/>
                <a:cs typeface="Century Gothic"/>
              </a:rPr>
              <a:t>:</a:t>
            </a:r>
            <a:r>
              <a:rPr lang="en-GB" sz="1000" b="1" spc="204">
                <a:solidFill>
                  <a:srgbClr val="00C0E8"/>
                </a:solidFill>
                <a:latin typeface="Century Gothic"/>
                <a:cs typeface="Century Gothic"/>
              </a:rPr>
              <a:t> 10-12 minutes</a:t>
            </a:r>
            <a:endParaRPr lang="en-US" sz="1000" spc="100">
              <a:solidFill>
                <a:srgbClr val="00C0E8"/>
              </a:solidFill>
              <a:latin typeface="Tahoma"/>
              <a:ea typeface="Tahoma"/>
              <a:cs typeface="Tahoma"/>
            </a:endParaRPr>
          </a:p>
          <a:p>
            <a:pPr marL="12700">
              <a:spcBef>
                <a:spcPts val="855"/>
              </a:spcBef>
            </a:pPr>
            <a:r>
              <a:rPr lang="en-GB" sz="2600" spc="-95">
                <a:solidFill>
                  <a:srgbClr val="FFFFFF"/>
                </a:solidFill>
                <a:latin typeface="Century Gothic"/>
                <a:ea typeface="Tahoma"/>
                <a:cs typeface="Tahoma"/>
              </a:rPr>
              <a:t>Demo Flow</a:t>
            </a:r>
            <a:endParaRPr lang="en-US" sz="2600">
              <a:solidFill>
                <a:srgbClr val="000000"/>
              </a:solidFill>
              <a:latin typeface="Century Gothic"/>
              <a:ea typeface="Tahoma"/>
              <a:cs typeface="Tahoma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A62A892-2411-560B-027E-6F147DDECF0E}"/>
              </a:ext>
            </a:extLst>
          </p:cNvPr>
          <p:cNvSpPr txBox="1"/>
          <p:nvPr/>
        </p:nvSpPr>
        <p:spPr>
          <a:xfrm>
            <a:off x="2307177" y="1274055"/>
            <a:ext cx="4817842" cy="50013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AU" sz="1100" b="1" dirty="0">
              <a:solidFill>
                <a:schemeClr val="bg1"/>
              </a:solidFill>
            </a:endParaRPr>
          </a:p>
          <a:p>
            <a:pPr algn="l"/>
            <a:r>
              <a:rPr lang="en-GB" sz="1100" b="1" u="sng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SEGMENT 4: Data controls &amp; GenAI guardrails (5:00 – 7:30)</a:t>
            </a:r>
            <a:endParaRPr lang="en-US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This is your “wow” moment.</a:t>
            </a:r>
            <a:endParaRPr lang="en-GB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Show:</a:t>
            </a:r>
            <a:endParaRPr lang="en-US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228600" indent="-228600" algn="l">
              <a:buAutoNum type="arabicPeriod"/>
            </a:pPr>
            <a:endParaRPr lang="en-AU" sz="1100" b="1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228600" indent="-228600" algn="l">
              <a:buAutoNum type="arabicPeriod"/>
            </a:pPr>
            <a:r>
              <a:rPr lang="en-AU" sz="11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Upload control to unsanctioned SaaS</a:t>
            </a:r>
            <a:endParaRPr lang="en-AU" sz="11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171450" lvl="1" indent="-171450" algn="l">
              <a:buFont typeface="Arial,Sans-Serif"/>
              <a:buChar char="•"/>
            </a:pPr>
            <a:r>
              <a:rPr lang="en-AU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From a corporate app, download a demo “sensitive” file.</a:t>
            </a:r>
            <a:endParaRPr lang="en-AU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171450" lvl="1" indent="-171450" algn="l">
              <a:buFont typeface="Arial,Sans-Serif"/>
              <a:buChar char="•"/>
            </a:pPr>
            <a:r>
              <a:rPr lang="en-AU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Attempt to upload that file to a personal cloud storage site.</a:t>
            </a:r>
            <a:endParaRPr lang="en-AU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171450" lvl="1" indent="-171450" algn="l">
              <a:buFont typeface="Arial,Sans-Serif"/>
              <a:buChar char="•"/>
            </a:pPr>
            <a:r>
              <a:rPr lang="en-AU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Show that the upload is blocked or requires justification (depending on how you configured it).</a:t>
            </a:r>
            <a:endParaRPr lang="en-GB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228600" lvl="1" indent="-228600" algn="l">
              <a:buFont typeface="Arial,Sans-Serif"/>
              <a:buChar char="•"/>
            </a:pPr>
            <a:endParaRPr lang="en-AU" sz="11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228600" indent="-228600" algn="l">
              <a:buAutoNum type="arabicPeriod"/>
            </a:pPr>
            <a:r>
              <a:rPr lang="en-AU" sz="1100" b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Download / copy-paste control</a:t>
            </a:r>
            <a:endParaRPr lang="en-GB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171450" lvl="1" indent="-171450" algn="l">
              <a:buFont typeface="Arial,Sans-Serif"/>
              <a:buChar char="•"/>
            </a:pPr>
            <a:r>
              <a:rPr lang="en-AU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From a sensitive app, try to download a file to local disk.</a:t>
            </a:r>
            <a:endParaRPr lang="en-GB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171450" lvl="1" indent="-171450" algn="l">
              <a:buFont typeface="Arial,Sans-Serif"/>
              <a:buChar char="•"/>
            </a:pPr>
            <a:r>
              <a:rPr lang="en-AU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Alternatively, copy content and paste it into a personal email or note app.</a:t>
            </a:r>
            <a:endParaRPr lang="en-AU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171450" lvl="1" indent="-171450" algn="l">
              <a:buFont typeface="Arial,Sans-Serif"/>
              <a:buChar char="•"/>
            </a:pPr>
            <a:r>
              <a:rPr lang="en-AU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Show how Prisma Browser blocks or prompts on that action.</a:t>
            </a:r>
            <a:endParaRPr lang="en-AU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AU" sz="1100" b="1" dirty="0">
              <a:solidFill>
                <a:srgbClr val="FFFFFF"/>
              </a:solidFill>
            </a:endParaRPr>
          </a:p>
          <a:p>
            <a:pPr algn="l"/>
            <a:r>
              <a:rPr lang="en-AU" sz="1100" b="1">
                <a:solidFill>
                  <a:schemeClr val="bg1"/>
                </a:solidFill>
              </a:rPr>
              <a:t>3. GenAI policy</a:t>
            </a:r>
            <a:endParaRPr lang="en-US">
              <a:solidFill>
                <a:schemeClr val="bg1"/>
              </a:solidFill>
            </a:endParaRPr>
          </a:p>
          <a:p>
            <a:pPr marL="342900" lvl="1" indent="-342900" algn="l">
              <a:buChar char="•"/>
            </a:pPr>
            <a:r>
              <a:rPr lang="en-AU" sz="1100">
                <a:solidFill>
                  <a:schemeClr val="bg1"/>
                </a:solidFill>
              </a:rPr>
              <a:t>Open a GenAI website within Prisma Browser.</a:t>
            </a:r>
            <a:endParaRPr lang="en-GB">
              <a:solidFill>
                <a:schemeClr val="bg1"/>
              </a:solidFill>
            </a:endParaRPr>
          </a:p>
          <a:p>
            <a:pPr marL="342900" lvl="1" indent="-342900" algn="l">
              <a:buChar char="•"/>
            </a:pPr>
            <a:r>
              <a:rPr lang="en-AU" sz="1100">
                <a:solidFill>
                  <a:schemeClr val="bg1"/>
                </a:solidFill>
              </a:rPr>
              <a:t>Paste in a sample prompt that includes pseudo-sensitive content (e.g. “customer list”, “confidential forecast”).</a:t>
            </a:r>
            <a:endParaRPr lang="en-GB">
              <a:solidFill>
                <a:schemeClr val="bg1"/>
              </a:solidFill>
            </a:endParaRPr>
          </a:p>
          <a:p>
            <a:pPr marL="342900" lvl="1" indent="-342900" algn="l">
              <a:buChar char="•"/>
            </a:pPr>
            <a:r>
              <a:rPr lang="en-AU" sz="1100">
                <a:solidFill>
                  <a:schemeClr val="bg1"/>
                </a:solidFill>
              </a:rPr>
              <a:t>Show the policy response (warning, block, or justification).</a:t>
            </a:r>
            <a:endParaRPr lang="en-GB">
              <a:solidFill>
                <a:schemeClr val="bg1"/>
              </a:solidFill>
            </a:endParaRPr>
          </a:p>
          <a:p>
            <a:pPr algn="l"/>
            <a:endParaRPr lang="en-AU" sz="1100" b="1" dirty="0">
              <a:solidFill>
                <a:schemeClr val="bg1"/>
              </a:solidFill>
            </a:endParaRPr>
          </a:p>
          <a:p>
            <a:pPr algn="l"/>
            <a:r>
              <a:rPr lang="en-AU" sz="1100" b="1">
                <a:solidFill>
                  <a:schemeClr val="bg1"/>
                </a:solidFill>
              </a:rPr>
              <a:t>4. Optional: watermark / screenshot control</a:t>
            </a:r>
            <a:endParaRPr lang="en-GB">
              <a:solidFill>
                <a:schemeClr val="bg1"/>
              </a:solidFill>
            </a:endParaRPr>
          </a:p>
          <a:p>
            <a:pPr marL="342900" lvl="1" indent="-342900" algn="l">
              <a:buChar char="•"/>
            </a:pPr>
            <a:r>
              <a:rPr lang="en-AU" sz="1100">
                <a:solidFill>
                  <a:schemeClr val="bg1"/>
                </a:solidFill>
              </a:rPr>
              <a:t>Navigate to a protected page that shows a watermark.</a:t>
            </a:r>
            <a:endParaRPr lang="en-GB">
              <a:solidFill>
                <a:schemeClr val="bg1"/>
              </a:solidFill>
            </a:endParaRPr>
          </a:p>
          <a:p>
            <a:pPr marL="342900" lvl="1" indent="-342900" algn="l">
              <a:buChar char="•"/>
            </a:pPr>
            <a:r>
              <a:rPr lang="en-AU" sz="1100" dirty="0">
                <a:solidFill>
                  <a:schemeClr val="bg1"/>
                </a:solidFill>
              </a:rPr>
              <a:t>Attempt a screenshot if your policy is configured to block or log it, and show the behaviour.</a:t>
            </a:r>
            <a:endParaRPr lang="en-GB" dirty="0">
              <a:solidFill>
                <a:schemeClr val="bg1"/>
              </a:solidFill>
            </a:endParaRPr>
          </a:p>
          <a:p>
            <a:pPr algn="l"/>
            <a:endParaRPr lang="en-GB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</p:txBody>
      </p:sp>
      <p:grpSp>
        <p:nvGrpSpPr>
          <p:cNvPr id="16" name="object 5">
            <a:extLst>
              <a:ext uri="{FF2B5EF4-FFF2-40B4-BE49-F238E27FC236}">
                <a16:creationId xmlns:a16="http://schemas.microsoft.com/office/drawing/2014/main" id="{9FEFB9EB-FC79-A8E9-FF9D-02C7F83AC8A3}"/>
              </a:ext>
            </a:extLst>
          </p:cNvPr>
          <p:cNvGrpSpPr/>
          <p:nvPr/>
        </p:nvGrpSpPr>
        <p:grpSpPr>
          <a:xfrm>
            <a:off x="0" y="0"/>
            <a:ext cx="1828799" cy="7772425"/>
            <a:chOff x="0" y="0"/>
            <a:chExt cx="1828799" cy="7772425"/>
          </a:xfrm>
        </p:grpSpPr>
        <p:pic>
          <p:nvPicPr>
            <p:cNvPr id="3" name="object 6">
              <a:extLst>
                <a:ext uri="{FF2B5EF4-FFF2-40B4-BE49-F238E27FC236}">
                  <a16:creationId xmlns:a16="http://schemas.microsoft.com/office/drawing/2014/main" id="{04882335-C3B5-0CAF-5273-CAB7489F2A80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15" name="object 7">
              <a:extLst>
                <a:ext uri="{FF2B5EF4-FFF2-40B4-BE49-F238E27FC236}">
                  <a16:creationId xmlns:a16="http://schemas.microsoft.com/office/drawing/2014/main" id="{81E9F6BD-1ED2-AFA0-3AE1-891B4A2DA5FB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8">
            <a:extLst>
              <a:ext uri="{FF2B5EF4-FFF2-40B4-BE49-F238E27FC236}">
                <a16:creationId xmlns:a16="http://schemas.microsoft.com/office/drawing/2014/main" id="{E5752E18-855B-7A33-A2B3-7DB59812485B}"/>
              </a:ext>
            </a:extLst>
          </p:cNvPr>
          <p:cNvSpPr txBox="1"/>
          <p:nvPr/>
        </p:nvSpPr>
        <p:spPr>
          <a:xfrm>
            <a:off x="256814" y="782021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Demo Overview</a:t>
            </a:r>
            <a:endParaRPr/>
          </a:p>
        </p:txBody>
      </p:sp>
      <p:sp>
        <p:nvSpPr>
          <p:cNvPr id="22" name="object 9">
            <a:extLst>
              <a:ext uri="{FF2B5EF4-FFF2-40B4-BE49-F238E27FC236}">
                <a16:creationId xmlns:a16="http://schemas.microsoft.com/office/drawing/2014/main" id="{AEFC8A5F-8909-CB4D-2AAB-7EA972CA0B46}"/>
              </a:ext>
            </a:extLst>
          </p:cNvPr>
          <p:cNvSpPr txBox="1"/>
          <p:nvPr/>
        </p:nvSpPr>
        <p:spPr>
          <a:xfrm>
            <a:off x="256814" y="1156522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Preparation checklist</a:t>
            </a:r>
            <a:endParaRPr/>
          </a:p>
        </p:txBody>
      </p:sp>
      <p:sp>
        <p:nvSpPr>
          <p:cNvPr id="24" name="object 10">
            <a:extLst>
              <a:ext uri="{FF2B5EF4-FFF2-40B4-BE49-F238E27FC236}">
                <a16:creationId xmlns:a16="http://schemas.microsoft.com/office/drawing/2014/main" id="{2CFCDFDD-DBA3-E471-5CDD-58234A56B63F}"/>
              </a:ext>
            </a:extLst>
          </p:cNvPr>
          <p:cNvSpPr txBox="1"/>
          <p:nvPr/>
        </p:nvSpPr>
        <p:spPr>
          <a:xfrm>
            <a:off x="330200" y="1531594"/>
            <a:ext cx="1187842" cy="1373453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3: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3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Demo flow 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1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2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3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4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5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6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9" name="object 18">
            <a:extLst>
              <a:ext uri="{FF2B5EF4-FFF2-40B4-BE49-F238E27FC236}">
                <a16:creationId xmlns:a16="http://schemas.microsoft.com/office/drawing/2014/main" id="{E921E403-626D-42A6-F304-581878163555}"/>
              </a:ext>
            </a:extLst>
          </p:cNvPr>
          <p:cNvSpPr/>
          <p:nvPr/>
        </p:nvSpPr>
        <p:spPr>
          <a:xfrm>
            <a:off x="348944" y="2282996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>
            <a:defPPr>
              <a:defRPr kern="0"/>
            </a:defPPr>
          </a:lstStyle>
          <a:p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7C00D0-69B5-86B1-3509-D7701DCCD72E}"/>
              </a:ext>
            </a:extLst>
          </p:cNvPr>
          <p:cNvSpPr txBox="1"/>
          <p:nvPr/>
        </p:nvSpPr>
        <p:spPr>
          <a:xfrm>
            <a:off x="7418067" y="4829775"/>
            <a:ext cx="2747346" cy="24622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Say (example):</a:t>
            </a:r>
            <a:endParaRPr lang="en-GB" sz="1100">
              <a:latin typeface="Calibri"/>
              <a:ea typeface="Calibri"/>
              <a:cs typeface="Calibri"/>
            </a:endParaRPr>
          </a:p>
          <a:p>
            <a:pPr algn="l"/>
            <a:endParaRPr lang="en-GB" sz="1100" dirty="0">
              <a:latin typeface="Calibri"/>
              <a:ea typeface="Calibri"/>
              <a:cs typeface="Calibri"/>
            </a:endParaRPr>
          </a:p>
          <a:p>
            <a:pPr marL="171450" indent="-171450" algn="l">
              <a:buChar char="•"/>
            </a:pPr>
            <a:r>
              <a:rPr lang="en-AU" sz="11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“This isn’t just about blocking URLs. Prisma Browser enforces last-mile data controls—uploads, downloads, copy/paste, printing, screenshots, and GenAI usage—directly inside the browser session.”</a:t>
            </a:r>
            <a:endParaRPr lang="en-GB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Char char="•"/>
            </a:pPr>
            <a:r>
              <a:rPr lang="en-AU" sz="11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“You can block risky actions outright, or you can coach users with prompts and justifications, </a:t>
            </a:r>
            <a:r>
              <a:rPr lang="en-AU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which also</a:t>
            </a:r>
            <a:r>
              <a:rPr lang="en-AU" sz="11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creates an auditable trail.”</a:t>
            </a:r>
            <a:endParaRPr lang="en-GB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Char char="•"/>
            </a:pPr>
            <a:r>
              <a:rPr lang="en-AU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“The same policy model applies across managed and unmanaged devices.”</a:t>
            </a:r>
            <a:endParaRPr lang="en-GB"/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7D2C772E-709C-104B-E2CF-201241615CDC}"/>
              </a:ext>
            </a:extLst>
          </p:cNvPr>
          <p:cNvSpPr txBox="1"/>
          <p:nvPr/>
        </p:nvSpPr>
        <p:spPr>
          <a:xfrm>
            <a:off x="2273211" y="7146353"/>
            <a:ext cx="240530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l"/>
            <a:r>
              <a:rPr lang="en-GB">
                <a:solidFill>
                  <a:srgbClr val="FF0000"/>
                </a:solidFill>
              </a:rPr>
              <a:t>Insert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2008896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5A02B528-A7DA-1BBF-A943-EDBC0A1DF7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2">
            <a:extLst>
              <a:ext uri="{FF2B5EF4-FFF2-40B4-BE49-F238E27FC236}">
                <a16:creationId xmlns:a16="http://schemas.microsoft.com/office/drawing/2014/main" id="{172585CB-121D-14EC-4253-CDFDEA240534}"/>
              </a:ext>
            </a:extLst>
          </p:cNvPr>
          <p:cNvSpPr/>
          <p:nvPr/>
        </p:nvSpPr>
        <p:spPr>
          <a:xfrm>
            <a:off x="1580212" y="0"/>
            <a:ext cx="8747929" cy="7772400"/>
          </a:xfrm>
          <a:custGeom>
            <a:avLst/>
            <a:gdLst/>
            <a:ahLst/>
            <a:cxnLst/>
            <a:rect l="l" t="t" r="r" b="b"/>
            <a:pathLst>
              <a:path w="8449310" h="7772400">
                <a:moveTo>
                  <a:pt x="8449056" y="0"/>
                </a:moveTo>
                <a:lnTo>
                  <a:pt x="0" y="0"/>
                </a:lnTo>
                <a:lnTo>
                  <a:pt x="0" y="7772400"/>
                </a:lnTo>
                <a:lnTo>
                  <a:pt x="8449056" y="7772400"/>
                </a:lnTo>
                <a:lnTo>
                  <a:pt x="8449056" y="0"/>
                </a:lnTo>
                <a:close/>
              </a:path>
            </a:pathLst>
          </a:custGeom>
          <a:solidFill>
            <a:srgbClr val="141414"/>
          </a:solidFill>
        </p:spPr>
        <p:txBody>
          <a:bodyPr wrap="square" lIns="0" tIns="0" rIns="0" bIns="0" rtlCol="0"/>
          <a:lstStyle/>
          <a:p>
            <a:endParaRPr lang="en-GB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B7AF3E78-F43C-A4A5-4BF0-854F20D834BB}"/>
              </a:ext>
            </a:extLst>
          </p:cNvPr>
          <p:cNvSpPr/>
          <p:nvPr/>
        </p:nvSpPr>
        <p:spPr>
          <a:xfrm>
            <a:off x="8798763" y="1270685"/>
            <a:ext cx="1259840" cy="3453765"/>
          </a:xfrm>
          <a:custGeom>
            <a:avLst/>
            <a:gdLst/>
            <a:ahLst/>
            <a:cxnLst/>
            <a:rect l="l" t="t" r="r" b="b"/>
            <a:pathLst>
              <a:path w="1259840" h="3453765">
                <a:moveTo>
                  <a:pt x="710501" y="293446"/>
                </a:moveTo>
                <a:lnTo>
                  <a:pt x="699630" y="286931"/>
                </a:lnTo>
                <a:lnTo>
                  <a:pt x="680999" y="317982"/>
                </a:lnTo>
                <a:lnTo>
                  <a:pt x="650875" y="297484"/>
                </a:lnTo>
                <a:lnTo>
                  <a:pt x="274205" y="940917"/>
                </a:lnTo>
                <a:lnTo>
                  <a:pt x="320154" y="940917"/>
                </a:lnTo>
                <a:lnTo>
                  <a:pt x="70180" y="1362621"/>
                </a:lnTo>
                <a:lnTo>
                  <a:pt x="68313" y="1370698"/>
                </a:lnTo>
                <a:lnTo>
                  <a:pt x="69875" y="1370698"/>
                </a:lnTo>
                <a:lnTo>
                  <a:pt x="72974" y="1371320"/>
                </a:lnTo>
                <a:lnTo>
                  <a:pt x="710501" y="293446"/>
                </a:lnTo>
                <a:close/>
              </a:path>
              <a:path w="1259840" h="3453765">
                <a:moveTo>
                  <a:pt x="711746" y="571690"/>
                </a:moveTo>
                <a:lnTo>
                  <a:pt x="700874" y="565175"/>
                </a:lnTo>
                <a:lnTo>
                  <a:pt x="679450" y="605231"/>
                </a:lnTo>
                <a:lnTo>
                  <a:pt x="648081" y="586282"/>
                </a:lnTo>
                <a:lnTo>
                  <a:pt x="441579" y="942784"/>
                </a:lnTo>
                <a:lnTo>
                  <a:pt x="488162" y="941844"/>
                </a:lnTo>
                <a:lnTo>
                  <a:pt x="192532" y="1440878"/>
                </a:lnTo>
                <a:lnTo>
                  <a:pt x="199364" y="1439011"/>
                </a:lnTo>
                <a:lnTo>
                  <a:pt x="711746" y="571690"/>
                </a:lnTo>
                <a:close/>
              </a:path>
              <a:path w="1259840" h="3453765">
                <a:moveTo>
                  <a:pt x="711746" y="6527"/>
                </a:moveTo>
                <a:lnTo>
                  <a:pt x="700874" y="0"/>
                </a:lnTo>
                <a:lnTo>
                  <a:pt x="684110" y="27635"/>
                </a:lnTo>
                <a:lnTo>
                  <a:pt x="654608" y="6210"/>
                </a:lnTo>
                <a:lnTo>
                  <a:pt x="106197" y="940917"/>
                </a:lnTo>
                <a:lnTo>
                  <a:pt x="153403" y="939368"/>
                </a:lnTo>
                <a:lnTo>
                  <a:pt x="0" y="1197114"/>
                </a:lnTo>
                <a:lnTo>
                  <a:pt x="5905" y="1199908"/>
                </a:lnTo>
                <a:lnTo>
                  <a:pt x="711746" y="6527"/>
                </a:lnTo>
                <a:close/>
              </a:path>
              <a:path w="1259840" h="3453765">
                <a:moveTo>
                  <a:pt x="743102" y="809244"/>
                </a:moveTo>
                <a:lnTo>
                  <a:pt x="737514" y="805840"/>
                </a:lnTo>
                <a:lnTo>
                  <a:pt x="336613" y="1483106"/>
                </a:lnTo>
                <a:lnTo>
                  <a:pt x="337845" y="1485290"/>
                </a:lnTo>
                <a:lnTo>
                  <a:pt x="340956" y="1489011"/>
                </a:lnTo>
                <a:lnTo>
                  <a:pt x="743102" y="809244"/>
                </a:lnTo>
                <a:close/>
              </a:path>
              <a:path w="1259840" h="3453765">
                <a:moveTo>
                  <a:pt x="867625" y="883475"/>
                </a:moveTo>
                <a:lnTo>
                  <a:pt x="856754" y="876947"/>
                </a:lnTo>
                <a:lnTo>
                  <a:pt x="814832" y="945578"/>
                </a:lnTo>
                <a:lnTo>
                  <a:pt x="773226" y="945578"/>
                </a:lnTo>
                <a:lnTo>
                  <a:pt x="640930" y="1174750"/>
                </a:lnTo>
                <a:lnTo>
                  <a:pt x="639076" y="1254556"/>
                </a:lnTo>
                <a:lnTo>
                  <a:pt x="173266" y="2042083"/>
                </a:lnTo>
                <a:lnTo>
                  <a:pt x="162966" y="2071293"/>
                </a:lnTo>
                <a:lnTo>
                  <a:pt x="159296" y="2080895"/>
                </a:lnTo>
                <a:lnTo>
                  <a:pt x="867625" y="883475"/>
                </a:lnTo>
                <a:close/>
              </a:path>
              <a:path w="1259840" h="3453765">
                <a:moveTo>
                  <a:pt x="1032840" y="890308"/>
                </a:moveTo>
                <a:lnTo>
                  <a:pt x="1021969" y="883780"/>
                </a:lnTo>
                <a:lnTo>
                  <a:pt x="982535" y="948372"/>
                </a:lnTo>
                <a:lnTo>
                  <a:pt x="941539" y="946823"/>
                </a:lnTo>
                <a:lnTo>
                  <a:pt x="637527" y="1463865"/>
                </a:lnTo>
                <a:lnTo>
                  <a:pt x="637527" y="1540256"/>
                </a:lnTo>
                <a:lnTo>
                  <a:pt x="29197" y="2569057"/>
                </a:lnTo>
                <a:lnTo>
                  <a:pt x="33845" y="2573718"/>
                </a:lnTo>
                <a:lnTo>
                  <a:pt x="35712" y="2575890"/>
                </a:lnTo>
                <a:lnTo>
                  <a:pt x="1032840" y="890308"/>
                </a:lnTo>
                <a:close/>
              </a:path>
              <a:path w="1259840" h="3453765">
                <a:moveTo>
                  <a:pt x="1206741" y="883158"/>
                </a:moveTo>
                <a:lnTo>
                  <a:pt x="1195870" y="876325"/>
                </a:lnTo>
                <a:lnTo>
                  <a:pt x="1151153" y="949604"/>
                </a:lnTo>
                <a:lnTo>
                  <a:pt x="1109535" y="949604"/>
                </a:lnTo>
                <a:lnTo>
                  <a:pt x="634733" y="1752968"/>
                </a:lnTo>
                <a:lnTo>
                  <a:pt x="633806" y="1830285"/>
                </a:lnTo>
                <a:lnTo>
                  <a:pt x="106514" y="2722448"/>
                </a:lnTo>
                <a:lnTo>
                  <a:pt x="109308" y="2724632"/>
                </a:lnTo>
                <a:lnTo>
                  <a:pt x="114896" y="2728353"/>
                </a:lnTo>
                <a:lnTo>
                  <a:pt x="1206741" y="883158"/>
                </a:lnTo>
                <a:close/>
              </a:path>
              <a:path w="1259840" h="3453765">
                <a:moveTo>
                  <a:pt x="1259624" y="1836420"/>
                </a:moveTo>
                <a:lnTo>
                  <a:pt x="621068" y="2910014"/>
                </a:lnTo>
                <a:lnTo>
                  <a:pt x="620128" y="2986100"/>
                </a:lnTo>
                <a:lnTo>
                  <a:pt x="353072" y="3437928"/>
                </a:lnTo>
                <a:lnTo>
                  <a:pt x="356793" y="3443211"/>
                </a:lnTo>
                <a:lnTo>
                  <a:pt x="359587" y="3448177"/>
                </a:lnTo>
                <a:lnTo>
                  <a:pt x="362077" y="3453765"/>
                </a:lnTo>
                <a:lnTo>
                  <a:pt x="1259624" y="1938197"/>
                </a:lnTo>
                <a:lnTo>
                  <a:pt x="1259624" y="1836420"/>
                </a:lnTo>
                <a:close/>
              </a:path>
              <a:path w="1259840" h="3453765">
                <a:moveTo>
                  <a:pt x="1259624" y="1552397"/>
                </a:moveTo>
                <a:lnTo>
                  <a:pt x="624166" y="2621851"/>
                </a:lnTo>
                <a:lnTo>
                  <a:pt x="624166" y="2696997"/>
                </a:lnTo>
                <a:lnTo>
                  <a:pt x="218300" y="3381108"/>
                </a:lnTo>
                <a:lnTo>
                  <a:pt x="224193" y="3380168"/>
                </a:lnTo>
                <a:lnTo>
                  <a:pt x="230720" y="3379546"/>
                </a:lnTo>
                <a:lnTo>
                  <a:pt x="236931" y="3379241"/>
                </a:lnTo>
                <a:lnTo>
                  <a:pt x="1259624" y="1651850"/>
                </a:lnTo>
                <a:lnTo>
                  <a:pt x="1259624" y="1552397"/>
                </a:lnTo>
                <a:close/>
              </a:path>
              <a:path w="1259840" h="3453765">
                <a:moveTo>
                  <a:pt x="1259624" y="1266977"/>
                </a:moveTo>
                <a:lnTo>
                  <a:pt x="627583" y="2331809"/>
                </a:lnTo>
                <a:lnTo>
                  <a:pt x="626960" y="2408517"/>
                </a:lnTo>
                <a:lnTo>
                  <a:pt x="178549" y="3164979"/>
                </a:lnTo>
                <a:lnTo>
                  <a:pt x="178549" y="3166211"/>
                </a:lnTo>
                <a:lnTo>
                  <a:pt x="177304" y="3168700"/>
                </a:lnTo>
                <a:lnTo>
                  <a:pt x="167487" y="3198977"/>
                </a:lnTo>
                <a:lnTo>
                  <a:pt x="162153" y="3214116"/>
                </a:lnTo>
                <a:lnTo>
                  <a:pt x="156502" y="3229254"/>
                </a:lnTo>
                <a:lnTo>
                  <a:pt x="1259624" y="1365834"/>
                </a:lnTo>
                <a:lnTo>
                  <a:pt x="1259624" y="1266977"/>
                </a:lnTo>
                <a:close/>
              </a:path>
              <a:path w="1259840" h="3453765">
                <a:moveTo>
                  <a:pt x="1259624" y="982116"/>
                </a:moveTo>
                <a:lnTo>
                  <a:pt x="630999" y="2043010"/>
                </a:lnTo>
                <a:lnTo>
                  <a:pt x="635965" y="2118461"/>
                </a:lnTo>
                <a:lnTo>
                  <a:pt x="154952" y="2928963"/>
                </a:lnTo>
                <a:lnTo>
                  <a:pt x="156819" y="2932074"/>
                </a:lnTo>
                <a:lnTo>
                  <a:pt x="158369" y="2935173"/>
                </a:lnTo>
                <a:lnTo>
                  <a:pt x="159613" y="2938284"/>
                </a:lnTo>
                <a:lnTo>
                  <a:pt x="1259624" y="1079576"/>
                </a:lnTo>
                <a:lnTo>
                  <a:pt x="1259624" y="982116"/>
                </a:lnTo>
                <a:close/>
              </a:path>
              <a:path w="1259840" h="3453765">
                <a:moveTo>
                  <a:pt x="1259636" y="2122576"/>
                </a:moveTo>
                <a:lnTo>
                  <a:pt x="726020" y="3019336"/>
                </a:lnTo>
                <a:lnTo>
                  <a:pt x="789381" y="3019336"/>
                </a:lnTo>
                <a:lnTo>
                  <a:pt x="1259636" y="2225243"/>
                </a:lnTo>
                <a:lnTo>
                  <a:pt x="1259636" y="2122576"/>
                </a:lnTo>
                <a:close/>
              </a:path>
            </a:pathLst>
          </a:custGeom>
          <a:solidFill>
            <a:srgbClr val="00C0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9F4F3D1F-3B3E-0D9F-83FF-94BCA7303CFE}"/>
              </a:ext>
            </a:extLst>
          </p:cNvPr>
          <p:cNvSpPr txBox="1"/>
          <p:nvPr/>
        </p:nvSpPr>
        <p:spPr>
          <a:xfrm>
            <a:off x="330200" y="636905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Partner Outbound Email #1 </a:t>
            </a:r>
            <a:endParaRPr/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1BFAC03C-4204-C3FE-1465-8AE152E4DE21}"/>
              </a:ext>
            </a:extLst>
          </p:cNvPr>
          <p:cNvSpPr txBox="1"/>
          <p:nvPr/>
        </p:nvSpPr>
        <p:spPr>
          <a:xfrm>
            <a:off x="330200" y="1084250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Partner Outbound Email #2 </a:t>
            </a:r>
            <a:endParaRPr/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D2513896-B5CA-44D0-7825-9908B6C72498}"/>
              </a:ext>
            </a:extLst>
          </p:cNvPr>
          <p:cNvSpPr txBox="1"/>
          <p:nvPr/>
        </p:nvSpPr>
        <p:spPr>
          <a:xfrm>
            <a:off x="330200" y="1531594"/>
            <a:ext cx="118784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3: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Partner Outbound Email #3 </a:t>
            </a:r>
            <a:endParaRPr/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891A1F13-52B3-D366-5B7E-2E68FF1DC296}"/>
              </a:ext>
            </a:extLst>
          </p:cNvPr>
          <p:cNvSpPr txBox="1"/>
          <p:nvPr/>
        </p:nvSpPr>
        <p:spPr>
          <a:xfrm>
            <a:off x="330200" y="1949802"/>
            <a:ext cx="1362106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4: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LinkedIn Blurb #1 </a:t>
            </a:r>
            <a:endParaRPr/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B76DC482-685C-BF1A-6C07-BF7A81856E08}"/>
              </a:ext>
            </a:extLst>
          </p:cNvPr>
          <p:cNvSpPr txBox="1"/>
          <p:nvPr/>
        </p:nvSpPr>
        <p:spPr>
          <a:xfrm>
            <a:off x="330200" y="2426284"/>
            <a:ext cx="1255540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5: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LinkedIn Blurb #2</a:t>
            </a:r>
            <a:endParaRPr/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FE1E0F46-8B8B-EF83-7D54-E931E2AB0309}"/>
              </a:ext>
            </a:extLst>
          </p:cNvPr>
          <p:cNvSpPr txBox="1"/>
          <p:nvPr/>
        </p:nvSpPr>
        <p:spPr>
          <a:xfrm>
            <a:off x="330200" y="2873629"/>
            <a:ext cx="126599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6: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. LinkedIn Blurb #3 </a:t>
            </a:r>
            <a:endParaRPr/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3F6FD108-7849-1E46-6290-DEFCA7D75988}"/>
              </a:ext>
            </a:extLst>
          </p:cNvPr>
          <p:cNvSpPr txBox="1"/>
          <p:nvPr/>
        </p:nvSpPr>
        <p:spPr>
          <a:xfrm>
            <a:off x="330200" y="3320974"/>
            <a:ext cx="688975" cy="40908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7: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4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Call-Opener Talk Track </a:t>
            </a:r>
            <a:endParaRPr/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3C050681-436D-FFDC-28CF-2B8FC45CA2B9}"/>
              </a:ext>
            </a:extLst>
          </p:cNvPr>
          <p:cNvSpPr/>
          <p:nvPr/>
        </p:nvSpPr>
        <p:spPr>
          <a:xfrm>
            <a:off x="232409" y="2028044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 anchor="t"/>
          <a:lstStyle/>
          <a:p>
            <a:endParaRPr/>
          </a:p>
        </p:txBody>
      </p:sp>
      <p:sp>
        <p:nvSpPr>
          <p:cNvPr id="25" name="object 9">
            <a:extLst>
              <a:ext uri="{FF2B5EF4-FFF2-40B4-BE49-F238E27FC236}">
                <a16:creationId xmlns:a16="http://schemas.microsoft.com/office/drawing/2014/main" id="{2EC45360-0AAE-4812-1C66-563FCAC4B131}"/>
              </a:ext>
            </a:extLst>
          </p:cNvPr>
          <p:cNvSpPr txBox="1"/>
          <p:nvPr/>
        </p:nvSpPr>
        <p:spPr>
          <a:xfrm>
            <a:off x="2247728" y="436592"/>
            <a:ext cx="5509572" cy="723916"/>
          </a:xfrm>
          <a:prstGeom prst="rect">
            <a:avLst/>
          </a:prstGeom>
        </p:spPr>
        <p:txBody>
          <a:bodyPr vert="horz" wrap="square" lIns="0" tIns="53975" rIns="0" bIns="0" rtlCol="0" anchor="t">
            <a:spAutoFit/>
          </a:bodyPr>
          <a:lstStyle/>
          <a:p>
            <a:pPr marL="25400">
              <a:spcBef>
                <a:spcPts val="425"/>
              </a:spcBef>
            </a:pPr>
            <a:r>
              <a:rPr sz="1000" b="1" spc="110">
                <a:solidFill>
                  <a:srgbClr val="00C0E8"/>
                </a:solidFill>
                <a:latin typeface="Century Gothic"/>
                <a:cs typeface="Century Gothic"/>
              </a:rPr>
              <a:t>SECTION</a:t>
            </a:r>
            <a:r>
              <a:rPr lang="en-GB" sz="1000" b="1" spc="190">
                <a:solidFill>
                  <a:srgbClr val="00C0E8"/>
                </a:solidFill>
                <a:latin typeface="Century Gothic"/>
                <a:cs typeface="Century Gothic"/>
              </a:rPr>
              <a:t> 3</a:t>
            </a:r>
            <a:r>
              <a:rPr sz="1000" b="1" spc="60">
                <a:solidFill>
                  <a:srgbClr val="00C0E8"/>
                </a:solidFill>
                <a:latin typeface="Century Gothic"/>
                <a:cs typeface="Century Gothic"/>
              </a:rPr>
              <a:t>:</a:t>
            </a:r>
            <a:r>
              <a:rPr lang="en-GB" sz="1000" b="1" spc="204">
                <a:solidFill>
                  <a:srgbClr val="00C0E8"/>
                </a:solidFill>
                <a:latin typeface="Century Gothic"/>
                <a:cs typeface="Century Gothic"/>
              </a:rPr>
              <a:t> 10-12 minutes</a:t>
            </a:r>
            <a:endParaRPr lang="en-US" sz="1000" spc="100">
              <a:solidFill>
                <a:srgbClr val="00C0E8"/>
              </a:solidFill>
              <a:latin typeface="Tahoma"/>
              <a:ea typeface="Tahoma"/>
              <a:cs typeface="Tahoma"/>
            </a:endParaRPr>
          </a:p>
          <a:p>
            <a:pPr marL="12700">
              <a:spcBef>
                <a:spcPts val="855"/>
              </a:spcBef>
            </a:pPr>
            <a:r>
              <a:rPr lang="en-GB" sz="2600" spc="-95">
                <a:solidFill>
                  <a:srgbClr val="FFFFFF"/>
                </a:solidFill>
                <a:latin typeface="Century Gothic"/>
                <a:ea typeface="Tahoma"/>
                <a:cs typeface="Tahoma"/>
              </a:rPr>
              <a:t>Demo Flow</a:t>
            </a:r>
            <a:endParaRPr lang="en-US" sz="2600">
              <a:solidFill>
                <a:srgbClr val="000000"/>
              </a:solidFill>
              <a:latin typeface="Century Gothic"/>
              <a:ea typeface="Tahoma"/>
              <a:cs typeface="Tahoma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B7F296D-0E75-12F6-ADE5-B74B35FD891C}"/>
              </a:ext>
            </a:extLst>
          </p:cNvPr>
          <p:cNvSpPr txBox="1"/>
          <p:nvPr/>
        </p:nvSpPr>
        <p:spPr>
          <a:xfrm>
            <a:off x="2247377" y="1274055"/>
            <a:ext cx="6560088" cy="280076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AU" sz="1100" b="1" dirty="0">
              <a:solidFill>
                <a:schemeClr val="bg1"/>
              </a:solidFill>
            </a:endParaRPr>
          </a:p>
          <a:p>
            <a:pPr algn="l"/>
            <a:r>
              <a:rPr lang="en-GB" sz="1100" b="1" u="sng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SEGMENT 5: Threat protection and visibility (7:30 – 9:30)</a:t>
            </a:r>
            <a:endParaRPr lang="en-US" sz="110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l"/>
            <a:endParaRPr lang="en-GB" sz="11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l"/>
            <a:r>
              <a:rPr lang="en-GB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Show:</a:t>
            </a:r>
            <a:endParaRPr lang="en-US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228600" indent="-228600" algn="l">
              <a:buAutoNum type="arabicPeriod"/>
            </a:pPr>
            <a:endParaRPr lang="en-AU" sz="1100" b="1" dirty="0">
              <a:solidFill>
                <a:schemeClr val="bg1"/>
              </a:solidFill>
            </a:endParaRPr>
          </a:p>
          <a:p>
            <a:pPr marL="228600" indent="-228600" algn="l">
              <a:buAutoNum type="arabicPeriod"/>
            </a:pPr>
            <a:r>
              <a:rPr lang="en-AU" sz="1100" b="1">
                <a:solidFill>
                  <a:schemeClr val="bg1"/>
                </a:solidFill>
              </a:rPr>
              <a:t>Blocked malicious or risky site</a:t>
            </a:r>
            <a:endParaRPr lang="en-AU" sz="1100" b="1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Click a prepared “malicious” or high-risk URL (from an email, doc, or bookmark).</a:t>
            </a:r>
            <a:endParaRPr lang="en-GB">
              <a:solidFill>
                <a:schemeClr val="bg1"/>
              </a:solidFill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Show Prisma Browser’s block page and categorisation.</a:t>
            </a:r>
            <a:endParaRPr lang="en-GB">
              <a:solidFill>
                <a:schemeClr val="bg1"/>
              </a:solidFill>
            </a:endParaRPr>
          </a:p>
          <a:p>
            <a:pPr marL="171450" lvl="1" indent="-171450" algn="l">
              <a:buFont typeface="Arial"/>
              <a:buChar char="•"/>
            </a:pPr>
            <a:endParaRPr lang="en-AU" sz="1100" b="1" dirty="0">
              <a:solidFill>
                <a:schemeClr val="bg1"/>
              </a:solidFill>
            </a:endParaRPr>
          </a:p>
          <a:p>
            <a:pPr lvl="1" algn="l"/>
            <a:r>
              <a:rPr lang="en-AU" sz="1100" b="1">
                <a:solidFill>
                  <a:schemeClr val="bg1"/>
                </a:solidFill>
              </a:rPr>
              <a:t>2.    Admin logs</a:t>
            </a:r>
            <a:endParaRPr lang="en-AU" sz="1100" b="1" dirty="0">
              <a:solidFill>
                <a:schemeClr val="bg1"/>
              </a:solidFill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Switch to the admin console and filter logs by the demo user.</a:t>
            </a:r>
            <a:endParaRPr lang="en-GB">
              <a:solidFill>
                <a:schemeClr val="bg1"/>
              </a:solidFill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Highlight:</a:t>
            </a:r>
            <a:endParaRPr lang="en-AU"/>
          </a:p>
          <a:p>
            <a:pPr lvl="2" algn="l"/>
            <a:r>
              <a:rPr lang="en-AU" sz="1100">
                <a:solidFill>
                  <a:schemeClr val="bg1"/>
                </a:solidFill>
              </a:rPr>
              <a:t>   a. The blocked upload event.</a:t>
            </a:r>
            <a:endParaRPr lang="en-AU">
              <a:solidFill>
                <a:schemeClr val="bg1"/>
              </a:solidFill>
            </a:endParaRPr>
          </a:p>
          <a:p>
            <a:pPr lvl="2" algn="l"/>
            <a:r>
              <a:rPr lang="en-AU" sz="1100">
                <a:solidFill>
                  <a:schemeClr val="bg1"/>
                </a:solidFill>
              </a:rPr>
              <a:t>   b. The GenAI policy event.</a:t>
            </a:r>
            <a:endParaRPr lang="en-GB">
              <a:solidFill>
                <a:schemeClr val="bg1"/>
              </a:solidFill>
            </a:endParaRPr>
          </a:p>
          <a:p>
            <a:pPr lvl="2" algn="l"/>
            <a:r>
              <a:rPr lang="en-AU" sz="1100">
                <a:solidFill>
                  <a:schemeClr val="bg1"/>
                </a:solidFill>
              </a:rPr>
              <a:t>   c. The blocked malicious URL.</a:t>
            </a:r>
            <a:endParaRPr lang="en-GB">
              <a:solidFill>
                <a:schemeClr val="bg1"/>
              </a:solidFill>
            </a:endParaRPr>
          </a:p>
          <a:p>
            <a:pPr marL="171450" lvl="1" indent="-171450" algn="l">
              <a:buFont typeface="Arial"/>
              <a:buChar char="•"/>
            </a:pPr>
            <a:r>
              <a:rPr lang="en-AU" sz="1100">
                <a:solidFill>
                  <a:schemeClr val="bg1"/>
                </a:solidFill>
              </a:rPr>
              <a:t>Optionally show filtering by app, action type, or device.</a:t>
            </a:r>
            <a:endParaRPr lang="en-GB">
              <a:solidFill>
                <a:schemeClr val="bg1"/>
              </a:solidFill>
            </a:endParaRPr>
          </a:p>
        </p:txBody>
      </p:sp>
      <p:grpSp>
        <p:nvGrpSpPr>
          <p:cNvPr id="16" name="object 5">
            <a:extLst>
              <a:ext uri="{FF2B5EF4-FFF2-40B4-BE49-F238E27FC236}">
                <a16:creationId xmlns:a16="http://schemas.microsoft.com/office/drawing/2014/main" id="{E6366C37-3C9B-9E69-1B65-B0EB1B1B844A}"/>
              </a:ext>
            </a:extLst>
          </p:cNvPr>
          <p:cNvGrpSpPr/>
          <p:nvPr/>
        </p:nvGrpSpPr>
        <p:grpSpPr>
          <a:xfrm>
            <a:off x="0" y="0"/>
            <a:ext cx="1828799" cy="7772425"/>
            <a:chOff x="0" y="0"/>
            <a:chExt cx="1828799" cy="7772425"/>
          </a:xfrm>
        </p:grpSpPr>
        <p:pic>
          <p:nvPicPr>
            <p:cNvPr id="3" name="object 6">
              <a:extLst>
                <a:ext uri="{FF2B5EF4-FFF2-40B4-BE49-F238E27FC236}">
                  <a16:creationId xmlns:a16="http://schemas.microsoft.com/office/drawing/2014/main" id="{014C1204-D81C-16E7-244A-4476E5D46B43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828799" cy="7772399"/>
            </a:xfrm>
            <a:prstGeom prst="rect">
              <a:avLst/>
            </a:prstGeom>
          </p:spPr>
        </p:pic>
        <p:sp>
          <p:nvSpPr>
            <p:cNvPr id="15" name="object 7">
              <a:extLst>
                <a:ext uri="{FF2B5EF4-FFF2-40B4-BE49-F238E27FC236}">
                  <a16:creationId xmlns:a16="http://schemas.microsoft.com/office/drawing/2014/main" id="{23C67032-FEC9-22DF-3A0A-C62B8CB8FF21}"/>
                </a:ext>
              </a:extLst>
            </p:cNvPr>
            <p:cNvSpPr/>
            <p:nvPr/>
          </p:nvSpPr>
          <p:spPr>
            <a:xfrm>
              <a:off x="10337" y="502945"/>
              <a:ext cx="1818005" cy="7269480"/>
            </a:xfrm>
            <a:custGeom>
              <a:avLst/>
              <a:gdLst/>
              <a:ahLst/>
              <a:cxnLst/>
              <a:rect l="l" t="t" r="r" b="b"/>
              <a:pathLst>
                <a:path w="1818005" h="7269480">
                  <a:moveTo>
                    <a:pt x="150456" y="1204569"/>
                  </a:moveTo>
                  <a:lnTo>
                    <a:pt x="0" y="1492173"/>
                  </a:lnTo>
                  <a:lnTo>
                    <a:pt x="0" y="4242930"/>
                  </a:lnTo>
                  <a:lnTo>
                    <a:pt x="100304" y="4434484"/>
                  </a:lnTo>
                  <a:lnTo>
                    <a:pt x="100304" y="6439052"/>
                  </a:lnTo>
                  <a:lnTo>
                    <a:pt x="0" y="6630784"/>
                  </a:lnTo>
                  <a:lnTo>
                    <a:pt x="0" y="7269454"/>
                  </a:lnTo>
                  <a:lnTo>
                    <a:pt x="150456" y="7269454"/>
                  </a:lnTo>
                  <a:lnTo>
                    <a:pt x="150456" y="1204569"/>
                  </a:lnTo>
                  <a:close/>
                </a:path>
                <a:path w="1818005" h="7269480">
                  <a:moveTo>
                    <a:pt x="451383" y="901750"/>
                  </a:moveTo>
                  <a:lnTo>
                    <a:pt x="300926" y="1189736"/>
                  </a:lnTo>
                  <a:lnTo>
                    <a:pt x="300926" y="3669754"/>
                  </a:lnTo>
                  <a:lnTo>
                    <a:pt x="401231" y="3861308"/>
                  </a:lnTo>
                  <a:lnTo>
                    <a:pt x="401231" y="6439192"/>
                  </a:lnTo>
                  <a:lnTo>
                    <a:pt x="300926" y="6631178"/>
                  </a:lnTo>
                  <a:lnTo>
                    <a:pt x="300926" y="7269454"/>
                  </a:lnTo>
                  <a:lnTo>
                    <a:pt x="451383" y="7269454"/>
                  </a:lnTo>
                  <a:lnTo>
                    <a:pt x="451383" y="901750"/>
                  </a:lnTo>
                  <a:close/>
                </a:path>
                <a:path w="1818005" h="7269480">
                  <a:moveTo>
                    <a:pt x="752297" y="601421"/>
                  </a:moveTo>
                  <a:lnTo>
                    <a:pt x="601840" y="889406"/>
                  </a:lnTo>
                  <a:lnTo>
                    <a:pt x="601840" y="3095371"/>
                  </a:lnTo>
                  <a:lnTo>
                    <a:pt x="702144" y="3286925"/>
                  </a:lnTo>
                  <a:lnTo>
                    <a:pt x="702144" y="6439179"/>
                  </a:lnTo>
                  <a:lnTo>
                    <a:pt x="601840" y="6631178"/>
                  </a:lnTo>
                  <a:lnTo>
                    <a:pt x="601840" y="7269454"/>
                  </a:lnTo>
                  <a:lnTo>
                    <a:pt x="752297" y="7269454"/>
                  </a:lnTo>
                  <a:lnTo>
                    <a:pt x="752297" y="601421"/>
                  </a:lnTo>
                  <a:close/>
                </a:path>
                <a:path w="1818005" h="7269480">
                  <a:moveTo>
                    <a:pt x="1053223" y="301523"/>
                  </a:moveTo>
                  <a:lnTo>
                    <a:pt x="902766" y="588772"/>
                  </a:lnTo>
                  <a:lnTo>
                    <a:pt x="902766" y="2515628"/>
                  </a:lnTo>
                  <a:lnTo>
                    <a:pt x="1003071" y="2707182"/>
                  </a:lnTo>
                  <a:lnTo>
                    <a:pt x="1003071" y="6438938"/>
                  </a:lnTo>
                  <a:lnTo>
                    <a:pt x="902766" y="6630429"/>
                  </a:lnTo>
                  <a:lnTo>
                    <a:pt x="902766" y="7269454"/>
                  </a:lnTo>
                  <a:lnTo>
                    <a:pt x="1053223" y="7269454"/>
                  </a:lnTo>
                  <a:lnTo>
                    <a:pt x="1053223" y="301523"/>
                  </a:lnTo>
                  <a:close/>
                </a:path>
                <a:path w="1818005" h="7269480">
                  <a:moveTo>
                    <a:pt x="1354150" y="0"/>
                  </a:moveTo>
                  <a:lnTo>
                    <a:pt x="1203693" y="287972"/>
                  </a:lnTo>
                  <a:lnTo>
                    <a:pt x="1203693" y="1939950"/>
                  </a:lnTo>
                  <a:lnTo>
                    <a:pt x="1303997" y="2131504"/>
                  </a:lnTo>
                  <a:lnTo>
                    <a:pt x="1303997" y="6439179"/>
                  </a:lnTo>
                  <a:lnTo>
                    <a:pt x="1203693" y="6631178"/>
                  </a:lnTo>
                  <a:lnTo>
                    <a:pt x="1203693" y="7269454"/>
                  </a:lnTo>
                  <a:lnTo>
                    <a:pt x="1354150" y="7269454"/>
                  </a:lnTo>
                  <a:lnTo>
                    <a:pt x="1354150" y="0"/>
                  </a:lnTo>
                  <a:close/>
                </a:path>
                <a:path w="1818005" h="7269480">
                  <a:moveTo>
                    <a:pt x="1655076" y="1830463"/>
                  </a:moveTo>
                  <a:lnTo>
                    <a:pt x="1504619" y="2118360"/>
                  </a:lnTo>
                  <a:lnTo>
                    <a:pt x="1504619" y="6247269"/>
                  </a:lnTo>
                  <a:lnTo>
                    <a:pt x="1655076" y="6534518"/>
                  </a:lnTo>
                  <a:lnTo>
                    <a:pt x="1655076" y="1830463"/>
                  </a:lnTo>
                  <a:close/>
                </a:path>
                <a:path w="1818005" h="7269480">
                  <a:moveTo>
                    <a:pt x="1817738" y="2671267"/>
                  </a:moveTo>
                  <a:lnTo>
                    <a:pt x="1805546" y="2694584"/>
                  </a:lnTo>
                  <a:lnTo>
                    <a:pt x="1805546" y="6247269"/>
                  </a:lnTo>
                  <a:lnTo>
                    <a:pt x="1814449" y="6264275"/>
                  </a:lnTo>
                  <a:lnTo>
                    <a:pt x="1817738" y="2671267"/>
                  </a:lnTo>
                  <a:close/>
                </a:path>
              </a:pathLst>
            </a:custGeom>
            <a:solidFill>
              <a:srgbClr val="06C5EC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8">
            <a:extLst>
              <a:ext uri="{FF2B5EF4-FFF2-40B4-BE49-F238E27FC236}">
                <a16:creationId xmlns:a16="http://schemas.microsoft.com/office/drawing/2014/main" id="{59B96156-7972-20C8-FF40-8FD4DBEF484F}"/>
              </a:ext>
            </a:extLst>
          </p:cNvPr>
          <p:cNvSpPr txBox="1"/>
          <p:nvPr/>
        </p:nvSpPr>
        <p:spPr>
          <a:xfrm>
            <a:off x="256814" y="782021"/>
            <a:ext cx="1185212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1: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GB" sz="800" spc="-10">
                <a:solidFill>
                  <a:srgbClr val="FFFFFF"/>
                </a:solidFill>
                <a:latin typeface="Calibri"/>
                <a:cs typeface="Calibri"/>
              </a:rPr>
              <a:t>Demo Overview</a:t>
            </a:r>
            <a:endParaRPr/>
          </a:p>
        </p:txBody>
      </p:sp>
      <p:sp>
        <p:nvSpPr>
          <p:cNvPr id="22" name="object 9">
            <a:extLst>
              <a:ext uri="{FF2B5EF4-FFF2-40B4-BE49-F238E27FC236}">
                <a16:creationId xmlns:a16="http://schemas.microsoft.com/office/drawing/2014/main" id="{1C55A73F-FC34-4CE6-278F-A2256E2F77A6}"/>
              </a:ext>
            </a:extLst>
          </p:cNvPr>
          <p:cNvSpPr txBox="1"/>
          <p:nvPr/>
        </p:nvSpPr>
        <p:spPr>
          <a:xfrm>
            <a:off x="256814" y="1156522"/>
            <a:ext cx="1248947" cy="285976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2: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0"/>
              </a:spcBef>
            </a:pPr>
            <a:r>
              <a:rPr lang="en-AU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Preparation checklist</a:t>
            </a:r>
            <a:endParaRPr/>
          </a:p>
        </p:txBody>
      </p:sp>
      <p:sp>
        <p:nvSpPr>
          <p:cNvPr id="24" name="object 10">
            <a:extLst>
              <a:ext uri="{FF2B5EF4-FFF2-40B4-BE49-F238E27FC236}">
                <a16:creationId xmlns:a16="http://schemas.microsoft.com/office/drawing/2014/main" id="{E5BF74AA-C530-823D-8228-BABA69CAB0DD}"/>
              </a:ext>
            </a:extLst>
          </p:cNvPr>
          <p:cNvSpPr txBox="1"/>
          <p:nvPr/>
        </p:nvSpPr>
        <p:spPr>
          <a:xfrm>
            <a:off x="330200" y="1531594"/>
            <a:ext cx="1187842" cy="1373453"/>
          </a:xfrm>
          <a:prstGeom prst="rect">
            <a:avLst/>
          </a:prstGeom>
        </p:spPr>
        <p:txBody>
          <a:bodyPr vert="horz" wrap="square" lIns="0" tIns="2667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10"/>
              </a:spcBef>
            </a:pPr>
            <a:r>
              <a:rPr sz="800" b="1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800" b="1" spc="1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800" b="1" spc="-25">
                <a:solidFill>
                  <a:srgbClr val="FFFFFF"/>
                </a:solidFill>
                <a:latin typeface="Century Gothic"/>
                <a:cs typeface="Century Gothic"/>
              </a:rPr>
              <a:t>3:</a:t>
            </a:r>
            <a:endParaRPr sz="800">
              <a:latin typeface="Century Gothic"/>
              <a:cs typeface="Century Gothic"/>
            </a:endParaRPr>
          </a:p>
          <a:p>
            <a:pPr marL="12700">
              <a:spcBef>
                <a:spcPts val="113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cs typeface="Calibri"/>
              </a:rPr>
              <a:t>Demo flow 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1</a:t>
            </a: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2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3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4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5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r>
              <a:rPr lang="en-US" sz="800" spc="-1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 Segment 6</a:t>
            </a: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  <a:p>
            <a:pPr marL="12700">
              <a:spcBef>
                <a:spcPts val="112"/>
              </a:spcBef>
            </a:pPr>
            <a:endParaRPr lang="en-US" sz="800" spc="-10" dirty="0">
              <a:solidFill>
                <a:srgbClr val="FFFFFF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29" name="object 18">
            <a:extLst>
              <a:ext uri="{FF2B5EF4-FFF2-40B4-BE49-F238E27FC236}">
                <a16:creationId xmlns:a16="http://schemas.microsoft.com/office/drawing/2014/main" id="{183223B4-1DD0-4B28-F43B-19529B7054A8}"/>
              </a:ext>
            </a:extLst>
          </p:cNvPr>
          <p:cNvSpPr/>
          <p:nvPr/>
        </p:nvSpPr>
        <p:spPr>
          <a:xfrm>
            <a:off x="348944" y="2411598"/>
            <a:ext cx="45720" cy="45720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22860" y="0"/>
                </a:moveTo>
                <a:lnTo>
                  <a:pt x="13962" y="1796"/>
                </a:lnTo>
                <a:lnTo>
                  <a:pt x="6696" y="6696"/>
                </a:lnTo>
                <a:lnTo>
                  <a:pt x="1796" y="13962"/>
                </a:lnTo>
                <a:lnTo>
                  <a:pt x="0" y="22860"/>
                </a:lnTo>
                <a:lnTo>
                  <a:pt x="1796" y="31757"/>
                </a:lnTo>
                <a:lnTo>
                  <a:pt x="6696" y="39023"/>
                </a:lnTo>
                <a:lnTo>
                  <a:pt x="13962" y="43923"/>
                </a:lnTo>
                <a:lnTo>
                  <a:pt x="22860" y="45720"/>
                </a:lnTo>
                <a:lnTo>
                  <a:pt x="31757" y="43923"/>
                </a:lnTo>
                <a:lnTo>
                  <a:pt x="39023" y="39023"/>
                </a:lnTo>
                <a:lnTo>
                  <a:pt x="43923" y="31757"/>
                </a:lnTo>
                <a:lnTo>
                  <a:pt x="45720" y="22860"/>
                </a:lnTo>
                <a:lnTo>
                  <a:pt x="43923" y="13962"/>
                </a:lnTo>
                <a:lnTo>
                  <a:pt x="39023" y="6696"/>
                </a:lnTo>
                <a:lnTo>
                  <a:pt x="31757" y="1796"/>
                </a:lnTo>
                <a:lnTo>
                  <a:pt x="22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>
            <a:defPPr>
              <a:defRPr kern="0"/>
            </a:defPPr>
          </a:lstStyle>
          <a:p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9227B8-5EBC-0E79-2AD4-C78218B6A3BD}"/>
              </a:ext>
            </a:extLst>
          </p:cNvPr>
          <p:cNvSpPr txBox="1"/>
          <p:nvPr/>
        </p:nvSpPr>
        <p:spPr>
          <a:xfrm>
            <a:off x="6788005" y="4832897"/>
            <a:ext cx="2804990" cy="229293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sz="1100" b="1">
                <a:solidFill>
                  <a:srgbClr val="00B0F0"/>
                </a:solidFill>
                <a:latin typeface="Calibri"/>
                <a:ea typeface="Calibri"/>
                <a:cs typeface="Calibri"/>
              </a:rPr>
              <a:t>Say (example):</a:t>
            </a:r>
            <a:endParaRPr lang="en-GB" sz="1100">
              <a:latin typeface="Calibri"/>
              <a:ea typeface="Calibri"/>
              <a:cs typeface="Calibri"/>
            </a:endParaRPr>
          </a:p>
          <a:p>
            <a:pPr algn="l"/>
            <a:endParaRPr lang="en-GB" sz="1100" dirty="0">
              <a:latin typeface="Calibri"/>
              <a:ea typeface="Calibri"/>
              <a:cs typeface="Calibri"/>
            </a:endParaRPr>
          </a:p>
          <a:p>
            <a:pPr marL="171450" indent="-171450" algn="l">
              <a:buChar char="•"/>
            </a:pPr>
            <a:r>
              <a:rPr lang="en-AU" sz="11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“Because the browser is tied into your SASE services, threats delivered via the web—</a:t>
            </a:r>
            <a:r>
              <a:rPr lang="en-AU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phishing, drive</a:t>
            </a:r>
            <a:r>
              <a:rPr lang="en-AU" sz="11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-by downloads, malicious sites—are stopped at the browser edge.”</a:t>
            </a:r>
            <a:endParaRPr lang="en-GB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Char char="•"/>
            </a:pPr>
            <a:r>
              <a:rPr lang="en-AU" sz="11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“Every meaningful action in the session—logins, app access, data movement, policy violations—</a:t>
            </a:r>
            <a:r>
              <a:rPr lang="en-AU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is visible</a:t>
            </a:r>
            <a:r>
              <a:rPr lang="en-AU" sz="1100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for investigation and compliance.”</a:t>
            </a:r>
            <a:endParaRPr lang="en-GB" sz="11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171450" indent="-171450" algn="l">
              <a:buChar char="•"/>
            </a:pPr>
            <a:r>
              <a:rPr lang="en-AU" sz="110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“This is especially important for incidents involving contractors or personal devices.”</a:t>
            </a:r>
            <a:endParaRPr lang="en-GB"/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928014AE-A29C-78A1-1B81-B61026B9001F}"/>
              </a:ext>
            </a:extLst>
          </p:cNvPr>
          <p:cNvSpPr txBox="1"/>
          <p:nvPr/>
        </p:nvSpPr>
        <p:spPr>
          <a:xfrm>
            <a:off x="2273211" y="7146353"/>
            <a:ext cx="240530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kern="0"/>
            </a:defPPr>
          </a:lstStyle>
          <a:p>
            <a:pPr algn="l"/>
            <a:r>
              <a:rPr lang="en-GB">
                <a:solidFill>
                  <a:srgbClr val="FF0000"/>
                </a:solidFill>
              </a:rPr>
              <a:t>Insert your logo here</a:t>
            </a:r>
          </a:p>
        </p:txBody>
      </p:sp>
    </p:spTree>
    <p:extLst>
      <p:ext uri="{BB962C8B-B14F-4D97-AF65-F5344CB8AC3E}">
        <p14:creationId xmlns:p14="http://schemas.microsoft.com/office/powerpoint/2010/main" val="2589510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DBBACA9E96884ABB54A697CEAD61F5" ma:contentTypeVersion="20" ma:contentTypeDescription="Create a new document." ma:contentTypeScope="" ma:versionID="59d42f64daeaed90e42286daf062bb8b">
  <xsd:schema xmlns:xsd="http://www.w3.org/2001/XMLSchema" xmlns:xs="http://www.w3.org/2001/XMLSchema" xmlns:p="http://schemas.microsoft.com/office/2006/metadata/properties" xmlns:ns2="33b814b2-f1f8-4046-9dae-36ecd7965cde" xmlns:ns3="9b638f15-50c8-43bb-9c74-a34dcc873545" targetNamespace="http://schemas.microsoft.com/office/2006/metadata/properties" ma:root="true" ma:fieldsID="5d3081681fd611789abe9a03033b1da3" ns2:_="" ns3:_="">
    <xsd:import namespace="33b814b2-f1f8-4046-9dae-36ecd7965cde"/>
    <xsd:import namespace="9b638f15-50c8-43bb-9c74-a34dcc8735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Preview" minOccurs="0"/>
                <xsd:element ref="ns2:MediaServiceObjectDetectorVersion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b814b2-f1f8-4046-9dae-36ecd7965c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db4ddee-5e58-4560-99ef-1c84dade78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Preview" ma:index="23" nillable="true" ma:displayName="Preview" ma:description="Preview image" ma:format="Thumbnail" ma:internalName="Preview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638f15-50c8-43bb-9c74-a34dcc87354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c927238-ce6a-4856-add8-d4c2fb6831cc}" ma:internalName="TaxCatchAll" ma:showField="CatchAllData" ma:web="9b638f15-50c8-43bb-9c74-a34dcc8735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3b814b2-f1f8-4046-9dae-36ecd7965cde">
      <Terms xmlns="http://schemas.microsoft.com/office/infopath/2007/PartnerControls"/>
    </lcf76f155ced4ddcb4097134ff3c332f>
    <TaxCatchAll xmlns="9b638f15-50c8-43bb-9c74-a34dcc873545" xsi:nil="true"/>
    <Preview xmlns="33b814b2-f1f8-4046-9dae-36ecd7965cde" xsi:nil="true"/>
  </documentManagement>
</p:properties>
</file>

<file path=customXml/itemProps1.xml><?xml version="1.0" encoding="utf-8"?>
<ds:datastoreItem xmlns:ds="http://schemas.openxmlformats.org/officeDocument/2006/customXml" ds:itemID="{8D263705-EE51-407D-B0F6-11724369F79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18A5DB-16D8-4C44-A833-EAA4532C5D47}">
  <ds:schemaRefs>
    <ds:schemaRef ds:uri="33b814b2-f1f8-4046-9dae-36ecd7965cde"/>
    <ds:schemaRef ds:uri="9b638f15-50c8-43bb-9c74-a34dcc87354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DC296C3-4C68-404F-9FF8-B4C5FF6478B7}">
  <ds:schemaRefs>
    <ds:schemaRef ds:uri="33b814b2-f1f8-4046-9dae-36ecd7965cde"/>
    <ds:schemaRef ds:uri="9b638f15-50c8-43bb-9c74-a34dcc873545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Custom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Prisma Browser  Demo Runsheet  10–12 Minute Demo Run Sheet  What to show and what to say in customer demos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Prisma Browser Partner Playbook [Updated: 9.29.25]</dc:title>
  <cp:revision>581</cp:revision>
  <dcterms:created xsi:type="dcterms:W3CDTF">2026-02-17T23:00:06Z</dcterms:created>
  <dcterms:modified xsi:type="dcterms:W3CDTF">2026-03-20T00:27:44Z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2025-09-26T00:00:00Z</vt:filetime>
  </property>
  <property fmtid="{D5CDD505-2E9C-101B-9397-08002B2CF9AE}" pid="3" name="Creator">
    <vt:lpwstr>Adobe InDesign 20.5 (Macintosh)</vt:lpwstr>
  </property>
  <property fmtid="{D5CDD505-2E9C-101B-9397-08002B2CF9AE}" pid="4" name="LastSaved">
    <vt:filetime>2026-02-17T00:00:00Z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0x0101006BDBBACA9E96884ABB54A697CEAD61F5</vt:lpwstr>
  </property>
  <property fmtid="{D5CDD505-2E9C-101B-9397-08002B2CF9AE}" pid="7" name="MediaServiceImageTags">
    <vt:lpwstr/>
  </property>
</Properties>
</file>