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5.jpg" ContentType="image/jpeg"/>
  <Override PartName="/ppt/media/image6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3A4"/>
    <a:srgbClr val="1C3347"/>
    <a:srgbClr val="E8F7FB"/>
    <a:srgbClr val="52CDEA"/>
    <a:srgbClr val="0A3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59" autoAdjust="0"/>
  </p:normalViewPr>
  <p:slideViewPr>
    <p:cSldViewPr snapToObjects="1">
      <p:cViewPr varScale="1">
        <p:scale>
          <a:sx n="187" d="100"/>
          <a:sy n="187" d="100"/>
        </p:scale>
        <p:origin x="1856" y="4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10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6B8DD2-3952-B541-910D-E4D6C2510DD7}"/>
              </a:ext>
            </a:extLst>
          </p:cNvPr>
          <p:cNvGrpSpPr/>
          <p:nvPr userDrawn="1"/>
        </p:nvGrpSpPr>
        <p:grpSpPr>
          <a:xfrm>
            <a:off x="0" y="0"/>
            <a:ext cx="1371600" cy="5143500"/>
            <a:chOff x="0" y="0"/>
            <a:chExt cx="1371600" cy="5143500"/>
          </a:xfrm>
        </p:grpSpPr>
        <p:pic>
          <p:nvPicPr>
            <p:cNvPr id="3" name="Image 1" descr="/sessions/intelligent-ecstatic-goodall/unpacked/ppt/media/image2.png">
              <a:extLst>
                <a:ext uri="{FF2B5EF4-FFF2-40B4-BE49-F238E27FC236}">
                  <a16:creationId xmlns:a16="http://schemas.microsoft.com/office/drawing/2014/main" id="{2C8F4236-B997-7474-66D4-20A5980E8A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371600" cy="5143500"/>
            </a:xfrm>
            <a:prstGeom prst="rect">
              <a:avLst/>
            </a:prstGeom>
          </p:spPr>
        </p:pic>
        <p:sp>
          <p:nvSpPr>
            <p:cNvPr id="4" name="object 7">
              <a:extLst>
                <a:ext uri="{FF2B5EF4-FFF2-40B4-BE49-F238E27FC236}">
                  <a16:creationId xmlns:a16="http://schemas.microsoft.com/office/drawing/2014/main" id="{8AF7C207-011E-4256-2294-465D2DB5260D}"/>
                </a:ext>
              </a:extLst>
            </p:cNvPr>
            <p:cNvSpPr/>
            <p:nvPr/>
          </p:nvSpPr>
          <p:spPr>
            <a:xfrm>
              <a:off x="142468" y="328246"/>
              <a:ext cx="1204234" cy="4815254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svg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intelligent-ecstatic-goodall/unpacked/ppt/media/image1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242000" y="-1"/>
            <a:ext cx="7902000" cy="5168459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242000" y="0"/>
            <a:ext cx="7902000" cy="5143500"/>
          </a:xfrm>
          <a:prstGeom prst="rect">
            <a:avLst/>
          </a:prstGeom>
          <a:solidFill>
            <a:srgbClr val="000000">
              <a:alpha val="4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2" descr="/sessions/intelligent-ecstatic-goodall/unpacked/ppt/media/image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00" y="366750"/>
            <a:ext cx="1115568" cy="237744"/>
          </a:xfrm>
          <a:prstGeom prst="rect">
            <a:avLst/>
          </a:prstGeom>
        </p:spPr>
      </p:pic>
      <p:pic>
        <p:nvPicPr>
          <p:cNvPr id="6" name="Image 3" descr="/sessions/intelligent-ecstatic-goodall/mnt/Palo Alto Networks/Palo Alto Branding/PANW_Parent_Brand_Primary_Logo_RGB_Red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2000" y="4353170"/>
            <a:ext cx="1124712" cy="205740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1691640" y="1214513"/>
            <a:ext cx="5212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4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Securing the</a:t>
            </a:r>
            <a:endParaRPr lang="en-US" sz="4000" dirty="0"/>
          </a:p>
          <a:p>
            <a:pPr marL="0" indent="0">
              <a:lnSpc>
                <a:spcPts val="4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Browser-Driven Workspace</a:t>
            </a:r>
            <a:endParaRPr lang="en-US" sz="4000" dirty="0"/>
          </a:p>
        </p:txBody>
      </p:sp>
      <p:sp>
        <p:nvSpPr>
          <p:cNvPr id="10" name="Text 3"/>
          <p:cNvSpPr/>
          <p:nvPr/>
        </p:nvSpPr>
        <p:spPr>
          <a:xfrm>
            <a:off x="1691640" y="2927254"/>
            <a:ext cx="33961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400" i="1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to protect work when everything happens in the browser</a:t>
            </a:r>
            <a:endParaRPr lang="en-US" sz="1400" dirty="0"/>
          </a:p>
        </p:txBody>
      </p:sp>
      <p:sp>
        <p:nvSpPr>
          <p:cNvPr id="11" name="Text 4"/>
          <p:cNvSpPr/>
          <p:nvPr/>
        </p:nvSpPr>
        <p:spPr>
          <a:xfrm>
            <a:off x="1691640" y="3368823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work. SaaS. GenAI. BYOD.</a:t>
            </a:r>
            <a:endParaRPr lang="en-US" sz="1100" dirty="0">
              <a:solidFill>
                <a:schemeClr val="bg1"/>
              </a:solidFill>
            </a:endParaRPr>
          </a:p>
          <a:p>
            <a:pPr marL="0" indent="0">
              <a:lnSpc>
                <a:spcPts val="1500"/>
              </a:lnSpc>
              <a:buNone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users now live in the browser – attackers do too.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2" name="Text 5"/>
          <p:cNvSpPr/>
          <p:nvPr/>
        </p:nvSpPr>
        <p:spPr>
          <a:xfrm>
            <a:off x="5943600" y="4407193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&lt;Partner Name&gt;</a:t>
            </a:r>
            <a:endParaRPr lang="en-US" sz="850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4E65AD-8260-BB2D-B012-A633739CFC52}"/>
              </a:ext>
            </a:extLst>
          </p:cNvPr>
          <p:cNvSpPr/>
          <p:nvPr/>
        </p:nvSpPr>
        <p:spPr>
          <a:xfrm>
            <a:off x="3188678" y="4240631"/>
            <a:ext cx="1012092" cy="34590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50" dirty="0"/>
              <a:t>Partner logo</a:t>
            </a:r>
            <a:endParaRPr lang="en-GB" sz="10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47ECAAD-2666-C5EA-995A-004332647AAB}"/>
              </a:ext>
            </a:extLst>
          </p:cNvPr>
          <p:cNvGrpSpPr/>
          <p:nvPr/>
        </p:nvGrpSpPr>
        <p:grpSpPr>
          <a:xfrm>
            <a:off x="0" y="0"/>
            <a:ext cx="1371600" cy="5143500"/>
            <a:chOff x="0" y="0"/>
            <a:chExt cx="1371600" cy="5143500"/>
          </a:xfrm>
        </p:grpSpPr>
        <p:pic>
          <p:nvPicPr>
            <p:cNvPr id="4" name="Image 1" descr="/sessions/intelligent-ecstatic-goodall/unpacked/ppt/media/image2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0" y="0"/>
              <a:ext cx="1371600" cy="5143500"/>
            </a:xfrm>
            <a:prstGeom prst="rect">
              <a:avLst/>
            </a:prstGeom>
          </p:spPr>
        </p:pic>
        <p:sp>
          <p:nvSpPr>
            <p:cNvPr id="16" name="object 7">
              <a:extLst>
                <a:ext uri="{FF2B5EF4-FFF2-40B4-BE49-F238E27FC236}">
                  <a16:creationId xmlns:a16="http://schemas.microsoft.com/office/drawing/2014/main" id="{9DE1C0E7-A62D-A5A2-D8A1-B5F35C10ADC1}"/>
                </a:ext>
              </a:extLst>
            </p:cNvPr>
            <p:cNvSpPr/>
            <p:nvPr/>
          </p:nvSpPr>
          <p:spPr>
            <a:xfrm>
              <a:off x="142468" y="328246"/>
              <a:ext cx="1204234" cy="4815254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E8CE3C0-6484-0E5C-2649-82138A807B49}"/>
              </a:ext>
            </a:extLst>
          </p:cNvPr>
          <p:cNvGrpSpPr/>
          <p:nvPr/>
        </p:nvGrpSpPr>
        <p:grpSpPr>
          <a:xfrm>
            <a:off x="706980" y="4179515"/>
            <a:ext cx="468139" cy="468139"/>
            <a:chOff x="1545099" y="5910975"/>
            <a:chExt cx="711200" cy="711200"/>
          </a:xfrm>
        </p:grpSpPr>
        <p:sp>
          <p:nvSpPr>
            <p:cNvPr id="18" name="object 31">
              <a:extLst>
                <a:ext uri="{FF2B5EF4-FFF2-40B4-BE49-F238E27FC236}">
                  <a16:creationId xmlns:a16="http://schemas.microsoft.com/office/drawing/2014/main" id="{C851FD65-9A1F-FF3A-84C1-E870501540BB}"/>
                </a:ext>
              </a:extLst>
            </p:cNvPr>
            <p:cNvSpPr/>
            <p:nvPr/>
          </p:nvSpPr>
          <p:spPr>
            <a:xfrm>
              <a:off x="1776197" y="6102851"/>
              <a:ext cx="248920" cy="327660"/>
            </a:xfrm>
            <a:custGeom>
              <a:avLst/>
              <a:gdLst/>
              <a:ahLst/>
              <a:cxnLst/>
              <a:rect l="l" t="t" r="r" b="b"/>
              <a:pathLst>
                <a:path w="248919" h="327660">
                  <a:moveTo>
                    <a:pt x="248869" y="202895"/>
                  </a:moveTo>
                  <a:lnTo>
                    <a:pt x="124434" y="327329"/>
                  </a:lnTo>
                  <a:lnTo>
                    <a:pt x="0" y="202895"/>
                  </a:lnTo>
                </a:path>
                <a:path w="248919" h="327660">
                  <a:moveTo>
                    <a:pt x="124434" y="324091"/>
                  </a:moveTo>
                  <a:lnTo>
                    <a:pt x="124434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32">
              <a:extLst>
                <a:ext uri="{FF2B5EF4-FFF2-40B4-BE49-F238E27FC236}">
                  <a16:creationId xmlns:a16="http://schemas.microsoft.com/office/drawing/2014/main" id="{4ED870D8-A2C1-5505-BC49-D8B7B323DCB7}"/>
                </a:ext>
              </a:extLst>
            </p:cNvPr>
            <p:cNvSpPr/>
            <p:nvPr/>
          </p:nvSpPr>
          <p:spPr>
            <a:xfrm>
              <a:off x="1545099" y="5910975"/>
              <a:ext cx="711200" cy="711200"/>
            </a:xfrm>
            <a:custGeom>
              <a:avLst/>
              <a:gdLst/>
              <a:ahLst/>
              <a:cxnLst/>
              <a:rect l="l" t="t" r="r" b="b"/>
              <a:pathLst>
                <a:path w="711200" h="711200">
                  <a:moveTo>
                    <a:pt x="355536" y="711072"/>
                  </a:moveTo>
                  <a:lnTo>
                    <a:pt x="403780" y="707827"/>
                  </a:lnTo>
                  <a:lnTo>
                    <a:pt x="450051" y="698372"/>
                  </a:lnTo>
                  <a:lnTo>
                    <a:pt x="493926" y="683132"/>
                  </a:lnTo>
                  <a:lnTo>
                    <a:pt x="534981" y="662531"/>
                  </a:lnTo>
                  <a:lnTo>
                    <a:pt x="572793" y="636991"/>
                  </a:lnTo>
                  <a:lnTo>
                    <a:pt x="606937" y="606937"/>
                  </a:lnTo>
                  <a:lnTo>
                    <a:pt x="636991" y="572793"/>
                  </a:lnTo>
                  <a:lnTo>
                    <a:pt x="662531" y="534981"/>
                  </a:lnTo>
                  <a:lnTo>
                    <a:pt x="683132" y="493926"/>
                  </a:lnTo>
                  <a:lnTo>
                    <a:pt x="698372" y="450051"/>
                  </a:lnTo>
                  <a:lnTo>
                    <a:pt x="707827" y="403780"/>
                  </a:lnTo>
                  <a:lnTo>
                    <a:pt x="711073" y="355536"/>
                  </a:lnTo>
                  <a:lnTo>
                    <a:pt x="707827" y="307292"/>
                  </a:lnTo>
                  <a:lnTo>
                    <a:pt x="698372" y="261021"/>
                  </a:lnTo>
                  <a:lnTo>
                    <a:pt x="683132" y="217146"/>
                  </a:lnTo>
                  <a:lnTo>
                    <a:pt x="662531" y="176091"/>
                  </a:lnTo>
                  <a:lnTo>
                    <a:pt x="636991" y="138279"/>
                  </a:lnTo>
                  <a:lnTo>
                    <a:pt x="606937" y="104135"/>
                  </a:lnTo>
                  <a:lnTo>
                    <a:pt x="572793" y="74081"/>
                  </a:lnTo>
                  <a:lnTo>
                    <a:pt x="534981" y="48541"/>
                  </a:lnTo>
                  <a:lnTo>
                    <a:pt x="493926" y="27940"/>
                  </a:lnTo>
                  <a:lnTo>
                    <a:pt x="450051" y="12700"/>
                  </a:lnTo>
                  <a:lnTo>
                    <a:pt x="403780" y="3245"/>
                  </a:lnTo>
                  <a:lnTo>
                    <a:pt x="355536" y="0"/>
                  </a:lnTo>
                  <a:lnTo>
                    <a:pt x="307292" y="3245"/>
                  </a:lnTo>
                  <a:lnTo>
                    <a:pt x="261021" y="12700"/>
                  </a:lnTo>
                  <a:lnTo>
                    <a:pt x="217146" y="27940"/>
                  </a:lnTo>
                  <a:lnTo>
                    <a:pt x="176091" y="48541"/>
                  </a:lnTo>
                  <a:lnTo>
                    <a:pt x="138279" y="74081"/>
                  </a:lnTo>
                  <a:lnTo>
                    <a:pt x="104135" y="104135"/>
                  </a:lnTo>
                  <a:lnTo>
                    <a:pt x="74081" y="138279"/>
                  </a:lnTo>
                  <a:lnTo>
                    <a:pt x="48541" y="176091"/>
                  </a:lnTo>
                  <a:lnTo>
                    <a:pt x="27940" y="217146"/>
                  </a:lnTo>
                  <a:lnTo>
                    <a:pt x="12700" y="261021"/>
                  </a:lnTo>
                  <a:lnTo>
                    <a:pt x="3245" y="307292"/>
                  </a:lnTo>
                  <a:lnTo>
                    <a:pt x="0" y="355536"/>
                  </a:lnTo>
                  <a:lnTo>
                    <a:pt x="3245" y="403780"/>
                  </a:lnTo>
                  <a:lnTo>
                    <a:pt x="12700" y="450051"/>
                  </a:lnTo>
                  <a:lnTo>
                    <a:pt x="27940" y="493926"/>
                  </a:lnTo>
                  <a:lnTo>
                    <a:pt x="48541" y="534981"/>
                  </a:lnTo>
                  <a:lnTo>
                    <a:pt x="74081" y="572793"/>
                  </a:lnTo>
                  <a:lnTo>
                    <a:pt x="104135" y="606937"/>
                  </a:lnTo>
                  <a:lnTo>
                    <a:pt x="138279" y="636991"/>
                  </a:lnTo>
                  <a:lnTo>
                    <a:pt x="176091" y="662531"/>
                  </a:lnTo>
                  <a:lnTo>
                    <a:pt x="217146" y="683132"/>
                  </a:lnTo>
                  <a:lnTo>
                    <a:pt x="261021" y="698372"/>
                  </a:lnTo>
                  <a:lnTo>
                    <a:pt x="307292" y="707827"/>
                  </a:lnTo>
                  <a:lnTo>
                    <a:pt x="355536" y="7110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295CAB9-87D6-B3A8-0BA8-950336F6FF14}"/>
              </a:ext>
            </a:extLst>
          </p:cNvPr>
          <p:cNvGrpSpPr/>
          <p:nvPr/>
        </p:nvGrpSpPr>
        <p:grpSpPr>
          <a:xfrm>
            <a:off x="6068644" y="2100033"/>
            <a:ext cx="2782279" cy="1697088"/>
            <a:chOff x="6267272" y="1318778"/>
            <a:chExt cx="2329653" cy="1421003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8663091-3B34-29A6-9ED3-9BE41645FC7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87313" y="1318778"/>
              <a:ext cx="2009612" cy="125600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A3E509C2-CC16-8471-25D5-FF277C80000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67272" y="1448544"/>
              <a:ext cx="2065980" cy="129123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8" name="Graphic 7">
            <a:extLst>
              <a:ext uri="{FF2B5EF4-FFF2-40B4-BE49-F238E27FC236}">
                <a16:creationId xmlns:a16="http://schemas.microsoft.com/office/drawing/2014/main" id="{CA4F6664-DE75-7B2B-69DF-D1F8DDEE13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241198" y="1761750"/>
            <a:ext cx="1609725" cy="2095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>
            <a:extLst>
              <a:ext uri="{FF2B5EF4-FFF2-40B4-BE49-F238E27FC236}">
                <a16:creationId xmlns:a16="http://schemas.microsoft.com/office/drawing/2014/main" id="{E88385B1-D4D0-A0D0-EBBB-4696EDCB5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398" y="-548982"/>
            <a:ext cx="1936602" cy="357073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8D52FAA-5719-2931-0C6D-9335ACC791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4952" y="3437536"/>
            <a:ext cx="3106615" cy="171704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53292" y="39490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  <a:endParaRPr lang="en-US" sz="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 1"/>
          <p:cNvSpPr/>
          <p:nvPr/>
        </p:nvSpPr>
        <p:spPr>
          <a:xfrm>
            <a:off x="253292" y="51194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Shape 2"/>
          <p:cNvSpPr/>
          <p:nvPr/>
        </p:nvSpPr>
        <p:spPr>
          <a:xfrm>
            <a:off x="253292" y="925255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6" name="Text 3"/>
          <p:cNvSpPr/>
          <p:nvPr/>
        </p:nvSpPr>
        <p:spPr>
          <a:xfrm>
            <a:off x="353876" y="902395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7" name="Text 4"/>
          <p:cNvSpPr/>
          <p:nvPr/>
        </p:nvSpPr>
        <p:spPr>
          <a:xfrm>
            <a:off x="353876" y="1019438"/>
            <a:ext cx="1133856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/>
          </a:p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/>
          </a:p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/>
          </a:p>
        </p:txBody>
      </p:sp>
      <p:sp>
        <p:nvSpPr>
          <p:cNvPr id="8" name="Text 5"/>
          <p:cNvSpPr/>
          <p:nvPr/>
        </p:nvSpPr>
        <p:spPr>
          <a:xfrm>
            <a:off x="253292" y="140988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9" name="Text 6"/>
          <p:cNvSpPr/>
          <p:nvPr/>
        </p:nvSpPr>
        <p:spPr>
          <a:xfrm>
            <a:off x="253292" y="152693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0" name="Text 7"/>
          <p:cNvSpPr/>
          <p:nvPr/>
        </p:nvSpPr>
        <p:spPr>
          <a:xfrm>
            <a:off x="253292" y="1812223"/>
            <a:ext cx="1234440" cy="123444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1" name="Text 8"/>
          <p:cNvSpPr/>
          <p:nvPr/>
        </p:nvSpPr>
        <p:spPr>
          <a:xfrm>
            <a:off x="253292" y="192926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253292" y="2214559"/>
            <a:ext cx="1234440" cy="123444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3" name="Text 10"/>
          <p:cNvSpPr/>
          <p:nvPr/>
        </p:nvSpPr>
        <p:spPr>
          <a:xfrm>
            <a:off x="253292" y="233160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4" name="Text 11"/>
          <p:cNvSpPr/>
          <p:nvPr/>
        </p:nvSpPr>
        <p:spPr>
          <a:xfrm>
            <a:off x="253292" y="26168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5" name="Text 12"/>
          <p:cNvSpPr/>
          <p:nvPr/>
        </p:nvSpPr>
        <p:spPr>
          <a:xfrm>
            <a:off x="253292" y="273393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6" name="Text 13"/>
          <p:cNvSpPr/>
          <p:nvPr/>
        </p:nvSpPr>
        <p:spPr>
          <a:xfrm>
            <a:off x="253292" y="301923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253292" y="3136274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3292" y="34215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3292" y="353861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26" name="Text 22"/>
          <p:cNvSpPr/>
          <p:nvPr/>
        </p:nvSpPr>
        <p:spPr>
          <a:xfrm>
            <a:off x="1691640" y="384048"/>
            <a:ext cx="30895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THREAT LANDSCAPE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1691640" y="603504"/>
            <a:ext cx="282213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lnSpc>
                <a:spcPts val="2600"/>
              </a:lnSpc>
              <a:buNone/>
            </a:pPr>
            <a:r>
              <a:rPr lang="en-US" sz="2400" dirty="0">
                <a:solidFill>
                  <a:srgbClr val="2D2D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The </a:t>
            </a:r>
            <a:r>
              <a:rPr lang="en-US" sz="2200" dirty="0">
                <a:solidFill>
                  <a:srgbClr val="2D2D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browser</a:t>
            </a:r>
            <a:r>
              <a:rPr lang="en-US" sz="2400" dirty="0">
                <a:solidFill>
                  <a:srgbClr val="2D2D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 is the new workspace</a:t>
            </a:r>
          </a:p>
        </p:txBody>
      </p:sp>
      <p:sp>
        <p:nvSpPr>
          <p:cNvPr id="29" name="Text 25"/>
          <p:cNvSpPr/>
          <p:nvPr/>
        </p:nvSpPr>
        <p:spPr>
          <a:xfrm>
            <a:off x="1691640" y="1516074"/>
            <a:ext cx="4050360" cy="3366821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workforce research shows that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around 85%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work is now done through browsers and SaaS apps.</a:t>
            </a:r>
            <a:br>
              <a:rPr lang="en-US" sz="1100" dirty="0"/>
            </a:br>
            <a:r>
              <a:rPr lang="en-US" sz="800" i="1" dirty="0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r>
              <a:rPr lang="en-US" sz="800" i="1" dirty="0" err="1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Omdia</a:t>
            </a:r>
            <a:r>
              <a:rPr lang="en-US" sz="800" i="1" dirty="0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“State of Workforce Security”, 2025.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research highlights that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browser-based attacks are now a major vector for compromise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making the browser a critical control point.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BYOD and mobile security survey found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80% of organisations allow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some form of bring-your-own-device (BYOD).</a:t>
            </a:r>
            <a:b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800" i="1" dirty="0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Cybersecurity Insiders, BYOD &amp; Mobile Security Report.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Australia, a 2024 employee risk survey found that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workers admit to bypassing cybersecurity policies for convenience, and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around 80%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personal devices to access workplace systems.</a:t>
            </a:r>
            <a:b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800" i="1" dirty="0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CyberArk, Employee Risk Survey (Australia), 2024.</a:t>
            </a:r>
            <a:endParaRPr lang="en-US" sz="1100" dirty="0"/>
          </a:p>
        </p:txBody>
      </p:sp>
      <p:sp>
        <p:nvSpPr>
          <p:cNvPr id="38" name="Shape 34"/>
          <p:cNvSpPr/>
          <p:nvPr/>
        </p:nvSpPr>
        <p:spPr>
          <a:xfrm>
            <a:off x="1691640" y="4506750"/>
            <a:ext cx="7200360" cy="365760"/>
          </a:xfrm>
          <a:prstGeom prst="rect">
            <a:avLst/>
          </a:prstGeom>
          <a:solidFill>
            <a:srgbClr val="E8F7FB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1872000" y="4506750"/>
            <a:ext cx="68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6B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employees live in the browser, often on personal devices and outside traditional controls.</a:t>
            </a:r>
            <a:endParaRPr lang="en-US" sz="950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E975256-F1BC-BB9A-64C0-E2DB66712509}"/>
              </a:ext>
            </a:extLst>
          </p:cNvPr>
          <p:cNvGrpSpPr/>
          <p:nvPr/>
        </p:nvGrpSpPr>
        <p:grpSpPr>
          <a:xfrm>
            <a:off x="6139656" y="1561877"/>
            <a:ext cx="2752344" cy="1112943"/>
            <a:chOff x="6044184" y="1216151"/>
            <a:chExt cx="2752344" cy="1112943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739F0804-1AFB-B66F-7630-B7AF4BCF3C22}"/>
                </a:ext>
              </a:extLst>
            </p:cNvPr>
            <p:cNvSpPr/>
            <p:nvPr/>
          </p:nvSpPr>
          <p:spPr>
            <a:xfrm>
              <a:off x="6044184" y="1216151"/>
              <a:ext cx="2752344" cy="1112943"/>
            </a:xfrm>
            <a:prstGeom prst="roundRect">
              <a:avLst>
                <a:gd name="adj" fmla="val 5199"/>
              </a:avLst>
            </a:prstGeom>
            <a:gradFill flip="none" rotWithShape="1">
              <a:gsLst>
                <a:gs pos="99000">
                  <a:srgbClr val="0A3343"/>
                </a:gs>
                <a:gs pos="10000">
                  <a:srgbClr val="52CDEA"/>
                </a:gs>
              </a:gsLst>
              <a:lin ang="4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Text 27"/>
            <p:cNvSpPr/>
            <p:nvPr/>
          </p:nvSpPr>
          <p:spPr>
            <a:xfrm>
              <a:off x="6190488" y="1361105"/>
              <a:ext cx="2468880" cy="75698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4800" dirty="0">
                  <a:solidFill>
                    <a:schemeClr val="bg1"/>
                  </a:solidFill>
                  <a:latin typeface="Century Gothic" pitchFamily="34" charset="0"/>
                  <a:ea typeface="Century Gothic" pitchFamily="34" charset="-122"/>
                  <a:cs typeface="Century Gothic" pitchFamily="34" charset="-120"/>
                </a:rPr>
                <a:t>85%</a:t>
              </a:r>
              <a:endParaRPr lang="en-US" sz="4800" dirty="0">
                <a:solidFill>
                  <a:schemeClr val="bg1"/>
                </a:solidFill>
              </a:endParaRPr>
            </a:p>
          </p:txBody>
        </p:sp>
        <p:sp>
          <p:nvSpPr>
            <p:cNvPr id="32" name="Text 28"/>
            <p:cNvSpPr/>
            <p:nvPr/>
          </p:nvSpPr>
          <p:spPr>
            <a:xfrm>
              <a:off x="7463578" y="1542253"/>
              <a:ext cx="1051772" cy="30791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950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of work happens in browsers &amp; SaaS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 29"/>
            <p:cNvSpPr/>
            <p:nvPr/>
          </p:nvSpPr>
          <p:spPr>
            <a:xfrm>
              <a:off x="6190488" y="2066544"/>
              <a:ext cx="2468880" cy="182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50" i="1" dirty="0">
                  <a:solidFill>
                    <a:srgbClr val="8A9BA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Source: Omdia, State of Workforce Security, 2025</a:t>
              </a:r>
              <a:endParaRPr lang="en-US" sz="75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CC3A21A-03AB-42A3-3617-92DD67002B97}"/>
              </a:ext>
            </a:extLst>
          </p:cNvPr>
          <p:cNvGrpSpPr/>
          <p:nvPr/>
        </p:nvGrpSpPr>
        <p:grpSpPr>
          <a:xfrm>
            <a:off x="6139656" y="2853807"/>
            <a:ext cx="2752344" cy="1112943"/>
            <a:chOff x="6044184" y="2508081"/>
            <a:chExt cx="2752344" cy="1112943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452016E-1146-E493-43E7-DE32BD1DC961}"/>
                </a:ext>
              </a:extLst>
            </p:cNvPr>
            <p:cNvSpPr/>
            <p:nvPr/>
          </p:nvSpPr>
          <p:spPr>
            <a:xfrm>
              <a:off x="6044184" y="2508081"/>
              <a:ext cx="2752344" cy="1112943"/>
            </a:xfrm>
            <a:prstGeom prst="roundRect">
              <a:avLst>
                <a:gd name="adj" fmla="val 5199"/>
              </a:avLst>
            </a:prstGeom>
            <a:gradFill flip="none" rotWithShape="1">
              <a:gsLst>
                <a:gs pos="99000">
                  <a:srgbClr val="0A3343"/>
                </a:gs>
                <a:gs pos="10000">
                  <a:srgbClr val="52CDEA"/>
                </a:gs>
              </a:gsLst>
              <a:lin ang="4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 31"/>
            <p:cNvSpPr/>
            <p:nvPr/>
          </p:nvSpPr>
          <p:spPr>
            <a:xfrm>
              <a:off x="6190488" y="2639966"/>
              <a:ext cx="2468880" cy="46899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4800" dirty="0">
                  <a:solidFill>
                    <a:schemeClr val="bg1"/>
                  </a:solidFill>
                  <a:latin typeface="Century Gothic" pitchFamily="34" charset="0"/>
                  <a:ea typeface="Century Gothic" pitchFamily="34" charset="-122"/>
                  <a:cs typeface="Century Gothic" pitchFamily="34" charset="-120"/>
                </a:rPr>
                <a:t>80%</a:t>
              </a:r>
              <a:r>
                <a:rPr lang="en-US" sz="3600" dirty="0">
                  <a:solidFill>
                    <a:schemeClr val="bg1"/>
                  </a:solidFill>
                  <a:latin typeface="Century Gothic" pitchFamily="34" charset="0"/>
                  <a:ea typeface="Century Gothic" pitchFamily="34" charset="-122"/>
                  <a:cs typeface="Century Gothic" pitchFamily="34" charset="-120"/>
                </a:rPr>
                <a:t>+</a:t>
              </a:r>
              <a:endParaRPr lang="en-US" sz="4800" dirty="0">
                <a:solidFill>
                  <a:schemeClr val="bg1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endParaRPr>
            </a:p>
          </p:txBody>
        </p:sp>
        <p:sp>
          <p:nvSpPr>
            <p:cNvPr id="36" name="Text 32"/>
            <p:cNvSpPr/>
            <p:nvPr/>
          </p:nvSpPr>
          <p:spPr>
            <a:xfrm>
              <a:off x="7768682" y="2718394"/>
              <a:ext cx="937846" cy="68319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950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of Australian employees use personal devices for work</a:t>
              </a:r>
            </a:p>
          </p:txBody>
        </p:sp>
        <p:sp>
          <p:nvSpPr>
            <p:cNvPr id="37" name="Text 33"/>
            <p:cNvSpPr/>
            <p:nvPr/>
          </p:nvSpPr>
          <p:spPr>
            <a:xfrm>
              <a:off x="6190488" y="3383280"/>
              <a:ext cx="2468880" cy="182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750" i="1" dirty="0">
                  <a:solidFill>
                    <a:srgbClr val="8A9BA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Source: CyberArk, 2024</a:t>
              </a:r>
              <a:endParaRPr lang="en-US" sz="75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255485" y="39557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5485" y="512618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5485" y="9030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5485" y="1020110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</a:p>
        </p:txBody>
      </p:sp>
      <p:sp>
        <p:nvSpPr>
          <p:cNvPr id="7" name="Shape 4"/>
          <p:cNvSpPr/>
          <p:nvPr/>
        </p:nvSpPr>
        <p:spPr>
          <a:xfrm>
            <a:off x="255485" y="1433419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8" name="Text 5"/>
          <p:cNvSpPr/>
          <p:nvPr/>
        </p:nvSpPr>
        <p:spPr>
          <a:xfrm>
            <a:off x="356069" y="1410559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9" name="Text 6"/>
          <p:cNvSpPr/>
          <p:nvPr/>
        </p:nvSpPr>
        <p:spPr>
          <a:xfrm>
            <a:off x="356069" y="1527602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/>
          </a:p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/>
          </a:p>
        </p:txBody>
      </p:sp>
      <p:sp>
        <p:nvSpPr>
          <p:cNvPr id="10" name="Text 7"/>
          <p:cNvSpPr/>
          <p:nvPr/>
        </p:nvSpPr>
        <p:spPr>
          <a:xfrm>
            <a:off x="255485" y="18128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1" name="Text 8"/>
          <p:cNvSpPr/>
          <p:nvPr/>
        </p:nvSpPr>
        <p:spPr>
          <a:xfrm>
            <a:off x="255485" y="192993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255485" y="221523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3" name="Text 10"/>
          <p:cNvSpPr/>
          <p:nvPr/>
        </p:nvSpPr>
        <p:spPr>
          <a:xfrm>
            <a:off x="255485" y="2332274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4" name="Text 11"/>
          <p:cNvSpPr/>
          <p:nvPr/>
        </p:nvSpPr>
        <p:spPr>
          <a:xfrm>
            <a:off x="255485" y="26175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5" name="Text 12"/>
          <p:cNvSpPr/>
          <p:nvPr/>
        </p:nvSpPr>
        <p:spPr>
          <a:xfrm>
            <a:off x="255485" y="273461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6" name="Text 13"/>
          <p:cNvSpPr/>
          <p:nvPr/>
        </p:nvSpPr>
        <p:spPr>
          <a:xfrm>
            <a:off x="255485" y="301990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255485" y="313694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5485" y="342223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5485" y="353928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26" name="Text 22"/>
          <p:cNvSpPr/>
          <p:nvPr/>
        </p:nvSpPr>
        <p:spPr>
          <a:xfrm>
            <a:off x="1691640" y="3886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CHALLENGE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1691640" y="608076"/>
            <a:ext cx="42245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Security spend is high – but the browser is still a blind spot</a:t>
            </a:r>
            <a:endParaRPr lang="en-US" sz="2200" dirty="0"/>
          </a:p>
        </p:txBody>
      </p:sp>
      <p:sp>
        <p:nvSpPr>
          <p:cNvPr id="29" name="Text 25"/>
          <p:cNvSpPr/>
          <p:nvPr/>
        </p:nvSpPr>
        <p:spPr>
          <a:xfrm>
            <a:off x="1691640" y="1516074"/>
            <a:ext cx="4590360" cy="3395675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Australian Signals Directorate data shows around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85,000 cybercrime reports in a single year – roughly one every six minutes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br>
              <a:rPr lang="en-US" sz="1050" dirty="0"/>
            </a:br>
            <a:r>
              <a:rPr lang="en-US" sz="800" i="1" dirty="0">
                <a:solidFill>
                  <a:srgbClr val="7A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ASD Annual Cyber Threat Report.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ASD reporting indicates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losses per cybercrime incident in the tens of thousands of dollars for Australian businesses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with costs rising year on year.</a:t>
            </a:r>
            <a:endParaRPr lang="en-US" sz="105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global browser-security study reported a near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200% increase in browser-based phishing attacks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over a six-month period.</a:t>
            </a:r>
            <a:br>
              <a:rPr lang="en-US" sz="1050" dirty="0"/>
            </a:br>
            <a:r>
              <a:rPr lang="en-US" sz="800" i="1" dirty="0">
                <a:solidFill>
                  <a:srgbClr val="7A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Menlo Security, “State of Browser Security”, 2023.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Verizon’s Data Breach Investigations Report notes that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around two-thirds of breaches involve the human element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such as phishing or user error.</a:t>
            </a:r>
            <a:br>
              <a:rPr lang="en-US" sz="1050" dirty="0">
                <a:solidFill>
                  <a:schemeClr val="bg1"/>
                </a:solidFill>
              </a:rPr>
            </a:br>
            <a:r>
              <a:rPr lang="en-US" sz="800" i="1" dirty="0">
                <a:solidFill>
                  <a:srgbClr val="7A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Verizon, Data Breach Investigations Report, 2024.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Australia, the OAIC reports that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of data breaches are caused by human error, 12% by phishing, and 5% by rogue insiders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br>
              <a:rPr lang="en-US" sz="1050" dirty="0">
                <a:solidFill>
                  <a:schemeClr val="bg1"/>
                </a:solidFill>
              </a:rPr>
            </a:br>
            <a:r>
              <a:rPr lang="en-US" sz="800" i="1" dirty="0">
                <a:solidFill>
                  <a:srgbClr val="7A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Office of the Australian Information Commissioner, Notifiable Data Breaches Report, Jan–Jun 2024.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controls see traffic, devices and apps – but often </a:t>
            </a:r>
            <a:r>
              <a:rPr lang="en-US" sz="10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see or control detailed user actions inside SaaS</a:t>
            </a:r>
            <a:r>
              <a:rPr lang="en-US" sz="10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on unmanaged browsers.</a:t>
            </a:r>
            <a:endParaRPr lang="en-US" sz="1050" dirty="0">
              <a:solidFill>
                <a:schemeClr val="bg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59FAED9-6DBC-EABD-D83A-466DBADB3303}"/>
              </a:ext>
            </a:extLst>
          </p:cNvPr>
          <p:cNvGrpSpPr/>
          <p:nvPr/>
        </p:nvGrpSpPr>
        <p:grpSpPr>
          <a:xfrm>
            <a:off x="6597000" y="1581750"/>
            <a:ext cx="2289528" cy="1963878"/>
            <a:chOff x="6507000" y="1840026"/>
            <a:chExt cx="2289528" cy="1963878"/>
          </a:xfrm>
        </p:grpSpPr>
        <p:sp>
          <p:nvSpPr>
            <p:cNvPr id="30" name="Shape 26"/>
            <p:cNvSpPr/>
            <p:nvPr/>
          </p:nvSpPr>
          <p:spPr>
            <a:xfrm>
              <a:off x="6507000" y="1840026"/>
              <a:ext cx="2289528" cy="425610"/>
            </a:xfrm>
            <a:prstGeom prst="rect">
              <a:avLst/>
            </a:prstGeom>
            <a:solidFill>
              <a:srgbClr val="0A3343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Text 27"/>
            <p:cNvSpPr/>
            <p:nvPr/>
          </p:nvSpPr>
          <p:spPr>
            <a:xfrm>
              <a:off x="6507000" y="1840026"/>
              <a:ext cx="2289528" cy="42561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50" b="1" dirty="0">
                  <a:solidFill>
                    <a:srgbClr val="FFFFFF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Cloud &amp; App Security</a:t>
              </a:r>
              <a:endParaRPr lang="en-US" sz="1050" dirty="0"/>
            </a:p>
          </p:txBody>
        </p:sp>
        <p:sp>
          <p:nvSpPr>
            <p:cNvPr id="32" name="Shape 28"/>
            <p:cNvSpPr/>
            <p:nvPr/>
          </p:nvSpPr>
          <p:spPr>
            <a:xfrm>
              <a:off x="6507000" y="2330118"/>
              <a:ext cx="2289528" cy="425610"/>
            </a:xfrm>
            <a:prstGeom prst="rect">
              <a:avLst/>
            </a:prstGeom>
            <a:solidFill>
              <a:srgbClr val="0A3343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29"/>
            <p:cNvSpPr/>
            <p:nvPr/>
          </p:nvSpPr>
          <p:spPr>
            <a:xfrm>
              <a:off x="6507000" y="2330118"/>
              <a:ext cx="2289528" cy="42561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50" b="1" dirty="0">
                  <a:solidFill>
                    <a:srgbClr val="FFFFFF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Network Security</a:t>
              </a:r>
              <a:endParaRPr lang="en-US" sz="1050" dirty="0"/>
            </a:p>
          </p:txBody>
        </p:sp>
        <p:sp>
          <p:nvSpPr>
            <p:cNvPr id="34" name="Shape 30"/>
            <p:cNvSpPr/>
            <p:nvPr/>
          </p:nvSpPr>
          <p:spPr>
            <a:xfrm>
              <a:off x="6507000" y="2821140"/>
              <a:ext cx="2289528" cy="425610"/>
            </a:xfrm>
            <a:prstGeom prst="rect">
              <a:avLst/>
            </a:prstGeom>
            <a:solidFill>
              <a:srgbClr val="0A3343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31"/>
            <p:cNvSpPr/>
            <p:nvPr/>
          </p:nvSpPr>
          <p:spPr>
            <a:xfrm>
              <a:off x="6507000" y="2821140"/>
              <a:ext cx="2289528" cy="42561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050" b="1" dirty="0">
                  <a:solidFill>
                    <a:srgbClr val="FFFFFF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Endpoint Security</a:t>
              </a:r>
              <a:endParaRPr lang="en-US" sz="1050" dirty="0"/>
            </a:p>
          </p:txBody>
        </p:sp>
        <p:sp>
          <p:nvSpPr>
            <p:cNvPr id="36" name="Shape 32"/>
            <p:cNvSpPr/>
            <p:nvPr/>
          </p:nvSpPr>
          <p:spPr>
            <a:xfrm>
              <a:off x="6507000" y="3309646"/>
              <a:ext cx="2289528" cy="494257"/>
            </a:xfrm>
            <a:prstGeom prst="rect">
              <a:avLst/>
            </a:prstGeom>
            <a:solidFill>
              <a:srgbClr val="2A1018"/>
            </a:solidFill>
            <a:ln w="12700">
              <a:solidFill>
                <a:srgbClr val="F04E23"/>
              </a:solidFill>
              <a:prstDash val="dash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33"/>
            <p:cNvSpPr/>
            <p:nvPr/>
          </p:nvSpPr>
          <p:spPr>
            <a:xfrm>
              <a:off x="6552000" y="3309646"/>
              <a:ext cx="2198808" cy="49425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50" b="1" dirty="0">
                  <a:solidFill>
                    <a:srgbClr val="F04E23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Browser Session</a:t>
              </a:r>
              <a:endParaRPr lang="en-US" sz="950" dirty="0"/>
            </a:p>
            <a:p>
              <a:pPr marL="0" indent="0" algn="ctr">
                <a:buNone/>
              </a:pPr>
              <a:r>
                <a:rPr lang="en-US" sz="950" b="1" dirty="0">
                  <a:solidFill>
                    <a:srgbClr val="F04E23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⚠ Limited visibility &amp; control</a:t>
              </a:r>
              <a:endParaRPr lang="en-US" sz="950" dirty="0"/>
            </a:p>
          </p:txBody>
        </p:sp>
      </p:grpSp>
      <p:sp>
        <p:nvSpPr>
          <p:cNvPr id="40" name="Shape 36"/>
          <p:cNvSpPr/>
          <p:nvPr/>
        </p:nvSpPr>
        <p:spPr>
          <a:xfrm>
            <a:off x="1691640" y="4551750"/>
            <a:ext cx="7200360" cy="365760"/>
          </a:xfrm>
          <a:prstGeom prst="rect">
            <a:avLst/>
          </a:prstGeom>
          <a:solidFill>
            <a:srgbClr val="52CDEA">
              <a:alpha val="23000"/>
            </a:srgbClr>
          </a:solidFill>
          <a:ln w="12700">
            <a:solidFill>
              <a:srgbClr val="F04E2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1" name="Text 37"/>
          <p:cNvSpPr/>
          <p:nvPr/>
        </p:nvSpPr>
        <p:spPr>
          <a:xfrm>
            <a:off x="1872000" y="4551750"/>
            <a:ext cx="68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B4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You’ve invested in security, but the user’s browser session – especially on personal devices – remains under-protected.</a:t>
            </a:r>
            <a:endParaRPr lang="en-US" sz="950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EAEDCF0B-08A6-A6EF-C143-8F8EE926D042}"/>
              </a:ext>
            </a:extLst>
          </p:cNvPr>
          <p:cNvSpPr/>
          <p:nvPr/>
        </p:nvSpPr>
        <p:spPr>
          <a:xfrm>
            <a:off x="6597000" y="3696750"/>
            <a:ext cx="2295000" cy="765001"/>
          </a:xfrm>
          <a:prstGeom prst="roundRect">
            <a:avLst>
              <a:gd name="adj" fmla="val 5199"/>
            </a:avLst>
          </a:prstGeom>
          <a:gradFill flip="none" rotWithShape="1">
            <a:gsLst>
              <a:gs pos="99000">
                <a:srgbClr val="0A3343"/>
              </a:gs>
              <a:gs pos="10000">
                <a:srgbClr val="52CDEA"/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 35"/>
          <p:cNvSpPr/>
          <p:nvPr/>
        </p:nvSpPr>
        <p:spPr>
          <a:xfrm>
            <a:off x="6692472" y="3831750"/>
            <a:ext cx="2289528" cy="535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72000" indent="-720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Cybercrime every ∼6 min – ASD</a:t>
            </a:r>
            <a:endParaRPr lang="en-US" sz="800" dirty="0">
              <a:solidFill>
                <a:schemeClr val="bg1"/>
              </a:solidFill>
            </a:endParaRPr>
          </a:p>
          <a:p>
            <a:pPr marL="72000" indent="-720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of breaches are human error – OAIC</a:t>
            </a:r>
            <a:endParaRPr lang="en-US" sz="800" dirty="0">
              <a:solidFill>
                <a:schemeClr val="bg1"/>
              </a:solidFill>
            </a:endParaRPr>
          </a:p>
          <a:p>
            <a:pPr marL="72000" indent="-720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200% spike in browser phishing – Menlo Security</a:t>
            </a:r>
            <a:endParaRPr lang="en-US" sz="800" dirty="0">
              <a:solidFill>
                <a:schemeClr val="bg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6960706C-C237-AD96-FF67-C604CD09D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6417000" y="-372460"/>
            <a:ext cx="3106615" cy="17170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F9BCCD01-ECCE-3CBB-F76A-2191D530F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000000">
            <a:off x="6642442" y="-1953293"/>
            <a:ext cx="1936602" cy="357073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56032" y="39310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6032" y="510144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6032" y="90059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6032" y="101763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256032" y="140808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8" name="Text 5"/>
          <p:cNvSpPr/>
          <p:nvPr/>
        </p:nvSpPr>
        <p:spPr>
          <a:xfrm>
            <a:off x="256032" y="152512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9" name="Shape 6"/>
          <p:cNvSpPr/>
          <p:nvPr/>
        </p:nvSpPr>
        <p:spPr>
          <a:xfrm>
            <a:off x="256032" y="1833281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10" name="Text 7"/>
          <p:cNvSpPr/>
          <p:nvPr/>
        </p:nvSpPr>
        <p:spPr>
          <a:xfrm>
            <a:off x="356616" y="1810421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1" name="Text 8"/>
          <p:cNvSpPr/>
          <p:nvPr/>
        </p:nvSpPr>
        <p:spPr>
          <a:xfrm>
            <a:off x="356616" y="1927464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256032" y="221275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3" name="Text 10"/>
          <p:cNvSpPr/>
          <p:nvPr/>
        </p:nvSpPr>
        <p:spPr>
          <a:xfrm>
            <a:off x="256032" y="232980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4" name="Text 11"/>
          <p:cNvSpPr/>
          <p:nvPr/>
        </p:nvSpPr>
        <p:spPr>
          <a:xfrm>
            <a:off x="256032" y="261509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5" name="Text 12"/>
          <p:cNvSpPr/>
          <p:nvPr/>
        </p:nvSpPr>
        <p:spPr>
          <a:xfrm>
            <a:off x="256032" y="273213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6" name="Text 13"/>
          <p:cNvSpPr/>
          <p:nvPr/>
        </p:nvSpPr>
        <p:spPr>
          <a:xfrm>
            <a:off x="256032" y="301742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256032" y="313447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6032" y="341976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6032" y="353680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CAC1A4D-6BB8-2774-DEA0-A57CC73FAD66}"/>
              </a:ext>
            </a:extLst>
          </p:cNvPr>
          <p:cNvGrpSpPr/>
          <p:nvPr/>
        </p:nvGrpSpPr>
        <p:grpSpPr>
          <a:xfrm>
            <a:off x="1693075" y="383759"/>
            <a:ext cx="7315201" cy="1287991"/>
            <a:chOff x="1554479" y="164592"/>
            <a:chExt cx="7315201" cy="1287991"/>
          </a:xfrm>
        </p:grpSpPr>
        <p:sp>
          <p:nvSpPr>
            <p:cNvPr id="26" name="Text 22"/>
            <p:cNvSpPr/>
            <p:nvPr/>
          </p:nvSpPr>
          <p:spPr>
            <a:xfrm>
              <a:off x="1554480" y="164592"/>
              <a:ext cx="7315200" cy="23774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900" b="1" kern="0" spc="400" dirty="0">
                  <a:solidFill>
                    <a:srgbClr val="00B4E5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ROOT CAUSE</a:t>
              </a:r>
              <a:endParaRPr lang="en-US" sz="900" dirty="0"/>
            </a:p>
          </p:txBody>
        </p:sp>
        <p:sp>
          <p:nvSpPr>
            <p:cNvPr id="27" name="Text 23"/>
            <p:cNvSpPr/>
            <p:nvPr/>
          </p:nvSpPr>
          <p:spPr>
            <a:xfrm>
              <a:off x="1554479" y="384048"/>
              <a:ext cx="3251983" cy="6583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>
                <a:lnSpc>
                  <a:spcPts val="2600"/>
                </a:lnSpc>
              </a:pPr>
              <a:r>
                <a:rPr lang="en-US" sz="2200" dirty="0">
                  <a:solidFill>
                    <a:srgbClr val="2D2D2D"/>
                  </a:solidFill>
                  <a:latin typeface="Century Gothic" pitchFamily="34" charset="0"/>
                  <a:ea typeface="Century Gothic" pitchFamily="34" charset="-122"/>
                  <a:cs typeface="Century Gothic" pitchFamily="34" charset="-120"/>
                </a:rPr>
                <a:t>Four browser problems we see everywhere</a:t>
              </a:r>
            </a:p>
          </p:txBody>
        </p:sp>
        <p:sp>
          <p:nvSpPr>
            <p:cNvPr id="29" name="Text 25"/>
            <p:cNvSpPr/>
            <p:nvPr/>
          </p:nvSpPr>
          <p:spPr>
            <a:xfrm>
              <a:off x="1554480" y="1141687"/>
              <a:ext cx="7243924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>
                <a:buNone/>
              </a:pPr>
              <a:r>
                <a:rPr lang="en-US" sz="1000" i="1" dirty="0">
                  <a:solidFill>
                    <a:srgbClr val="8A9BA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With most work in browsers and many Australians using personal devices for access, organisations keep running into the same four issues.</a:t>
              </a:r>
              <a:endParaRPr lang="en-US" sz="1000" dirty="0"/>
            </a:p>
          </p:txBody>
        </p:sp>
      </p:grpSp>
      <p:sp>
        <p:nvSpPr>
          <p:cNvPr id="30" name="Shape 26"/>
          <p:cNvSpPr/>
          <p:nvPr/>
        </p:nvSpPr>
        <p:spPr>
          <a:xfrm>
            <a:off x="1693074" y="1605150"/>
            <a:ext cx="3479478" cy="1366166"/>
          </a:xfrm>
          <a:prstGeom prst="rect">
            <a:avLst/>
          </a:prstGeom>
          <a:gradFill>
            <a:gsLst>
              <a:gs pos="99000">
                <a:schemeClr val="tx1"/>
              </a:gs>
              <a:gs pos="0">
                <a:srgbClr val="266E83"/>
              </a:gs>
            </a:gsLst>
            <a:lin ang="4800000" scaled="0"/>
          </a:gra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1693074" y="1605150"/>
            <a:ext cx="205926" cy="1371600"/>
          </a:xfrm>
          <a:prstGeom prst="rect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2018448" y="169115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Aptos" pitchFamily="34" charset="-122"/>
                <a:cs typeface="Aptos" pitchFamily="34" charset="-120"/>
              </a:rPr>
              <a:t>Contractors &amp; partners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ext 29"/>
          <p:cNvSpPr/>
          <p:nvPr/>
        </p:nvSpPr>
        <p:spPr>
          <a:xfrm>
            <a:off x="2018448" y="2002052"/>
            <a:ext cx="28159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8D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users access critical apps from personal or lightly managed devices.</a:t>
            </a:r>
            <a:endParaRPr lang="en-US" sz="1050" dirty="0"/>
          </a:p>
        </p:txBody>
      </p:sp>
      <p:sp>
        <p:nvSpPr>
          <p:cNvPr id="34" name="Shape 30"/>
          <p:cNvSpPr/>
          <p:nvPr/>
        </p:nvSpPr>
        <p:spPr>
          <a:xfrm>
            <a:off x="5263992" y="1605150"/>
            <a:ext cx="3493008" cy="1366166"/>
          </a:xfrm>
          <a:prstGeom prst="rect">
            <a:avLst/>
          </a:prstGeom>
          <a:gradFill>
            <a:gsLst>
              <a:gs pos="99000">
                <a:schemeClr val="tx1"/>
              </a:gs>
              <a:gs pos="0">
                <a:srgbClr val="266E83"/>
              </a:gs>
            </a:gsLst>
            <a:lin ang="4800000" scaled="0"/>
          </a:gra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1"/>
          <p:cNvSpPr/>
          <p:nvPr/>
        </p:nvSpPr>
        <p:spPr>
          <a:xfrm>
            <a:off x="5263992" y="1603624"/>
            <a:ext cx="205926" cy="1371600"/>
          </a:xfrm>
          <a:prstGeom prst="rect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2"/>
          <p:cNvSpPr/>
          <p:nvPr/>
        </p:nvSpPr>
        <p:spPr>
          <a:xfrm>
            <a:off x="5589364" y="169115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Aptos" pitchFamily="34" charset="-122"/>
                <a:cs typeface="Aptos" pitchFamily="34" charset="-120"/>
              </a:rPr>
              <a:t>GenAI &amp; shadow SaaS</a:t>
            </a:r>
          </a:p>
        </p:txBody>
      </p:sp>
      <p:sp>
        <p:nvSpPr>
          <p:cNvPr id="37" name="Text 33"/>
          <p:cNvSpPr/>
          <p:nvPr/>
        </p:nvSpPr>
        <p:spPr>
          <a:xfrm>
            <a:off x="5589364" y="2002052"/>
            <a:ext cx="28844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8D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paste or upload sensitive data into GenAI tools and unsanctioned SaaS apps.</a:t>
            </a:r>
            <a:endParaRPr lang="en-US" sz="1050" dirty="0"/>
          </a:p>
        </p:txBody>
      </p:sp>
      <p:sp>
        <p:nvSpPr>
          <p:cNvPr id="38" name="Shape 34"/>
          <p:cNvSpPr/>
          <p:nvPr/>
        </p:nvSpPr>
        <p:spPr>
          <a:xfrm>
            <a:off x="1693074" y="3041242"/>
            <a:ext cx="3479478" cy="1366166"/>
          </a:xfrm>
          <a:prstGeom prst="rect">
            <a:avLst/>
          </a:prstGeom>
          <a:gradFill>
            <a:gsLst>
              <a:gs pos="99000">
                <a:schemeClr val="tx1"/>
              </a:gs>
              <a:gs pos="0">
                <a:srgbClr val="266E83"/>
              </a:gs>
            </a:gsLst>
            <a:lin ang="4800000" scaled="0"/>
          </a:gra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5"/>
          <p:cNvSpPr/>
          <p:nvPr/>
        </p:nvSpPr>
        <p:spPr>
          <a:xfrm>
            <a:off x="1696205" y="3041242"/>
            <a:ext cx="205926" cy="1371600"/>
          </a:xfrm>
          <a:prstGeom prst="rect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2018448" y="3127248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Aptos" pitchFamily="34" charset="-122"/>
                <a:cs typeface="Aptos" pitchFamily="34" charset="-120"/>
              </a:rPr>
              <a:t>VDI overkill</a:t>
            </a:r>
          </a:p>
        </p:txBody>
      </p:sp>
      <p:sp>
        <p:nvSpPr>
          <p:cNvPr id="41" name="Text 37"/>
          <p:cNvSpPr/>
          <p:nvPr/>
        </p:nvSpPr>
        <p:spPr>
          <a:xfrm>
            <a:off x="2018448" y="3438144"/>
            <a:ext cx="28159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8D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virtual desktops are used purely to provide “safe” browser access, adding cost and latency.</a:t>
            </a:r>
            <a:endParaRPr lang="en-US" sz="1050" dirty="0"/>
          </a:p>
        </p:txBody>
      </p:sp>
      <p:sp>
        <p:nvSpPr>
          <p:cNvPr id="42" name="Shape 38"/>
          <p:cNvSpPr/>
          <p:nvPr/>
        </p:nvSpPr>
        <p:spPr>
          <a:xfrm>
            <a:off x="5263992" y="3041242"/>
            <a:ext cx="3493008" cy="1366166"/>
          </a:xfrm>
          <a:prstGeom prst="rect">
            <a:avLst/>
          </a:prstGeom>
          <a:gradFill>
            <a:gsLst>
              <a:gs pos="99000">
                <a:schemeClr val="tx1"/>
              </a:gs>
              <a:gs pos="0">
                <a:srgbClr val="266E83"/>
              </a:gs>
            </a:gsLst>
            <a:lin ang="4800000" scaled="0"/>
          </a:gra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39"/>
          <p:cNvSpPr/>
          <p:nvPr/>
        </p:nvSpPr>
        <p:spPr>
          <a:xfrm>
            <a:off x="5263992" y="3035808"/>
            <a:ext cx="205926" cy="1371600"/>
          </a:xfrm>
          <a:prstGeom prst="rect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0"/>
          <p:cNvSpPr/>
          <p:nvPr/>
        </p:nvSpPr>
        <p:spPr>
          <a:xfrm>
            <a:off x="5589364" y="3127248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Aptos" pitchFamily="34" charset="-122"/>
                <a:cs typeface="Aptos" pitchFamily="34" charset="-120"/>
              </a:rPr>
              <a:t>Limited forensics</a:t>
            </a:r>
          </a:p>
        </p:txBody>
      </p:sp>
      <p:sp>
        <p:nvSpPr>
          <p:cNvPr id="45" name="Text 41"/>
          <p:cNvSpPr/>
          <p:nvPr/>
        </p:nvSpPr>
        <p:spPr>
          <a:xfrm>
            <a:off x="5589364" y="3438144"/>
            <a:ext cx="30230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8D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 SaaS incident, it’s hard to reconstruct what happened in the browser: who accessed what, from where, and what they did.</a:t>
            </a:r>
            <a:endParaRPr lang="en-US" sz="10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5E81486-348F-916D-8A48-5B04A25E4747}"/>
              </a:ext>
            </a:extLst>
          </p:cNvPr>
          <p:cNvGrpSpPr/>
          <p:nvPr/>
        </p:nvGrpSpPr>
        <p:grpSpPr>
          <a:xfrm>
            <a:off x="1693074" y="4506750"/>
            <a:ext cx="7198926" cy="365760"/>
            <a:chOff x="1693074" y="4645152"/>
            <a:chExt cx="7198926" cy="365760"/>
          </a:xfrm>
        </p:grpSpPr>
        <p:sp>
          <p:nvSpPr>
            <p:cNvPr id="46" name="Shape 42"/>
            <p:cNvSpPr/>
            <p:nvPr/>
          </p:nvSpPr>
          <p:spPr>
            <a:xfrm>
              <a:off x="1693074" y="4645152"/>
              <a:ext cx="7198926" cy="365760"/>
            </a:xfrm>
            <a:prstGeom prst="rect">
              <a:avLst/>
            </a:prstGeom>
            <a:solidFill>
              <a:srgbClr val="E8F7FB"/>
            </a:solidFill>
            <a:ln w="12700">
              <a:solidFill>
                <a:srgbClr val="00B4E5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 43"/>
            <p:cNvSpPr/>
            <p:nvPr/>
          </p:nvSpPr>
          <p:spPr>
            <a:xfrm>
              <a:off x="1874520" y="4645152"/>
              <a:ext cx="6858000" cy="3657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b="1" i="1" dirty="0">
                  <a:solidFill>
                    <a:srgbClr val="006B8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Different symptoms, same root cause: the browser isn’t treated as a first-class security control point.</a:t>
              </a:r>
              <a:endParaRPr lang="en-US" sz="95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254551" y="39490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4551" y="51194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4551" y="9023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4551" y="1019438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254551" y="140988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8" name="Text 5"/>
          <p:cNvSpPr/>
          <p:nvPr/>
        </p:nvSpPr>
        <p:spPr>
          <a:xfrm>
            <a:off x="254551" y="152693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254551" y="181222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0" name="Text 7"/>
          <p:cNvSpPr/>
          <p:nvPr/>
        </p:nvSpPr>
        <p:spPr>
          <a:xfrm>
            <a:off x="254551" y="192926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1" name="Shape 8"/>
          <p:cNvSpPr/>
          <p:nvPr/>
        </p:nvSpPr>
        <p:spPr>
          <a:xfrm>
            <a:off x="254551" y="2237419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12" name="Text 9"/>
          <p:cNvSpPr/>
          <p:nvPr/>
        </p:nvSpPr>
        <p:spPr>
          <a:xfrm>
            <a:off x="355135" y="2214559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3" name="Text 10"/>
          <p:cNvSpPr/>
          <p:nvPr/>
        </p:nvSpPr>
        <p:spPr>
          <a:xfrm>
            <a:off x="355135" y="2331602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4" name="Text 11"/>
          <p:cNvSpPr/>
          <p:nvPr/>
        </p:nvSpPr>
        <p:spPr>
          <a:xfrm>
            <a:off x="254551" y="26168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5" name="Text 12"/>
          <p:cNvSpPr/>
          <p:nvPr/>
        </p:nvSpPr>
        <p:spPr>
          <a:xfrm>
            <a:off x="254551" y="273393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6" name="Text 13"/>
          <p:cNvSpPr/>
          <p:nvPr/>
        </p:nvSpPr>
        <p:spPr>
          <a:xfrm>
            <a:off x="254551" y="301923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254551" y="3136274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4551" y="34215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4551" y="353861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26" name="Text 22"/>
          <p:cNvSpPr/>
          <p:nvPr/>
        </p:nvSpPr>
        <p:spPr>
          <a:xfrm>
            <a:off x="1691033" y="384048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‘GOOD’ LOOKS LIKE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1691034" y="603504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lnSpc>
                <a:spcPts val="2600"/>
              </a:lnSpc>
              <a:buNone/>
            </a:pPr>
            <a:r>
              <a:rPr lang="en-US" sz="2200" dirty="0">
                <a:solidFill>
                  <a:srgbClr val="2D2D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Design principle: secure work in the browser, on any device</a:t>
            </a:r>
          </a:p>
        </p:txBody>
      </p:sp>
      <p:sp>
        <p:nvSpPr>
          <p:cNvPr id="29" name="Text 25"/>
          <p:cNvSpPr/>
          <p:nvPr/>
        </p:nvSpPr>
        <p:spPr>
          <a:xfrm>
            <a:off x="1678960" y="1572768"/>
            <a:ext cx="4288040" cy="3026663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the browser as an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control point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not just a consumer app.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consistent security policy across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and unmanaged devices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employees, contractors and partners.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 data and identity controls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SaaS and web apps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(uploads, downloads, copy/paste, printing, screenshots, GenAI usage).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session-level visibility: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did what, in which app, from which device, and when.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a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user experience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users just open the browser, log in and work.</a:t>
            </a:r>
            <a:endParaRPr lang="en-US" sz="110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analysts expect </a:t>
            </a:r>
            <a:r>
              <a:rPr lang="en-US" sz="11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enterprise browsers to move from early adoption to mainstream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over the next few years as part of Zero Trust architectures.</a:t>
            </a:r>
            <a:br>
              <a:rPr lang="en-US" sz="1100" dirty="0"/>
            </a:br>
            <a:r>
              <a:rPr lang="en-US" sz="800" i="1" dirty="0">
                <a:solidFill>
                  <a:srgbClr val="8A9B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 and related secure enterprise browser research, 2025.</a:t>
            </a:r>
            <a:endParaRPr lang="en-US" sz="11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9B80845-9B9F-6DCD-1A2B-77B7E45591B7}"/>
              </a:ext>
            </a:extLst>
          </p:cNvPr>
          <p:cNvGrpSpPr/>
          <p:nvPr/>
        </p:nvGrpSpPr>
        <p:grpSpPr>
          <a:xfrm>
            <a:off x="7047000" y="2204350"/>
            <a:ext cx="1078992" cy="1078992"/>
            <a:chOff x="6793992" y="2121408"/>
            <a:chExt cx="1078992" cy="1078992"/>
          </a:xfrm>
        </p:grpSpPr>
        <p:sp>
          <p:nvSpPr>
            <p:cNvPr id="30" name="Shape 26"/>
            <p:cNvSpPr/>
            <p:nvPr/>
          </p:nvSpPr>
          <p:spPr>
            <a:xfrm>
              <a:off x="6793992" y="2121408"/>
              <a:ext cx="1078992" cy="1078992"/>
            </a:xfrm>
            <a:prstGeom prst="ellipse">
              <a:avLst/>
            </a:prstGeom>
            <a:solidFill>
              <a:srgbClr val="00B4E5"/>
            </a:solidFill>
            <a:ln w="12700">
              <a:solidFill>
                <a:srgbClr val="00B4E5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3ED0F1F3-E5B6-71BE-4F7D-98FF132449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35909" y="2160954"/>
              <a:ext cx="996356" cy="1001808"/>
            </a:xfrm>
            <a:prstGeom prst="rect">
              <a:avLst/>
            </a:prstGeom>
          </p:spPr>
        </p:pic>
        <p:sp>
          <p:nvSpPr>
            <p:cNvPr id="31" name="Text 27"/>
            <p:cNvSpPr/>
            <p:nvPr/>
          </p:nvSpPr>
          <p:spPr>
            <a:xfrm>
              <a:off x="6793992" y="2121408"/>
              <a:ext cx="1078992" cy="107899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900" b="1" dirty="0">
                  <a:solidFill>
                    <a:srgbClr val="0D1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Secure</a:t>
              </a:r>
              <a:endParaRPr lang="en-US" sz="900" dirty="0"/>
            </a:p>
            <a:p>
              <a:pPr marL="0" indent="0" algn="ctr">
                <a:buNone/>
              </a:pPr>
              <a:r>
                <a:rPr lang="en-US" sz="900" b="1" dirty="0">
                  <a:solidFill>
                    <a:srgbClr val="0D1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Browser</a:t>
              </a:r>
              <a:endParaRPr lang="en-US" sz="900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A9AEAFE-35A9-7561-F8B0-D12A30F5098F}"/>
              </a:ext>
            </a:extLst>
          </p:cNvPr>
          <p:cNvGrpSpPr/>
          <p:nvPr/>
        </p:nvGrpSpPr>
        <p:grpSpPr>
          <a:xfrm>
            <a:off x="6315719" y="1654360"/>
            <a:ext cx="822960" cy="548640"/>
            <a:chOff x="6291072" y="1188720"/>
            <a:chExt cx="822960" cy="548640"/>
          </a:xfrm>
        </p:grpSpPr>
        <p:sp>
          <p:nvSpPr>
            <p:cNvPr id="32" name="Shape 28"/>
            <p:cNvSpPr/>
            <p:nvPr/>
          </p:nvSpPr>
          <p:spPr>
            <a:xfrm>
              <a:off x="6291072" y="1188720"/>
              <a:ext cx="822960" cy="548640"/>
            </a:xfrm>
            <a:prstGeom prst="rect">
              <a:avLst/>
            </a:prstGeom>
            <a:solidFill>
              <a:srgbClr val="0D2235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29"/>
            <p:cNvSpPr/>
            <p:nvPr/>
          </p:nvSpPr>
          <p:spPr>
            <a:xfrm>
              <a:off x="6291072" y="1261872"/>
              <a:ext cx="822960" cy="40233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750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Corporate</a:t>
              </a:r>
              <a:endParaRPr lang="en-US" sz="750" dirty="0"/>
            </a:p>
            <a:p>
              <a:pPr marL="0" indent="0" algn="ctr">
                <a:buNone/>
              </a:pPr>
              <a:r>
                <a:rPr lang="en-US" sz="750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laptop</a:t>
              </a:r>
              <a:endParaRPr lang="en-US" sz="750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16562AE-0D50-BC1A-14D5-C9CCE7C608A3}"/>
              </a:ext>
            </a:extLst>
          </p:cNvPr>
          <p:cNvGrpSpPr/>
          <p:nvPr/>
        </p:nvGrpSpPr>
        <p:grpSpPr>
          <a:xfrm>
            <a:off x="8056489" y="1654360"/>
            <a:ext cx="822960" cy="548640"/>
            <a:chOff x="7616952" y="1188720"/>
            <a:chExt cx="822960" cy="548640"/>
          </a:xfrm>
        </p:grpSpPr>
        <p:sp>
          <p:nvSpPr>
            <p:cNvPr id="34" name="Shape 30"/>
            <p:cNvSpPr/>
            <p:nvPr/>
          </p:nvSpPr>
          <p:spPr>
            <a:xfrm>
              <a:off x="7616952" y="1188720"/>
              <a:ext cx="822960" cy="548640"/>
            </a:xfrm>
            <a:prstGeom prst="rect">
              <a:avLst/>
            </a:prstGeom>
            <a:solidFill>
              <a:srgbClr val="0D2235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31"/>
            <p:cNvSpPr/>
            <p:nvPr/>
          </p:nvSpPr>
          <p:spPr>
            <a:xfrm>
              <a:off x="7616952" y="1311750"/>
              <a:ext cx="822960" cy="3025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750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Contractor</a:t>
              </a:r>
              <a:endParaRPr lang="en-US" sz="750" dirty="0"/>
            </a:p>
            <a:p>
              <a:pPr marL="0" indent="0" algn="ctr">
                <a:buNone/>
              </a:pPr>
              <a:r>
                <a:rPr lang="en-US" sz="750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device</a:t>
              </a:r>
              <a:endParaRPr lang="en-US" sz="750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32A6E9B-8EEB-39BF-43E0-DB99FD53BE3A}"/>
              </a:ext>
            </a:extLst>
          </p:cNvPr>
          <p:cNvGrpSpPr/>
          <p:nvPr/>
        </p:nvGrpSpPr>
        <p:grpSpPr>
          <a:xfrm>
            <a:off x="6315497" y="3290561"/>
            <a:ext cx="822960" cy="548640"/>
            <a:chOff x="6793992" y="3401568"/>
            <a:chExt cx="822960" cy="548640"/>
          </a:xfrm>
        </p:grpSpPr>
        <p:sp>
          <p:nvSpPr>
            <p:cNvPr id="36" name="Shape 32"/>
            <p:cNvSpPr/>
            <p:nvPr/>
          </p:nvSpPr>
          <p:spPr>
            <a:xfrm>
              <a:off x="6793992" y="3401568"/>
              <a:ext cx="822960" cy="548640"/>
            </a:xfrm>
            <a:prstGeom prst="rect">
              <a:avLst/>
            </a:prstGeom>
            <a:solidFill>
              <a:srgbClr val="0D2235"/>
            </a:solidFill>
            <a:ln w="12700">
              <a:solidFill>
                <a:srgbClr val="00B4E5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33"/>
            <p:cNvSpPr/>
            <p:nvPr/>
          </p:nvSpPr>
          <p:spPr>
            <a:xfrm>
              <a:off x="6793992" y="3538610"/>
              <a:ext cx="822960" cy="2830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750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Mobile / BYOD</a:t>
              </a:r>
              <a:endParaRPr lang="en-US" sz="750" dirty="0"/>
            </a:p>
          </p:txBody>
        </p:sp>
      </p:grpSp>
      <p:sp>
        <p:nvSpPr>
          <p:cNvPr id="39" name="Text 35"/>
          <p:cNvSpPr/>
          <p:nvPr/>
        </p:nvSpPr>
        <p:spPr>
          <a:xfrm>
            <a:off x="7812000" y="3246750"/>
            <a:ext cx="1060969" cy="6655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006B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“Secure browser technologies are forecast to see strong enterprise adoption by 2028”</a:t>
            </a:r>
            <a:br>
              <a:rPr lang="en-US" sz="750" i="1" dirty="0">
                <a:solidFill>
                  <a:srgbClr val="006B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750" i="1" dirty="0">
                <a:solidFill>
                  <a:srgbClr val="006B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Gartner</a:t>
            </a:r>
            <a:endParaRPr lang="en-US" sz="750" dirty="0"/>
          </a:p>
        </p:txBody>
      </p:sp>
      <p:sp>
        <p:nvSpPr>
          <p:cNvPr id="40" name="Shape 36"/>
          <p:cNvSpPr/>
          <p:nvPr/>
        </p:nvSpPr>
        <p:spPr>
          <a:xfrm>
            <a:off x="1691034" y="4461750"/>
            <a:ext cx="7196700" cy="365760"/>
          </a:xfrm>
          <a:prstGeom prst="rect">
            <a:avLst/>
          </a:prstGeom>
          <a:solidFill>
            <a:srgbClr val="E8F7FB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1872000" y="4461750"/>
            <a:ext cx="68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6B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controls and visibility, regardless of device – without punishing users.</a:t>
            </a:r>
            <a:endParaRPr lang="en-US" sz="950" dirty="0"/>
          </a:p>
        </p:txBody>
      </p:sp>
      <p:sp>
        <p:nvSpPr>
          <p:cNvPr id="57" name="Arrow: Bent-Up 56">
            <a:extLst>
              <a:ext uri="{FF2B5EF4-FFF2-40B4-BE49-F238E27FC236}">
                <a16:creationId xmlns:a16="http://schemas.microsoft.com/office/drawing/2014/main" id="{663C1002-9AA5-20EE-A8B5-55EFAD9E67E1}"/>
              </a:ext>
            </a:extLst>
          </p:cNvPr>
          <p:cNvSpPr/>
          <p:nvPr/>
        </p:nvSpPr>
        <p:spPr>
          <a:xfrm rot="5400000">
            <a:off x="6617810" y="2237542"/>
            <a:ext cx="454981" cy="403398"/>
          </a:xfrm>
          <a:prstGeom prst="bentUpArrow">
            <a:avLst>
              <a:gd name="adj1" fmla="val 9315"/>
              <a:gd name="adj2" fmla="val 10955"/>
              <a:gd name="adj3" fmla="val 37593"/>
            </a:avLst>
          </a:prstGeom>
          <a:solidFill>
            <a:srgbClr val="52CD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row: Bent-Up 57">
            <a:extLst>
              <a:ext uri="{FF2B5EF4-FFF2-40B4-BE49-F238E27FC236}">
                <a16:creationId xmlns:a16="http://schemas.microsoft.com/office/drawing/2014/main" id="{145C7522-32C2-157A-0275-2BB2E580F152}"/>
              </a:ext>
            </a:extLst>
          </p:cNvPr>
          <p:cNvSpPr/>
          <p:nvPr/>
        </p:nvSpPr>
        <p:spPr>
          <a:xfrm rot="5400000" flipH="1">
            <a:off x="6614791" y="2852611"/>
            <a:ext cx="461019" cy="403398"/>
          </a:xfrm>
          <a:prstGeom prst="bentUpArrow">
            <a:avLst>
              <a:gd name="adj1" fmla="val 9315"/>
              <a:gd name="adj2" fmla="val 10955"/>
              <a:gd name="adj3" fmla="val 37593"/>
            </a:avLst>
          </a:prstGeom>
          <a:solidFill>
            <a:srgbClr val="52CD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Arrow: Bent-Up 58">
            <a:extLst>
              <a:ext uri="{FF2B5EF4-FFF2-40B4-BE49-F238E27FC236}">
                <a16:creationId xmlns:a16="http://schemas.microsoft.com/office/drawing/2014/main" id="{1FF01F3D-7C06-D005-3295-0349F36A7933}"/>
              </a:ext>
            </a:extLst>
          </p:cNvPr>
          <p:cNvSpPr/>
          <p:nvPr/>
        </p:nvSpPr>
        <p:spPr>
          <a:xfrm rot="5400000" flipV="1">
            <a:off x="8101210" y="2237155"/>
            <a:ext cx="454981" cy="403400"/>
          </a:xfrm>
          <a:prstGeom prst="bentUpArrow">
            <a:avLst>
              <a:gd name="adj1" fmla="val 9315"/>
              <a:gd name="adj2" fmla="val 10955"/>
              <a:gd name="adj3" fmla="val 37593"/>
            </a:avLst>
          </a:prstGeom>
          <a:solidFill>
            <a:srgbClr val="52CD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DB9293E-B877-44AF-BB84-EAD2DCF102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6417000" y="-372460"/>
            <a:ext cx="3106615" cy="17170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C609952C-32E6-B1BB-DE98-612681566B8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1000"/>
          </a:blip>
          <a:stretch>
            <a:fillRect/>
          </a:stretch>
        </p:blipFill>
        <p:spPr>
          <a:xfrm>
            <a:off x="7070238" y="-668250"/>
            <a:ext cx="1936602" cy="357073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54551" y="39491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4551" y="511954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4551" y="90240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4551" y="101944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254551" y="14098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8" name="Text 5"/>
          <p:cNvSpPr/>
          <p:nvPr/>
        </p:nvSpPr>
        <p:spPr>
          <a:xfrm>
            <a:off x="254551" y="152693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254551" y="181223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0" name="Text 7"/>
          <p:cNvSpPr/>
          <p:nvPr/>
        </p:nvSpPr>
        <p:spPr>
          <a:xfrm>
            <a:off x="254551" y="1929274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1" name="Text 8"/>
          <p:cNvSpPr/>
          <p:nvPr/>
        </p:nvSpPr>
        <p:spPr>
          <a:xfrm>
            <a:off x="254551" y="22145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2" name="Text 9"/>
          <p:cNvSpPr/>
          <p:nvPr/>
        </p:nvSpPr>
        <p:spPr>
          <a:xfrm>
            <a:off x="254551" y="233161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3" name="Shape 10"/>
          <p:cNvSpPr/>
          <p:nvPr/>
        </p:nvSpPr>
        <p:spPr>
          <a:xfrm>
            <a:off x="254551" y="2639763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14" name="Text 11"/>
          <p:cNvSpPr/>
          <p:nvPr/>
        </p:nvSpPr>
        <p:spPr>
          <a:xfrm>
            <a:off x="355135" y="2616903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5" name="Text 12"/>
          <p:cNvSpPr/>
          <p:nvPr/>
        </p:nvSpPr>
        <p:spPr>
          <a:xfrm>
            <a:off x="355135" y="2733946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6" name="Text 13"/>
          <p:cNvSpPr/>
          <p:nvPr/>
        </p:nvSpPr>
        <p:spPr>
          <a:xfrm>
            <a:off x="254551" y="301923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254551" y="313628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4551" y="342157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4551" y="353861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26" name="Text 22"/>
          <p:cNvSpPr/>
          <p:nvPr/>
        </p:nvSpPr>
        <p:spPr>
          <a:xfrm>
            <a:off x="1691640" y="384048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SOLUTION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1691640" y="603504"/>
            <a:ext cx="45445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600"/>
              </a:lnSpc>
            </a:pPr>
            <a:r>
              <a:rPr lang="en-US" sz="2200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Secure enterprise browsers: closing the gap</a:t>
            </a:r>
          </a:p>
        </p:txBody>
      </p:sp>
      <p:sp>
        <p:nvSpPr>
          <p:cNvPr id="29" name="Text 25"/>
          <p:cNvSpPr/>
          <p:nvPr/>
        </p:nvSpPr>
        <p:spPr>
          <a:xfrm>
            <a:off x="1691639" y="1516074"/>
            <a:ext cx="4083605" cy="3055925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secure enterprise browser embeds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and data controls directly into the browser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enforces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Trust access and DLP 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web, SaaS and private apps – even on unmanaged endpoints.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gives security teams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 visibility into browser-level activity 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investigations and compliance.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can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some VDI use cases 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browser-only workloads, reducing cost and complexity.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 forecasts suggest that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than 10% of organisations use secure enterprise browsers today, but around a quarter will adopt them by 2028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 strengthen remote access and endpoint security.</a:t>
            </a:r>
            <a:br>
              <a:rPr lang="en-US" sz="1100" dirty="0"/>
            </a:br>
            <a:r>
              <a:rPr lang="en-US" sz="800" i="1" dirty="0">
                <a:solidFill>
                  <a:srgbClr val="7A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Gartner, Secure Enterprise Browser predictions, 2025.</a:t>
            </a:r>
            <a:endParaRPr lang="en-US" sz="1100" dirty="0"/>
          </a:p>
        </p:txBody>
      </p:sp>
      <p:sp>
        <p:nvSpPr>
          <p:cNvPr id="40" name="Shape 36"/>
          <p:cNvSpPr/>
          <p:nvPr/>
        </p:nvSpPr>
        <p:spPr>
          <a:xfrm>
            <a:off x="1691640" y="4461750"/>
            <a:ext cx="7200360" cy="365760"/>
          </a:xfrm>
          <a:prstGeom prst="rect">
            <a:avLst/>
          </a:prstGeom>
          <a:solidFill>
            <a:srgbClr val="52CDEA">
              <a:alpha val="23000"/>
            </a:srgbClr>
          </a:solidFill>
          <a:ln w="12700">
            <a:solidFill>
              <a:srgbClr val="F04E2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1917000" y="4461750"/>
            <a:ext cx="6815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B4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the cleanest ways to implement this model – especially in a SASE environment – is Prisma Browser from Palo Alto Networks.</a:t>
            </a:r>
            <a:endParaRPr lang="en-US" sz="950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EC82826-D17D-EFF9-91DF-1C61CB7D71B6}"/>
              </a:ext>
            </a:extLst>
          </p:cNvPr>
          <p:cNvGrpSpPr/>
          <p:nvPr/>
        </p:nvGrpSpPr>
        <p:grpSpPr>
          <a:xfrm>
            <a:off x="6064220" y="3426749"/>
            <a:ext cx="2827780" cy="765001"/>
            <a:chOff x="6064220" y="3517383"/>
            <a:chExt cx="2827780" cy="765001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00C50583-05B1-0B65-9974-1668BFCE6C10}"/>
                </a:ext>
              </a:extLst>
            </p:cNvPr>
            <p:cNvSpPr/>
            <p:nvPr/>
          </p:nvSpPr>
          <p:spPr>
            <a:xfrm>
              <a:off x="6064220" y="3517383"/>
              <a:ext cx="2827780" cy="765001"/>
            </a:xfrm>
            <a:prstGeom prst="roundRect">
              <a:avLst>
                <a:gd name="adj" fmla="val 5199"/>
              </a:avLst>
            </a:prstGeom>
            <a:gradFill flip="none" rotWithShape="1">
              <a:gsLst>
                <a:gs pos="99000">
                  <a:srgbClr val="0A3343"/>
                </a:gs>
                <a:gs pos="10000">
                  <a:srgbClr val="52CDEA"/>
                </a:gs>
              </a:gsLst>
              <a:lin ang="4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Text 35"/>
            <p:cNvSpPr/>
            <p:nvPr/>
          </p:nvSpPr>
          <p:spPr>
            <a:xfrm>
              <a:off x="6278328" y="3666744"/>
              <a:ext cx="2540520" cy="48000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00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Secure enterprise browsers:</a:t>
              </a:r>
              <a:endParaRPr lang="en-US" sz="900" dirty="0">
                <a:solidFill>
                  <a:schemeClr val="bg1"/>
                </a:solidFill>
              </a:endParaRPr>
            </a:p>
            <a:p>
              <a:pPr marL="0" indent="0"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&lt;10% adoption today  →  ∼25% by 2028</a:t>
              </a:r>
              <a:endParaRPr lang="en-US" sz="900" b="1" dirty="0">
                <a:solidFill>
                  <a:schemeClr val="bg1"/>
                </a:solidFill>
              </a:endParaRPr>
            </a:p>
            <a:p>
              <a:r>
                <a:rPr lang="en-US" sz="900" dirty="0">
                  <a:solidFill>
                    <a:schemeClr val="bg1"/>
                  </a:solidFill>
                  <a:latin typeface="Calibri" pitchFamily="34" charset="0"/>
                  <a:cs typeface="Calibri" pitchFamily="34" charset="-120"/>
                </a:rPr>
                <a:t>– Gartner</a:t>
              </a:r>
            </a:p>
          </p:txBody>
        </p:sp>
      </p:grpSp>
      <p:sp>
        <p:nvSpPr>
          <p:cNvPr id="30" name="Shape 26"/>
          <p:cNvSpPr/>
          <p:nvPr/>
        </p:nvSpPr>
        <p:spPr>
          <a:xfrm>
            <a:off x="6075648" y="1593719"/>
            <a:ext cx="2816352" cy="530352"/>
          </a:xfrm>
          <a:prstGeom prst="rect">
            <a:avLst/>
          </a:prstGeom>
          <a:solidFill>
            <a:srgbClr val="1C3347"/>
          </a:soli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6075648" y="1593719"/>
            <a:ext cx="2816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Users &amp; Devices</a:t>
            </a:r>
            <a:endParaRPr lang="en-US" sz="1100" dirty="0"/>
          </a:p>
        </p:txBody>
      </p:sp>
      <p:sp>
        <p:nvSpPr>
          <p:cNvPr id="33" name="Shape 29"/>
          <p:cNvSpPr/>
          <p:nvPr/>
        </p:nvSpPr>
        <p:spPr>
          <a:xfrm>
            <a:off x="6075648" y="2203933"/>
            <a:ext cx="2816352" cy="530352"/>
          </a:xfrm>
          <a:prstGeom prst="rect">
            <a:avLst/>
          </a:prstGeom>
          <a:solidFill>
            <a:srgbClr val="1C3347"/>
          </a:soli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6075648" y="2203933"/>
            <a:ext cx="2816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Secure Enterprise Browser</a:t>
            </a:r>
          </a:p>
        </p:txBody>
      </p:sp>
      <p:sp>
        <p:nvSpPr>
          <p:cNvPr id="36" name="Shape 32"/>
          <p:cNvSpPr/>
          <p:nvPr/>
        </p:nvSpPr>
        <p:spPr>
          <a:xfrm>
            <a:off x="6075648" y="2808473"/>
            <a:ext cx="2816352" cy="530352"/>
          </a:xfrm>
          <a:prstGeom prst="rect">
            <a:avLst/>
          </a:prstGeom>
          <a:solidFill>
            <a:srgbClr val="1C3347"/>
          </a:solidFill>
          <a:ln w="12700">
            <a:solidFill>
              <a:srgbClr val="00B4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6075648" y="2808473"/>
            <a:ext cx="2816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SaaS / Web / Private Apps</a:t>
            </a:r>
            <a:endParaRPr lang="en-US" sz="1100" dirty="0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9FEA5C7-A36C-8310-92EF-6603263FC910}"/>
              </a:ext>
            </a:extLst>
          </p:cNvPr>
          <p:cNvCxnSpPr/>
          <p:nvPr/>
        </p:nvCxnSpPr>
        <p:spPr>
          <a:xfrm flipH="1">
            <a:off x="7480151" y="2076749"/>
            <a:ext cx="3673" cy="177678"/>
          </a:xfrm>
          <a:prstGeom prst="straightConnector1">
            <a:avLst/>
          </a:prstGeom>
          <a:ln w="34925">
            <a:solidFill>
              <a:srgbClr val="52CDE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A265993-AFCD-07E8-E69A-27062E260887}"/>
              </a:ext>
            </a:extLst>
          </p:cNvPr>
          <p:cNvCxnSpPr/>
          <p:nvPr/>
        </p:nvCxnSpPr>
        <p:spPr>
          <a:xfrm flipH="1">
            <a:off x="7480151" y="2706749"/>
            <a:ext cx="3673" cy="177678"/>
          </a:xfrm>
          <a:prstGeom prst="straightConnector1">
            <a:avLst/>
          </a:prstGeom>
          <a:ln w="34925">
            <a:solidFill>
              <a:srgbClr val="52CDE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38AD6741-15C1-7E09-5746-1D7B07F6BCAC}"/>
              </a:ext>
            </a:extLst>
          </p:cNvPr>
          <p:cNvSpPr/>
          <p:nvPr/>
        </p:nvSpPr>
        <p:spPr>
          <a:xfrm>
            <a:off x="6139656" y="1516075"/>
            <a:ext cx="2752344" cy="2540676"/>
          </a:xfrm>
          <a:prstGeom prst="roundRect">
            <a:avLst>
              <a:gd name="adj" fmla="val 5199"/>
            </a:avLst>
          </a:prstGeom>
          <a:gradFill flip="none" rotWithShape="1">
            <a:gsLst>
              <a:gs pos="99000">
                <a:schemeClr val="bg1">
                  <a:alpha val="13000"/>
                </a:schemeClr>
              </a:gs>
              <a:gs pos="10000">
                <a:srgbClr val="52CDEA">
                  <a:alpha val="41000"/>
                </a:srgb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 0"/>
          <p:cNvSpPr/>
          <p:nvPr/>
        </p:nvSpPr>
        <p:spPr>
          <a:xfrm>
            <a:off x="255188" y="39490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5188" y="51194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5188" y="9023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5188" y="1019438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255188" y="140988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8" name="Text 5"/>
          <p:cNvSpPr/>
          <p:nvPr/>
        </p:nvSpPr>
        <p:spPr>
          <a:xfrm>
            <a:off x="255188" y="152693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255188" y="181222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0" name="Text 7"/>
          <p:cNvSpPr/>
          <p:nvPr/>
        </p:nvSpPr>
        <p:spPr>
          <a:xfrm>
            <a:off x="255188" y="192926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1" name="Text 8"/>
          <p:cNvSpPr/>
          <p:nvPr/>
        </p:nvSpPr>
        <p:spPr>
          <a:xfrm>
            <a:off x="255188" y="221455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2" name="Text 9"/>
          <p:cNvSpPr/>
          <p:nvPr/>
        </p:nvSpPr>
        <p:spPr>
          <a:xfrm>
            <a:off x="255188" y="233160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255188" y="261689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4" name="Text 11"/>
          <p:cNvSpPr/>
          <p:nvPr/>
        </p:nvSpPr>
        <p:spPr>
          <a:xfrm>
            <a:off x="255188" y="273393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5" name="Shape 12"/>
          <p:cNvSpPr/>
          <p:nvPr/>
        </p:nvSpPr>
        <p:spPr>
          <a:xfrm>
            <a:off x="255188" y="3042091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16" name="Text 13"/>
          <p:cNvSpPr/>
          <p:nvPr/>
        </p:nvSpPr>
        <p:spPr>
          <a:xfrm>
            <a:off x="355772" y="3019231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7" name="Text 14"/>
          <p:cNvSpPr/>
          <p:nvPr/>
        </p:nvSpPr>
        <p:spPr>
          <a:xfrm>
            <a:off x="355772" y="3136274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8" name="Text 15"/>
          <p:cNvSpPr/>
          <p:nvPr/>
        </p:nvSpPr>
        <p:spPr>
          <a:xfrm>
            <a:off x="255188" y="342156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255188" y="353861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27" name="Text 22"/>
          <p:cNvSpPr/>
          <p:nvPr/>
        </p:nvSpPr>
        <p:spPr>
          <a:xfrm>
            <a:off x="1691640" y="384048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OUR PREFERRED APPROACH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1691640" y="603504"/>
            <a:ext cx="415465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600"/>
              </a:lnSpc>
            </a:pPr>
            <a:r>
              <a:rPr lang="en-US" sz="2200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Why Prisma Browser is our preferred approach</a:t>
            </a:r>
          </a:p>
        </p:txBody>
      </p:sp>
      <p:sp>
        <p:nvSpPr>
          <p:cNvPr id="30" name="Text 25"/>
          <p:cNvSpPr/>
          <p:nvPr/>
        </p:nvSpPr>
        <p:spPr>
          <a:xfrm>
            <a:off x="1691640" y="1516074"/>
            <a:ext cx="4146752" cy="3055925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Prisma Browser is a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enterprise browser built into the Prisma SASE platform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Palo Alto Networks.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lets you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any user, on any device, accessing any app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– including contractors and BYOD users.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leverages Prisma SASE’s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AI-driven threat intelligence 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detect highly evasive browser-based threats.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delivers </a:t>
            </a: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last-mile data protection </a:t>
            </a: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granular controls for uploads, downloads, copy/paste, screenshots, printing, watermarks and more – directly in the browser.</a:t>
            </a:r>
            <a:endParaRPr lang="en-US" sz="1100" dirty="0">
              <a:solidFill>
                <a:schemeClr val="bg1"/>
              </a:solidFill>
            </a:endParaRPr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Prisma SASE is a globally adopted platform with large-scale enterprise deployment and multi-billion-dollar recurring revenue, so Prisma Browser benefits from a proven, mature cloud security fabric.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1" name="Shape 26"/>
          <p:cNvSpPr/>
          <p:nvPr/>
        </p:nvSpPr>
        <p:spPr>
          <a:xfrm>
            <a:off x="10197000" y="2124150"/>
            <a:ext cx="493776" cy="493776"/>
          </a:xfrm>
          <a:prstGeom prst="ellipse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10197000" y="2124150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400" dirty="0"/>
          </a:p>
        </p:txBody>
      </p:sp>
      <p:sp>
        <p:nvSpPr>
          <p:cNvPr id="35" name="Shape 30"/>
          <p:cNvSpPr/>
          <p:nvPr/>
        </p:nvSpPr>
        <p:spPr>
          <a:xfrm>
            <a:off x="10197000" y="2814782"/>
            <a:ext cx="493776" cy="493776"/>
          </a:xfrm>
          <a:prstGeom prst="ellipse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1"/>
          <p:cNvSpPr/>
          <p:nvPr/>
        </p:nvSpPr>
        <p:spPr>
          <a:xfrm>
            <a:off x="10197000" y="281478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400" dirty="0"/>
          </a:p>
        </p:txBody>
      </p:sp>
      <p:sp>
        <p:nvSpPr>
          <p:cNvPr id="39" name="Shape 34"/>
          <p:cNvSpPr/>
          <p:nvPr/>
        </p:nvSpPr>
        <p:spPr>
          <a:xfrm>
            <a:off x="10197000" y="3474592"/>
            <a:ext cx="493776" cy="493776"/>
          </a:xfrm>
          <a:prstGeom prst="ellipse">
            <a:avLst/>
          </a:prstGeom>
          <a:solidFill>
            <a:srgbClr val="00B4E5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5"/>
          <p:cNvSpPr/>
          <p:nvPr/>
        </p:nvSpPr>
        <p:spPr>
          <a:xfrm>
            <a:off x="10197000" y="347459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400" dirty="0"/>
          </a:p>
        </p:txBody>
      </p:sp>
      <p:sp>
        <p:nvSpPr>
          <p:cNvPr id="45" name="Text 40"/>
          <p:cNvSpPr/>
          <p:nvPr/>
        </p:nvSpPr>
        <p:spPr>
          <a:xfrm>
            <a:off x="6507000" y="1918317"/>
            <a:ext cx="2686264" cy="1844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E8F7F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Prisma SASE cloud with Prisma Browser </a:t>
            </a:r>
            <a:endParaRPr lang="en-US" sz="900" dirty="0">
              <a:solidFill>
                <a:srgbClr val="E8F7FB"/>
              </a:solidFill>
            </a:endParaRPr>
          </a:p>
        </p:txBody>
      </p:sp>
      <p:sp>
        <p:nvSpPr>
          <p:cNvPr id="46" name="Text 41"/>
          <p:cNvSpPr/>
          <p:nvPr/>
        </p:nvSpPr>
        <p:spPr>
          <a:xfrm>
            <a:off x="6435554" y="1667975"/>
            <a:ext cx="2340000" cy="335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52CDEA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The Secure Browser Edge</a:t>
            </a:r>
            <a:endParaRPr lang="en-US" sz="1400" b="1" dirty="0">
              <a:solidFill>
                <a:srgbClr val="52CDEA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Shape 42"/>
          <p:cNvSpPr/>
          <p:nvPr/>
        </p:nvSpPr>
        <p:spPr>
          <a:xfrm>
            <a:off x="1691640" y="4461750"/>
            <a:ext cx="7200360" cy="365760"/>
          </a:xfrm>
          <a:prstGeom prst="rect">
            <a:avLst/>
          </a:prstGeom>
          <a:solidFill>
            <a:srgbClr val="52CDEA">
              <a:alpha val="23000"/>
            </a:srgbClr>
          </a:solidFill>
          <a:ln w="12700">
            <a:noFill/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3"/>
          <p:cNvSpPr/>
          <p:nvPr/>
        </p:nvSpPr>
        <p:spPr>
          <a:xfrm>
            <a:off x="1872000" y="4461750"/>
            <a:ext cx="68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52CD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Prisma Browser turns your browser into an extension of Prisma SASE – not a separate point solution.</a:t>
            </a:r>
            <a:endParaRPr lang="en-US" sz="950" dirty="0">
              <a:solidFill>
                <a:srgbClr val="52CDEA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9992BCF-479D-11C8-9B3E-F739ECE6571E}"/>
              </a:ext>
            </a:extLst>
          </p:cNvPr>
          <p:cNvGrpSpPr/>
          <p:nvPr/>
        </p:nvGrpSpPr>
        <p:grpSpPr>
          <a:xfrm>
            <a:off x="6537348" y="2217458"/>
            <a:ext cx="2174652" cy="1569292"/>
            <a:chOff x="6267348" y="2202132"/>
            <a:chExt cx="2174652" cy="1569292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CD86B5A-41AC-6617-916F-EB211A8768AB}"/>
                </a:ext>
              </a:extLst>
            </p:cNvPr>
            <p:cNvGrpSpPr/>
            <p:nvPr/>
          </p:nvGrpSpPr>
          <p:grpSpPr>
            <a:xfrm>
              <a:off x="6267348" y="3336750"/>
              <a:ext cx="2174652" cy="434674"/>
              <a:chOff x="6229708" y="3456304"/>
              <a:chExt cx="2174652" cy="434674"/>
            </a:xfrm>
          </p:grpSpPr>
          <p:sp>
            <p:nvSpPr>
              <p:cNvPr id="41" name="Text 36"/>
              <p:cNvSpPr/>
              <p:nvPr/>
            </p:nvSpPr>
            <p:spPr>
              <a:xfrm>
                <a:off x="6822000" y="3456304"/>
                <a:ext cx="1582360" cy="24688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r>
                  <a:rPr lang="en-US" sz="1100" b="1" dirty="0">
                    <a:solidFill>
                      <a:srgbClr val="FFFFFF"/>
                    </a:solidFill>
                    <a:latin typeface="Century Gothic" panose="020B0502020202020204" pitchFamily="34" charset="0"/>
                    <a:ea typeface="Aptos" pitchFamily="34" charset="-122"/>
                    <a:cs typeface="Aptos" pitchFamily="34" charset="-120"/>
                  </a:rPr>
                  <a:t>Any Device / Any App</a:t>
                </a:r>
              </a:p>
            </p:txBody>
          </p:sp>
          <p:sp>
            <p:nvSpPr>
              <p:cNvPr id="42" name="Text 37"/>
              <p:cNvSpPr/>
              <p:nvPr/>
            </p:nvSpPr>
            <p:spPr>
              <a:xfrm>
                <a:off x="6822000" y="3652192"/>
                <a:ext cx="144736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7AC8E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Managed &amp; unmanaged</a:t>
                </a:r>
                <a:endParaRPr lang="en-US" sz="950" dirty="0"/>
              </a:p>
            </p:txBody>
          </p:sp>
          <p:pic>
            <p:nvPicPr>
              <p:cNvPr id="49" name="Graphic 48">
                <a:extLst>
                  <a:ext uri="{FF2B5EF4-FFF2-40B4-BE49-F238E27FC236}">
                    <a16:creationId xmlns:a16="http://schemas.microsoft.com/office/drawing/2014/main" id="{398F1CB4-29CB-9FE6-BBC1-B68B5F98A1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6229708" y="3516750"/>
                <a:ext cx="478180" cy="374228"/>
              </a:xfrm>
              <a:prstGeom prst="rect">
                <a:avLst/>
              </a:prstGeom>
            </p:spPr>
          </p:pic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28ED33D3-D2B7-554D-AA8F-C9F4C6258144}"/>
                </a:ext>
              </a:extLst>
            </p:cNvPr>
            <p:cNvGrpSpPr/>
            <p:nvPr/>
          </p:nvGrpSpPr>
          <p:grpSpPr>
            <a:xfrm>
              <a:off x="6312394" y="2202132"/>
              <a:ext cx="1994606" cy="414618"/>
              <a:chOff x="6274754" y="2105862"/>
              <a:chExt cx="1994606" cy="414618"/>
            </a:xfrm>
          </p:grpSpPr>
          <p:sp>
            <p:nvSpPr>
              <p:cNvPr id="33" name="Text 28"/>
              <p:cNvSpPr/>
              <p:nvPr/>
            </p:nvSpPr>
            <p:spPr>
              <a:xfrm>
                <a:off x="6822000" y="2105862"/>
                <a:ext cx="1447360" cy="24688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1100" b="1" dirty="0">
                    <a:solidFill>
                      <a:srgbClr val="FFFFFF"/>
                    </a:solidFill>
                    <a:latin typeface="Century Gothic" panose="020B0502020202020204" pitchFamily="34" charset="0"/>
                    <a:ea typeface="Aptos" pitchFamily="34" charset="-122"/>
                    <a:cs typeface="Aptos" pitchFamily="34" charset="-120"/>
                  </a:rPr>
                  <a:t>Threat Intelligence</a:t>
                </a:r>
                <a:endParaRPr lang="en-US" sz="11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4" name="Text 29"/>
              <p:cNvSpPr/>
              <p:nvPr/>
            </p:nvSpPr>
            <p:spPr>
              <a:xfrm>
                <a:off x="6822000" y="2301750"/>
                <a:ext cx="144736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7AC8E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AI-powered detection</a:t>
                </a:r>
                <a:endParaRPr lang="en-US" sz="950" dirty="0"/>
              </a:p>
            </p:txBody>
          </p:sp>
          <p:pic>
            <p:nvPicPr>
              <p:cNvPr id="51" name="Graphic 50">
                <a:extLst>
                  <a:ext uri="{FF2B5EF4-FFF2-40B4-BE49-F238E27FC236}">
                    <a16:creationId xmlns:a16="http://schemas.microsoft.com/office/drawing/2014/main" id="{99EBE15F-2AF8-9F1C-C551-841537E02B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274754" y="2132392"/>
                <a:ext cx="388088" cy="388088"/>
              </a:xfrm>
              <a:prstGeom prst="rect">
                <a:avLst/>
              </a:prstGeom>
            </p:spPr>
          </p:pic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1324EE76-A168-73BA-FDB7-F66005F112CD}"/>
                </a:ext>
              </a:extLst>
            </p:cNvPr>
            <p:cNvGrpSpPr/>
            <p:nvPr/>
          </p:nvGrpSpPr>
          <p:grpSpPr>
            <a:xfrm>
              <a:off x="6335963" y="2796494"/>
              <a:ext cx="1971037" cy="406376"/>
              <a:chOff x="6298323" y="2796494"/>
              <a:chExt cx="1971037" cy="406376"/>
            </a:xfrm>
          </p:grpSpPr>
          <p:sp>
            <p:nvSpPr>
              <p:cNvPr id="37" name="Text 32"/>
              <p:cNvSpPr/>
              <p:nvPr/>
            </p:nvSpPr>
            <p:spPr>
              <a:xfrm>
                <a:off x="6822000" y="2796494"/>
                <a:ext cx="1447360" cy="24688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r>
                  <a:rPr lang="en-US" sz="1100" b="1" dirty="0">
                    <a:solidFill>
                      <a:srgbClr val="FFFFFF"/>
                    </a:solidFill>
                    <a:latin typeface="Century Gothic" panose="020B0502020202020204" pitchFamily="34" charset="0"/>
                    <a:ea typeface="Aptos" pitchFamily="34" charset="-122"/>
                    <a:cs typeface="Aptos" pitchFamily="34" charset="-120"/>
                  </a:rPr>
                  <a:t>Data Protection</a:t>
                </a:r>
              </a:p>
            </p:txBody>
          </p:sp>
          <p:sp>
            <p:nvSpPr>
              <p:cNvPr id="38" name="Text 33"/>
              <p:cNvSpPr/>
              <p:nvPr/>
            </p:nvSpPr>
            <p:spPr>
              <a:xfrm>
                <a:off x="6822000" y="2992382"/>
                <a:ext cx="1447360" cy="20116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50" dirty="0">
                    <a:solidFill>
                      <a:srgbClr val="7AC8E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Last-mile DLP in browser</a:t>
                </a:r>
                <a:endParaRPr lang="en-US" sz="950" dirty="0"/>
              </a:p>
            </p:txBody>
          </p:sp>
          <p:pic>
            <p:nvPicPr>
              <p:cNvPr id="53" name="Graphic 52">
                <a:extLst>
                  <a:ext uri="{FF2B5EF4-FFF2-40B4-BE49-F238E27FC236}">
                    <a16:creationId xmlns:a16="http://schemas.microsoft.com/office/drawing/2014/main" id="{5CB1150E-77B4-CB42-4148-0C9967D1FB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298323" y="2814782"/>
                <a:ext cx="353437" cy="388088"/>
              </a:xfrm>
              <a:prstGeom prst="rect">
                <a:avLst/>
              </a:prstGeom>
            </p:spPr>
          </p:pic>
        </p:grpSp>
      </p:grpSp>
      <p:pic>
        <p:nvPicPr>
          <p:cNvPr id="62" name="Picture 61">
            <a:extLst>
              <a:ext uri="{FF2B5EF4-FFF2-40B4-BE49-F238E27FC236}">
                <a16:creationId xmlns:a16="http://schemas.microsoft.com/office/drawing/2014/main" id="{B93CE5B6-2E5A-19B1-1362-26D1362864E8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23000"/>
          </a:blip>
          <a:stretch>
            <a:fillRect/>
          </a:stretch>
        </p:blipFill>
        <p:spPr>
          <a:xfrm rot="10800000">
            <a:off x="6192000" y="-309277"/>
            <a:ext cx="3106615" cy="171704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DA97D540-BB03-ADC4-8F8E-D2AAF1CBA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00000">
            <a:off x="7539955" y="-1670552"/>
            <a:ext cx="1936602" cy="357073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55908" y="39624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1:</a:t>
            </a:r>
          </a:p>
        </p:txBody>
      </p:sp>
      <p:sp>
        <p:nvSpPr>
          <p:cNvPr id="4" name="Text 1"/>
          <p:cNvSpPr/>
          <p:nvPr/>
        </p:nvSpPr>
        <p:spPr>
          <a:xfrm>
            <a:off x="255908" y="513284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Securing the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Browser-Driven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255908" y="90373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2:</a:t>
            </a:r>
          </a:p>
        </p:txBody>
      </p:sp>
      <p:sp>
        <p:nvSpPr>
          <p:cNvPr id="6" name="Text 3"/>
          <p:cNvSpPr/>
          <p:nvPr/>
        </p:nvSpPr>
        <p:spPr>
          <a:xfrm>
            <a:off x="255908" y="1020776"/>
            <a:ext cx="123444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Is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New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Workspace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255908" y="1411225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3:</a:t>
            </a:r>
          </a:p>
        </p:txBody>
      </p:sp>
      <p:sp>
        <p:nvSpPr>
          <p:cNvPr id="8" name="Text 5"/>
          <p:cNvSpPr/>
          <p:nvPr/>
        </p:nvSpPr>
        <p:spPr>
          <a:xfrm>
            <a:off x="255908" y="1528268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Spend vs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Blind Spot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255908" y="1813561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4:</a:t>
            </a:r>
          </a:p>
        </p:txBody>
      </p:sp>
      <p:sp>
        <p:nvSpPr>
          <p:cNvPr id="10" name="Text 7"/>
          <p:cNvSpPr/>
          <p:nvPr/>
        </p:nvSpPr>
        <p:spPr>
          <a:xfrm>
            <a:off x="255908" y="1930604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Browser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1" name="Text 8"/>
          <p:cNvSpPr/>
          <p:nvPr/>
        </p:nvSpPr>
        <p:spPr>
          <a:xfrm>
            <a:off x="255908" y="2215897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5:</a:t>
            </a:r>
          </a:p>
        </p:txBody>
      </p:sp>
      <p:sp>
        <p:nvSpPr>
          <p:cNvPr id="12" name="Text 9"/>
          <p:cNvSpPr/>
          <p:nvPr/>
        </p:nvSpPr>
        <p:spPr>
          <a:xfrm>
            <a:off x="255908" y="233294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Like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255908" y="2618233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6:</a:t>
            </a:r>
          </a:p>
        </p:txBody>
      </p:sp>
      <p:sp>
        <p:nvSpPr>
          <p:cNvPr id="14" name="Text 11"/>
          <p:cNvSpPr/>
          <p:nvPr/>
        </p:nvSpPr>
        <p:spPr>
          <a:xfrm>
            <a:off x="255908" y="2735276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Browsers: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the Gap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5" name="Text 12"/>
          <p:cNvSpPr/>
          <p:nvPr/>
        </p:nvSpPr>
        <p:spPr>
          <a:xfrm>
            <a:off x="255908" y="302056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7:</a:t>
            </a:r>
          </a:p>
        </p:txBody>
      </p:sp>
      <p:sp>
        <p:nvSpPr>
          <p:cNvPr id="16" name="Text 13"/>
          <p:cNvSpPr/>
          <p:nvPr/>
        </p:nvSpPr>
        <p:spPr>
          <a:xfrm>
            <a:off x="255908" y="3137612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Prisma</a:t>
            </a:r>
            <a:endParaRPr lang="en-US" sz="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17" name="Shape 14"/>
          <p:cNvSpPr/>
          <p:nvPr/>
        </p:nvSpPr>
        <p:spPr>
          <a:xfrm>
            <a:off x="255908" y="3445765"/>
            <a:ext cx="65837" cy="65837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anchor="t"/>
          <a:lstStyle/>
          <a:p>
            <a:endParaRPr lang="en-US" sz="600"/>
          </a:p>
        </p:txBody>
      </p:sp>
      <p:sp>
        <p:nvSpPr>
          <p:cNvPr id="18" name="Text 15"/>
          <p:cNvSpPr/>
          <p:nvPr/>
        </p:nvSpPr>
        <p:spPr>
          <a:xfrm>
            <a:off x="356492" y="3422905"/>
            <a:ext cx="1133856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buNone/>
            </a:pPr>
            <a:r>
              <a:rPr lang="en-US" sz="600" b="1" kern="0" spc="50" dirty="0">
                <a:solidFill>
                  <a:schemeClr val="bg1"/>
                </a:solidFill>
                <a:latin typeface="Century Gothic" panose="020B0502020202020204" pitchFamily="34" charset="0"/>
                <a:ea typeface="Calibri" pitchFamily="34" charset="-122"/>
                <a:cs typeface="Calibri" pitchFamily="34" charset="-120"/>
              </a:rPr>
              <a:t>SECTION 8:</a:t>
            </a:r>
          </a:p>
        </p:txBody>
      </p:sp>
      <p:sp>
        <p:nvSpPr>
          <p:cNvPr id="19" name="Text 16"/>
          <p:cNvSpPr/>
          <p:nvPr/>
        </p:nvSpPr>
        <p:spPr>
          <a:xfrm>
            <a:off x="356492" y="3539948"/>
            <a:ext cx="11338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</a:t>
            </a:r>
            <a:endParaRPr lang="en-US" sz="600" dirty="0"/>
          </a:p>
          <a:p>
            <a:pPr marL="0" indent="0">
              <a:buNone/>
            </a:pPr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Pilot</a:t>
            </a:r>
            <a:endParaRPr lang="en-US" sz="600" dirty="0"/>
          </a:p>
        </p:txBody>
      </p:sp>
      <p:sp>
        <p:nvSpPr>
          <p:cNvPr id="26" name="Text 22"/>
          <p:cNvSpPr/>
          <p:nvPr/>
        </p:nvSpPr>
        <p:spPr>
          <a:xfrm>
            <a:off x="1691680" y="384517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NEXT STEP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1691681" y="603973"/>
            <a:ext cx="34568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>
              <a:lnSpc>
                <a:spcPts val="2600"/>
              </a:lnSpc>
              <a:buNone/>
            </a:pPr>
            <a:r>
              <a:rPr lang="en-US" sz="2200" dirty="0">
                <a:solidFill>
                  <a:srgbClr val="2D2D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Start small: 30-day browser security pilot</a:t>
            </a:r>
          </a:p>
        </p:txBody>
      </p:sp>
      <p:sp>
        <p:nvSpPr>
          <p:cNvPr id="29" name="Text 25"/>
          <p:cNvSpPr/>
          <p:nvPr/>
        </p:nvSpPr>
        <p:spPr>
          <a:xfrm>
            <a:off x="1691680" y="1491750"/>
            <a:ext cx="34015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to start</a:t>
            </a:r>
            <a:endParaRPr lang="en-US" sz="1050" dirty="0"/>
          </a:p>
        </p:txBody>
      </p:sp>
      <p:sp>
        <p:nvSpPr>
          <p:cNvPr id="30" name="Text 26"/>
          <p:cNvSpPr/>
          <p:nvPr/>
        </p:nvSpPr>
        <p:spPr>
          <a:xfrm>
            <a:off x="1691680" y="1671750"/>
            <a:ext cx="2880320" cy="2992714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Contractors &amp; third parties</a:t>
            </a:r>
            <a:br>
              <a:rPr lang="en-US" sz="1050" dirty="0"/>
            </a:b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access to 1–2 key apps from personal devices with strong access and data controls.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BYOD / remote users</a:t>
            </a:r>
            <a:br>
              <a:rPr lang="en-US" sz="1050" dirty="0"/>
            </a:b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a defined group to use personal devices while maintaining corporate-grade visibility and control.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GenAI guardrails</a:t>
            </a:r>
            <a:br>
              <a:rPr lang="en-US" sz="1050" dirty="0"/>
            </a:b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specific teams to use GenAI tools with policies that prevent sensitive data from entering prompts.</a:t>
            </a:r>
            <a:endParaRPr lang="en-US" sz="10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10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reduction</a:t>
            </a:r>
            <a:br>
              <a:rPr lang="en-US" sz="1050" dirty="0"/>
            </a:b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a browser-only workflow off VDI for a pilot group and compare cost, performance and risk.</a:t>
            </a:r>
            <a:endParaRPr lang="en-US" sz="1050" dirty="0"/>
          </a:p>
        </p:txBody>
      </p:sp>
      <p:sp>
        <p:nvSpPr>
          <p:cNvPr id="32" name="Text 28"/>
          <p:cNvSpPr/>
          <p:nvPr/>
        </p:nvSpPr>
        <p:spPr>
          <a:xfrm>
            <a:off x="4894370" y="1491750"/>
            <a:ext cx="368263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B4E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Pilot structure with Prisma Browser</a:t>
            </a:r>
            <a:endParaRPr lang="en-US" sz="1050" dirty="0"/>
          </a:p>
        </p:txBody>
      </p:sp>
      <p:sp>
        <p:nvSpPr>
          <p:cNvPr id="33" name="Text 29"/>
          <p:cNvSpPr/>
          <p:nvPr/>
        </p:nvSpPr>
        <p:spPr>
          <a:xfrm>
            <a:off x="4878504" y="1671750"/>
            <a:ext cx="3555000" cy="2992714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b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</a:t>
            </a:r>
            <a: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 users </a:t>
            </a: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(aligned to Prisma Browser licensing), typically 200–300 users across one or two clearly defined use cases.</a:t>
            </a:r>
            <a:endParaRPr lang="en-US" sz="9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</a:t>
            </a:r>
            <a:br>
              <a:rPr lang="en-US" sz="950" dirty="0"/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Adoption: percentage of pilot users actively using Prisma Browser by week three.</a:t>
            </a:r>
            <a:br>
              <a:rPr lang="en-US" sz="950" dirty="0"/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reduction: number and type of blocked risky events and policy violations.</a:t>
            </a:r>
            <a:b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experience: pilot user feedback compared with the current approach (VDI, VPN, or native browser).</a:t>
            </a:r>
            <a:b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impact: time to onboard users versus shipping devices or provisioning full VDI.</a:t>
            </a:r>
            <a:endParaRPr lang="en-US" sz="950" dirty="0"/>
          </a:p>
          <a:p>
            <a:pPr marL="216000" indent="-216000">
              <a:spcAft>
                <a:spcPts val="500"/>
              </a:spcAft>
              <a:buSzPct val="100000"/>
              <a:buChar char="•"/>
            </a:pPr>
            <a: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br>
              <a:rPr lang="en-US" sz="9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0 – Design: agree cohort, apps, policies and success criteria.</a:t>
            </a:r>
            <a:b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1–3 – Deploy: onboard 200+ users, tune policies, weekly check-ins.</a:t>
            </a:r>
            <a:b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 – Review: summarise results and agree the expansion plan.</a:t>
            </a:r>
            <a:endParaRPr lang="en-US" sz="950" dirty="0"/>
          </a:p>
        </p:txBody>
      </p:sp>
      <p:sp>
        <p:nvSpPr>
          <p:cNvPr id="34" name="Shape 30"/>
          <p:cNvSpPr/>
          <p:nvPr/>
        </p:nvSpPr>
        <p:spPr>
          <a:xfrm>
            <a:off x="1691680" y="4461750"/>
            <a:ext cx="7200320" cy="365760"/>
          </a:xfrm>
          <a:prstGeom prst="rect">
            <a:avLst/>
          </a:prstGeom>
          <a:solidFill>
            <a:srgbClr val="E8F7FB"/>
          </a:solidFill>
          <a:ln w="12700">
            <a:solidFill>
              <a:srgbClr val="00B4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1872000" y="4461750"/>
            <a:ext cx="68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00B4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step: identify your first 200-user cohort and schedule a pilot design workshop.</a:t>
            </a:r>
            <a:endParaRPr lang="en-US" sz="950" i="1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D11EF8A5-EFBD-064B-602F-2F32928F13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6144" y="726750"/>
            <a:ext cx="2847436" cy="322108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D7473FAA-8F01-D16E-E520-A66CDEB404F1}"/>
              </a:ext>
            </a:extLst>
          </p:cNvPr>
          <p:cNvGrpSpPr/>
          <p:nvPr/>
        </p:nvGrpSpPr>
        <p:grpSpPr>
          <a:xfrm>
            <a:off x="4646658" y="471134"/>
            <a:ext cx="825342" cy="840616"/>
            <a:chOff x="4662000" y="438999"/>
            <a:chExt cx="825342" cy="840616"/>
          </a:xfrm>
        </p:grpSpPr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CB2EB5A4-3BED-132B-5BE0-8D72944A1B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662000" y="438999"/>
              <a:ext cx="812122" cy="840616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76616E8-C65A-BE86-0ACA-5D2508BD91F5}"/>
                </a:ext>
              </a:extLst>
            </p:cNvPr>
            <p:cNvSpPr txBox="1"/>
            <p:nvPr/>
          </p:nvSpPr>
          <p:spPr>
            <a:xfrm>
              <a:off x="4677342" y="603400"/>
              <a:ext cx="810000" cy="5283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lang="en-AU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200+ USERS</a:t>
              </a:r>
              <a:endParaRPr lang="en-GB" sz="17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1871</Words>
  <Application>Microsoft Macintosh PowerPoint</Application>
  <PresentationFormat>On-screen Show (16:9)</PresentationFormat>
  <Paragraphs>302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Luke Baker</cp:lastModifiedBy>
  <cp:revision>55</cp:revision>
  <dcterms:created xsi:type="dcterms:W3CDTF">2026-03-17T05:58:15Z</dcterms:created>
  <dcterms:modified xsi:type="dcterms:W3CDTF">2026-03-20T07:19:10Z</dcterms:modified>
  <cp:category/>
</cp:coreProperties>
</file>