
<file path=[Content_Types].xml><?xml version="1.0" encoding="utf-8"?>
<Types xmlns="http://schemas.openxmlformats.org/package/2006/content-types">
  <Default Extension="jpeg" ContentType="image/jpeg"/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>
  <p:sldMasterIdLst>
    <p:sldMasterId id="2147483648" r:id="rId4"/>
  </p:sldMasterIdLst>
  <p:sldIdLst>
    <p:sldId id="297" r:id="rId5"/>
    <p:sldId id="257" r:id="rId6"/>
    <p:sldId id="291" r:id="rId7"/>
    <p:sldId id="292" r:id="rId8"/>
    <p:sldId id="293" r:id="rId9"/>
    <p:sldId id="294" r:id="rId10"/>
    <p:sldId id="295" r:id="rId11"/>
    <p:sldId id="296" r:id="rId12"/>
  </p:sldIdLst>
  <p:sldSz cx="10058400" cy="7772400"/>
  <p:notesSz cx="10058400" cy="77724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3A63A69-EA79-CEC1-F5EA-4800039DFC42}" v="821" dt="2026-03-13T01:02:24.940"/>
    <p1510:client id="{F6A77DFB-2BA4-41A8-B2F1-7237FED5A805}" v="1414" dt="2026-03-13T01:48:52.696"/>
  </p1510:revLst>
</p1510:revInfo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>
        <p:guide orient="horz" pos="2880"/>
        <p:guide pos="2160"/>
      </p:guideLst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623060" y="0"/>
            <a:ext cx="8435340" cy="7772399"/>
          </a:xfrm>
          <a:prstGeom prst="rect">
            <a:avLst/>
          </a:prstGeom>
        </p:spPr>
      </p:pic>
      <p:sp>
        <p:nvSpPr>
          <p:cNvPr id="17" name="bg object 17"/>
          <p:cNvSpPr/>
          <p:nvPr/>
        </p:nvSpPr>
        <p:spPr>
          <a:xfrm>
            <a:off x="1623060" y="0"/>
            <a:ext cx="7335520" cy="7772400"/>
          </a:xfrm>
          <a:custGeom>
            <a:avLst/>
            <a:gdLst/>
            <a:ahLst/>
            <a:cxnLst/>
            <a:rect l="l" t="t" r="r" b="b"/>
            <a:pathLst>
              <a:path w="7335520" h="7772400">
                <a:moveTo>
                  <a:pt x="7334935" y="0"/>
                </a:moveTo>
                <a:lnTo>
                  <a:pt x="0" y="0"/>
                </a:lnTo>
                <a:lnTo>
                  <a:pt x="0" y="7772400"/>
                </a:lnTo>
                <a:lnTo>
                  <a:pt x="7334935" y="7772400"/>
                </a:lnTo>
                <a:lnTo>
                  <a:pt x="7334935" y="0"/>
                </a:lnTo>
                <a:close/>
              </a:path>
            </a:pathLst>
          </a:custGeom>
          <a:solidFill>
            <a:srgbClr val="141414">
              <a:alpha val="75000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2349500" y="3002786"/>
            <a:ext cx="3878579" cy="11684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508760" y="4352544"/>
            <a:ext cx="7040880" cy="19431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3/19/2026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  <p:hf sldNum="0" hd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3/19/2026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  <p:hf sldNum="0" hd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02920" y="1787652"/>
            <a:ext cx="4375404" cy="51297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180076" y="1787652"/>
            <a:ext cx="4375404" cy="51297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3/19/2026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  <p:hf sldNum="0" hd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3/19/2026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  <p:hf sldNum="0" hd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3/19/2026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  <p:hf sldNum="0" hdr="0" dt="0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02920" y="310896"/>
            <a:ext cx="9052560" cy="12435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02920" y="1787652"/>
            <a:ext cx="9052560" cy="51297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419856" y="7228332"/>
            <a:ext cx="3218688" cy="3886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02920" y="7228332"/>
            <a:ext cx="2313432" cy="3886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3/19/2026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242048" y="7228332"/>
            <a:ext cx="2313432" cy="3886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hf sldNum="0" hdr="0" dt="0"/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 descr="$PPTXTitle"/>
          <p:cNvSpPr txBox="1">
            <a:spLocks noGrp="1"/>
          </p:cNvSpPr>
          <p:nvPr>
            <p:ph type="ctrTitle"/>
          </p:nvPr>
        </p:nvSpPr>
        <p:spPr>
          <a:xfrm>
            <a:off x="2349500" y="3002786"/>
            <a:ext cx="5420310" cy="1954381"/>
          </a:xfrm>
          <a:prstGeom prst="rect">
            <a:avLst/>
          </a:prstGeom>
        </p:spPr>
        <p:txBody>
          <a:bodyPr vert="horz" wrap="square" lIns="0" tIns="93980" rIns="0" bIns="0" rtlCol="0" anchor="t">
            <a:spAutoFit/>
          </a:bodyPr>
          <a:lstStyle/>
          <a:p>
            <a:pPr algn="l"/>
            <a:r>
              <a:rPr lang="en-GB" sz="4000" spc="-10">
                <a:solidFill>
                  <a:schemeClr val="bg1"/>
                </a:solidFill>
                <a:latin typeface="Century Gothic"/>
                <a:cs typeface="Century Gothic"/>
              </a:rPr>
              <a:t>1-Page Play Brief –Browser Security Play</a:t>
            </a:r>
            <a:endParaRPr lang="en-GB" sz="4000" spc="-10">
              <a:solidFill>
                <a:srgbClr val="000000"/>
              </a:solidFill>
              <a:latin typeface="Century Gothic"/>
              <a:cs typeface="Century Gothic"/>
            </a:endParaRPr>
          </a:p>
          <a:p>
            <a:pPr marL="12700" marR="5080">
              <a:lnSpc>
                <a:spcPts val="4200"/>
              </a:lnSpc>
              <a:spcBef>
                <a:spcPts val="740"/>
              </a:spcBef>
            </a:pPr>
            <a:endParaRPr lang="en-GB" sz="4000" spc="-10" dirty="0">
              <a:latin typeface="Century Gothic"/>
            </a:endParaRPr>
          </a:p>
        </p:txBody>
      </p:sp>
      <p:grpSp>
        <p:nvGrpSpPr>
          <p:cNvPr id="5" name="object 5"/>
          <p:cNvGrpSpPr/>
          <p:nvPr/>
        </p:nvGrpSpPr>
        <p:grpSpPr>
          <a:xfrm>
            <a:off x="0" y="0"/>
            <a:ext cx="9969525" cy="7772425"/>
            <a:chOff x="0" y="0"/>
            <a:chExt cx="9969525" cy="7772425"/>
          </a:xfrm>
        </p:grpSpPr>
        <p:pic>
          <p:nvPicPr>
            <p:cNvPr id="6" name="object 6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0"/>
              <a:ext cx="1828799" cy="7772399"/>
            </a:xfrm>
            <a:prstGeom prst="rect">
              <a:avLst/>
            </a:prstGeom>
          </p:spPr>
        </p:pic>
        <p:sp>
          <p:nvSpPr>
            <p:cNvPr id="7" name="object 7"/>
            <p:cNvSpPr/>
            <p:nvPr/>
          </p:nvSpPr>
          <p:spPr>
            <a:xfrm>
              <a:off x="10337" y="502945"/>
              <a:ext cx="1818005" cy="7269480"/>
            </a:xfrm>
            <a:custGeom>
              <a:avLst/>
              <a:gdLst/>
              <a:ahLst/>
              <a:cxnLst/>
              <a:rect l="l" t="t" r="r" b="b"/>
              <a:pathLst>
                <a:path w="1818005" h="7269480">
                  <a:moveTo>
                    <a:pt x="150456" y="1204569"/>
                  </a:moveTo>
                  <a:lnTo>
                    <a:pt x="0" y="1492173"/>
                  </a:lnTo>
                  <a:lnTo>
                    <a:pt x="0" y="4242930"/>
                  </a:lnTo>
                  <a:lnTo>
                    <a:pt x="100304" y="4434484"/>
                  </a:lnTo>
                  <a:lnTo>
                    <a:pt x="100304" y="6439052"/>
                  </a:lnTo>
                  <a:lnTo>
                    <a:pt x="0" y="6630784"/>
                  </a:lnTo>
                  <a:lnTo>
                    <a:pt x="0" y="7269454"/>
                  </a:lnTo>
                  <a:lnTo>
                    <a:pt x="150456" y="7269454"/>
                  </a:lnTo>
                  <a:lnTo>
                    <a:pt x="150456" y="1204569"/>
                  </a:lnTo>
                  <a:close/>
                </a:path>
                <a:path w="1818005" h="7269480">
                  <a:moveTo>
                    <a:pt x="451383" y="901750"/>
                  </a:moveTo>
                  <a:lnTo>
                    <a:pt x="300926" y="1189736"/>
                  </a:lnTo>
                  <a:lnTo>
                    <a:pt x="300926" y="3669754"/>
                  </a:lnTo>
                  <a:lnTo>
                    <a:pt x="401231" y="3861308"/>
                  </a:lnTo>
                  <a:lnTo>
                    <a:pt x="401231" y="6439192"/>
                  </a:lnTo>
                  <a:lnTo>
                    <a:pt x="300926" y="6631178"/>
                  </a:lnTo>
                  <a:lnTo>
                    <a:pt x="300926" y="7269454"/>
                  </a:lnTo>
                  <a:lnTo>
                    <a:pt x="451383" y="7269454"/>
                  </a:lnTo>
                  <a:lnTo>
                    <a:pt x="451383" y="901750"/>
                  </a:lnTo>
                  <a:close/>
                </a:path>
                <a:path w="1818005" h="7269480">
                  <a:moveTo>
                    <a:pt x="752297" y="601421"/>
                  </a:moveTo>
                  <a:lnTo>
                    <a:pt x="601840" y="889406"/>
                  </a:lnTo>
                  <a:lnTo>
                    <a:pt x="601840" y="3095371"/>
                  </a:lnTo>
                  <a:lnTo>
                    <a:pt x="702144" y="3286925"/>
                  </a:lnTo>
                  <a:lnTo>
                    <a:pt x="702144" y="6439179"/>
                  </a:lnTo>
                  <a:lnTo>
                    <a:pt x="601840" y="6631178"/>
                  </a:lnTo>
                  <a:lnTo>
                    <a:pt x="601840" y="7269454"/>
                  </a:lnTo>
                  <a:lnTo>
                    <a:pt x="752297" y="7269454"/>
                  </a:lnTo>
                  <a:lnTo>
                    <a:pt x="752297" y="601421"/>
                  </a:lnTo>
                  <a:close/>
                </a:path>
                <a:path w="1818005" h="7269480">
                  <a:moveTo>
                    <a:pt x="1053223" y="301523"/>
                  </a:moveTo>
                  <a:lnTo>
                    <a:pt x="902766" y="588772"/>
                  </a:lnTo>
                  <a:lnTo>
                    <a:pt x="902766" y="2515628"/>
                  </a:lnTo>
                  <a:lnTo>
                    <a:pt x="1003071" y="2707182"/>
                  </a:lnTo>
                  <a:lnTo>
                    <a:pt x="1003071" y="6438938"/>
                  </a:lnTo>
                  <a:lnTo>
                    <a:pt x="902766" y="6630429"/>
                  </a:lnTo>
                  <a:lnTo>
                    <a:pt x="902766" y="7269454"/>
                  </a:lnTo>
                  <a:lnTo>
                    <a:pt x="1053223" y="7269454"/>
                  </a:lnTo>
                  <a:lnTo>
                    <a:pt x="1053223" y="301523"/>
                  </a:lnTo>
                  <a:close/>
                </a:path>
                <a:path w="1818005" h="7269480">
                  <a:moveTo>
                    <a:pt x="1354150" y="0"/>
                  </a:moveTo>
                  <a:lnTo>
                    <a:pt x="1203693" y="287972"/>
                  </a:lnTo>
                  <a:lnTo>
                    <a:pt x="1203693" y="1939950"/>
                  </a:lnTo>
                  <a:lnTo>
                    <a:pt x="1303997" y="2131504"/>
                  </a:lnTo>
                  <a:lnTo>
                    <a:pt x="1303997" y="6439179"/>
                  </a:lnTo>
                  <a:lnTo>
                    <a:pt x="1203693" y="6631178"/>
                  </a:lnTo>
                  <a:lnTo>
                    <a:pt x="1203693" y="7269454"/>
                  </a:lnTo>
                  <a:lnTo>
                    <a:pt x="1354150" y="7269454"/>
                  </a:lnTo>
                  <a:lnTo>
                    <a:pt x="1354150" y="0"/>
                  </a:lnTo>
                  <a:close/>
                </a:path>
                <a:path w="1818005" h="7269480">
                  <a:moveTo>
                    <a:pt x="1655076" y="1830463"/>
                  </a:moveTo>
                  <a:lnTo>
                    <a:pt x="1504619" y="2118360"/>
                  </a:lnTo>
                  <a:lnTo>
                    <a:pt x="1504619" y="6247269"/>
                  </a:lnTo>
                  <a:lnTo>
                    <a:pt x="1655076" y="6534518"/>
                  </a:lnTo>
                  <a:lnTo>
                    <a:pt x="1655076" y="1830463"/>
                  </a:lnTo>
                  <a:close/>
                </a:path>
                <a:path w="1818005" h="7269480">
                  <a:moveTo>
                    <a:pt x="1817738" y="2671267"/>
                  </a:moveTo>
                  <a:lnTo>
                    <a:pt x="1805546" y="2694584"/>
                  </a:lnTo>
                  <a:lnTo>
                    <a:pt x="1805546" y="6247269"/>
                  </a:lnTo>
                  <a:lnTo>
                    <a:pt x="1814449" y="6264275"/>
                  </a:lnTo>
                  <a:lnTo>
                    <a:pt x="1817738" y="2671267"/>
                  </a:lnTo>
                  <a:close/>
                </a:path>
              </a:pathLst>
            </a:custGeom>
            <a:solidFill>
              <a:srgbClr val="06C5EC">
                <a:alpha val="14999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7044715" y="1499310"/>
              <a:ext cx="2924810" cy="6161405"/>
            </a:xfrm>
            <a:custGeom>
              <a:avLst/>
              <a:gdLst/>
              <a:ahLst/>
              <a:cxnLst/>
              <a:rect l="l" t="t" r="r" b="b"/>
              <a:pathLst>
                <a:path w="2924809" h="6161405">
                  <a:moveTo>
                    <a:pt x="37007" y="3389541"/>
                  </a:moveTo>
                  <a:lnTo>
                    <a:pt x="10236" y="3393186"/>
                  </a:lnTo>
                  <a:lnTo>
                    <a:pt x="0" y="3394964"/>
                  </a:lnTo>
                  <a:lnTo>
                    <a:pt x="31508" y="3455289"/>
                  </a:lnTo>
                  <a:lnTo>
                    <a:pt x="32727" y="3452164"/>
                  </a:lnTo>
                  <a:lnTo>
                    <a:pt x="37007" y="3440760"/>
                  </a:lnTo>
                  <a:lnTo>
                    <a:pt x="37007" y="3389541"/>
                  </a:lnTo>
                  <a:close/>
                </a:path>
                <a:path w="2924809" h="6161405">
                  <a:moveTo>
                    <a:pt x="229514" y="2503043"/>
                  </a:moveTo>
                  <a:lnTo>
                    <a:pt x="200850" y="2557373"/>
                  </a:lnTo>
                  <a:lnTo>
                    <a:pt x="227063" y="2543848"/>
                  </a:lnTo>
                  <a:lnTo>
                    <a:pt x="229514" y="2542667"/>
                  </a:lnTo>
                  <a:lnTo>
                    <a:pt x="229514" y="2503043"/>
                  </a:lnTo>
                  <a:close/>
                </a:path>
                <a:path w="2924809" h="6161405">
                  <a:moveTo>
                    <a:pt x="422021" y="2725978"/>
                  </a:moveTo>
                  <a:lnTo>
                    <a:pt x="419303" y="2727007"/>
                  </a:lnTo>
                  <a:lnTo>
                    <a:pt x="407631" y="2734373"/>
                  </a:lnTo>
                  <a:lnTo>
                    <a:pt x="391706" y="2749435"/>
                  </a:lnTo>
                  <a:lnTo>
                    <a:pt x="376199" y="2765806"/>
                  </a:lnTo>
                  <a:lnTo>
                    <a:pt x="358127" y="2781300"/>
                  </a:lnTo>
                  <a:lnTo>
                    <a:pt x="334479" y="2793809"/>
                  </a:lnTo>
                  <a:lnTo>
                    <a:pt x="325767" y="2796603"/>
                  </a:lnTo>
                  <a:lnTo>
                    <a:pt x="325767" y="2855950"/>
                  </a:lnTo>
                  <a:lnTo>
                    <a:pt x="339051" y="2864421"/>
                  </a:lnTo>
                  <a:lnTo>
                    <a:pt x="366433" y="2886748"/>
                  </a:lnTo>
                  <a:lnTo>
                    <a:pt x="386638" y="2913507"/>
                  </a:lnTo>
                  <a:lnTo>
                    <a:pt x="396760" y="2941497"/>
                  </a:lnTo>
                  <a:lnTo>
                    <a:pt x="393915" y="2967545"/>
                  </a:lnTo>
                  <a:lnTo>
                    <a:pt x="382422" y="2993898"/>
                  </a:lnTo>
                  <a:lnTo>
                    <a:pt x="370484" y="3020695"/>
                  </a:lnTo>
                  <a:lnTo>
                    <a:pt x="361137" y="3041472"/>
                  </a:lnTo>
                  <a:lnTo>
                    <a:pt x="357339" y="3049841"/>
                  </a:lnTo>
                  <a:lnTo>
                    <a:pt x="405777" y="3054985"/>
                  </a:lnTo>
                  <a:lnTo>
                    <a:pt x="422021" y="3055899"/>
                  </a:lnTo>
                  <a:lnTo>
                    <a:pt x="422021" y="2725978"/>
                  </a:lnTo>
                  <a:close/>
                </a:path>
                <a:path w="2924809" h="6161405">
                  <a:moveTo>
                    <a:pt x="422021" y="2310727"/>
                  </a:moveTo>
                  <a:lnTo>
                    <a:pt x="325767" y="2494953"/>
                  </a:lnTo>
                  <a:lnTo>
                    <a:pt x="325767" y="2503132"/>
                  </a:lnTo>
                  <a:lnTo>
                    <a:pt x="339204" y="2498979"/>
                  </a:lnTo>
                  <a:lnTo>
                    <a:pt x="373341" y="2488057"/>
                  </a:lnTo>
                  <a:lnTo>
                    <a:pt x="404063" y="2481402"/>
                  </a:lnTo>
                  <a:lnTo>
                    <a:pt x="422021" y="2482431"/>
                  </a:lnTo>
                  <a:lnTo>
                    <a:pt x="422021" y="2481402"/>
                  </a:lnTo>
                  <a:lnTo>
                    <a:pt x="422021" y="2310727"/>
                  </a:lnTo>
                  <a:close/>
                </a:path>
                <a:path w="2924809" h="6161405">
                  <a:moveTo>
                    <a:pt x="614527" y="2783522"/>
                  </a:moveTo>
                  <a:lnTo>
                    <a:pt x="586511" y="2775229"/>
                  </a:lnTo>
                  <a:lnTo>
                    <a:pt x="558507" y="2761805"/>
                  </a:lnTo>
                  <a:lnTo>
                    <a:pt x="527367" y="2745727"/>
                  </a:lnTo>
                  <a:lnTo>
                    <a:pt x="518274" y="2742107"/>
                  </a:lnTo>
                  <a:lnTo>
                    <a:pt x="518274" y="3047631"/>
                  </a:lnTo>
                  <a:lnTo>
                    <a:pt x="536219" y="3045980"/>
                  </a:lnTo>
                  <a:lnTo>
                    <a:pt x="574509" y="3046412"/>
                  </a:lnTo>
                  <a:lnTo>
                    <a:pt x="602513" y="3048546"/>
                  </a:lnTo>
                  <a:lnTo>
                    <a:pt x="613371" y="3049841"/>
                  </a:lnTo>
                  <a:lnTo>
                    <a:pt x="614527" y="3048800"/>
                  </a:lnTo>
                  <a:lnTo>
                    <a:pt x="614527" y="3045980"/>
                  </a:lnTo>
                  <a:lnTo>
                    <a:pt x="614527" y="2783522"/>
                  </a:lnTo>
                  <a:close/>
                </a:path>
                <a:path w="2924809" h="6161405">
                  <a:moveTo>
                    <a:pt x="614527" y="2117750"/>
                  </a:moveTo>
                  <a:lnTo>
                    <a:pt x="518274" y="2301824"/>
                  </a:lnTo>
                  <a:lnTo>
                    <a:pt x="518274" y="2526309"/>
                  </a:lnTo>
                  <a:lnTo>
                    <a:pt x="544791" y="2537777"/>
                  </a:lnTo>
                  <a:lnTo>
                    <a:pt x="607809" y="2558351"/>
                  </a:lnTo>
                  <a:lnTo>
                    <a:pt x="614527" y="2560866"/>
                  </a:lnTo>
                  <a:lnTo>
                    <a:pt x="614527" y="2117750"/>
                  </a:lnTo>
                  <a:close/>
                </a:path>
                <a:path w="2924809" h="6161405">
                  <a:moveTo>
                    <a:pt x="807034" y="2850591"/>
                  </a:moveTo>
                  <a:lnTo>
                    <a:pt x="787107" y="2842984"/>
                  </a:lnTo>
                  <a:lnTo>
                    <a:pt x="764247" y="2839008"/>
                  </a:lnTo>
                  <a:lnTo>
                    <a:pt x="740816" y="2834589"/>
                  </a:lnTo>
                  <a:lnTo>
                    <a:pt x="713955" y="2823832"/>
                  </a:lnTo>
                  <a:lnTo>
                    <a:pt x="710780" y="2822257"/>
                  </a:lnTo>
                  <a:lnTo>
                    <a:pt x="710780" y="2962160"/>
                  </a:lnTo>
                  <a:lnTo>
                    <a:pt x="732459" y="2942640"/>
                  </a:lnTo>
                  <a:lnTo>
                    <a:pt x="794537" y="2887586"/>
                  </a:lnTo>
                  <a:lnTo>
                    <a:pt x="807034" y="2877540"/>
                  </a:lnTo>
                  <a:lnTo>
                    <a:pt x="807034" y="2850591"/>
                  </a:lnTo>
                  <a:close/>
                </a:path>
                <a:path w="2924809" h="6161405">
                  <a:moveTo>
                    <a:pt x="807034" y="1925472"/>
                  </a:moveTo>
                  <a:lnTo>
                    <a:pt x="710780" y="2109698"/>
                  </a:lnTo>
                  <a:lnTo>
                    <a:pt x="710780" y="2614485"/>
                  </a:lnTo>
                  <a:lnTo>
                    <a:pt x="723163" y="2621356"/>
                  </a:lnTo>
                  <a:lnTo>
                    <a:pt x="750531" y="2633776"/>
                  </a:lnTo>
                  <a:lnTo>
                    <a:pt x="783056" y="2649778"/>
                  </a:lnTo>
                  <a:lnTo>
                    <a:pt x="807034" y="2663812"/>
                  </a:lnTo>
                  <a:lnTo>
                    <a:pt x="807034" y="1925472"/>
                  </a:lnTo>
                  <a:close/>
                </a:path>
                <a:path w="2924809" h="6161405">
                  <a:moveTo>
                    <a:pt x="999540" y="4333760"/>
                  </a:moveTo>
                  <a:lnTo>
                    <a:pt x="985634" y="4344860"/>
                  </a:lnTo>
                  <a:lnTo>
                    <a:pt x="967130" y="4358576"/>
                  </a:lnTo>
                  <a:lnTo>
                    <a:pt x="964107" y="4360646"/>
                  </a:lnTo>
                  <a:lnTo>
                    <a:pt x="999540" y="4428452"/>
                  </a:lnTo>
                  <a:lnTo>
                    <a:pt x="999540" y="4333760"/>
                  </a:lnTo>
                  <a:close/>
                </a:path>
                <a:path w="2924809" h="6161405">
                  <a:moveTo>
                    <a:pt x="999540" y="1732584"/>
                  </a:moveTo>
                  <a:lnTo>
                    <a:pt x="903287" y="1916811"/>
                  </a:lnTo>
                  <a:lnTo>
                    <a:pt x="903287" y="2719857"/>
                  </a:lnTo>
                  <a:lnTo>
                    <a:pt x="907846" y="2722295"/>
                  </a:lnTo>
                  <a:lnTo>
                    <a:pt x="925410" y="2732659"/>
                  </a:lnTo>
                  <a:lnTo>
                    <a:pt x="937844" y="2740444"/>
                  </a:lnTo>
                  <a:lnTo>
                    <a:pt x="942555" y="2743517"/>
                  </a:lnTo>
                  <a:lnTo>
                    <a:pt x="999540" y="2688615"/>
                  </a:lnTo>
                  <a:lnTo>
                    <a:pt x="999540" y="1732584"/>
                  </a:lnTo>
                  <a:close/>
                </a:path>
                <a:path w="2924809" h="6161405">
                  <a:moveTo>
                    <a:pt x="1192047" y="3952608"/>
                  </a:moveTo>
                  <a:lnTo>
                    <a:pt x="1138656" y="3979735"/>
                  </a:lnTo>
                  <a:lnTo>
                    <a:pt x="1109433" y="4042029"/>
                  </a:lnTo>
                  <a:lnTo>
                    <a:pt x="1101432" y="4100830"/>
                  </a:lnTo>
                  <a:lnTo>
                    <a:pt x="1095794" y="4155935"/>
                  </a:lnTo>
                  <a:lnTo>
                    <a:pt x="1095794" y="4437354"/>
                  </a:lnTo>
                  <a:lnTo>
                    <a:pt x="1192047" y="4621403"/>
                  </a:lnTo>
                  <a:lnTo>
                    <a:pt x="1192047" y="3952608"/>
                  </a:lnTo>
                  <a:close/>
                </a:path>
                <a:path w="2924809" h="6161405">
                  <a:moveTo>
                    <a:pt x="1192047" y="1540192"/>
                  </a:moveTo>
                  <a:lnTo>
                    <a:pt x="1095794" y="1724329"/>
                  </a:lnTo>
                  <a:lnTo>
                    <a:pt x="1095794" y="2595892"/>
                  </a:lnTo>
                  <a:lnTo>
                    <a:pt x="1192047" y="2503170"/>
                  </a:lnTo>
                  <a:lnTo>
                    <a:pt x="1192047" y="1540192"/>
                  </a:lnTo>
                  <a:close/>
                </a:path>
                <a:path w="2924809" h="6161405">
                  <a:moveTo>
                    <a:pt x="1384554" y="3827373"/>
                  </a:moveTo>
                  <a:lnTo>
                    <a:pt x="1369021" y="3837000"/>
                  </a:lnTo>
                  <a:lnTo>
                    <a:pt x="1323924" y="3864229"/>
                  </a:lnTo>
                  <a:lnTo>
                    <a:pt x="1314704" y="3870096"/>
                  </a:lnTo>
                  <a:lnTo>
                    <a:pt x="1352473" y="3942219"/>
                  </a:lnTo>
                  <a:lnTo>
                    <a:pt x="1352473" y="4119194"/>
                  </a:lnTo>
                  <a:lnTo>
                    <a:pt x="1288300" y="4241952"/>
                  </a:lnTo>
                  <a:lnTo>
                    <a:pt x="1288300" y="4629848"/>
                  </a:lnTo>
                  <a:lnTo>
                    <a:pt x="1384554" y="4813617"/>
                  </a:lnTo>
                  <a:lnTo>
                    <a:pt x="1384554" y="3827373"/>
                  </a:lnTo>
                  <a:close/>
                </a:path>
                <a:path w="2924809" h="6161405">
                  <a:moveTo>
                    <a:pt x="1384554" y="3393821"/>
                  </a:moveTo>
                  <a:lnTo>
                    <a:pt x="1380972" y="3397313"/>
                  </a:lnTo>
                  <a:lnTo>
                    <a:pt x="1384554" y="3402533"/>
                  </a:lnTo>
                  <a:lnTo>
                    <a:pt x="1384554" y="3393821"/>
                  </a:lnTo>
                  <a:close/>
                </a:path>
                <a:path w="2924809" h="6161405">
                  <a:moveTo>
                    <a:pt x="1384554" y="1347889"/>
                  </a:moveTo>
                  <a:lnTo>
                    <a:pt x="1288300" y="1532001"/>
                  </a:lnTo>
                  <a:lnTo>
                    <a:pt x="1288300" y="2410574"/>
                  </a:lnTo>
                  <a:lnTo>
                    <a:pt x="1384554" y="2318016"/>
                  </a:lnTo>
                  <a:lnTo>
                    <a:pt x="1384554" y="1347889"/>
                  </a:lnTo>
                  <a:close/>
                </a:path>
                <a:path w="2924809" h="6161405">
                  <a:moveTo>
                    <a:pt x="1577060" y="3206927"/>
                  </a:moveTo>
                  <a:lnTo>
                    <a:pt x="1480807" y="3300374"/>
                  </a:lnTo>
                  <a:lnTo>
                    <a:pt x="1480807" y="3452279"/>
                  </a:lnTo>
                  <a:lnTo>
                    <a:pt x="1544980" y="3574821"/>
                  </a:lnTo>
                  <a:lnTo>
                    <a:pt x="1544980" y="4118889"/>
                  </a:lnTo>
                  <a:lnTo>
                    <a:pt x="1480807" y="4241025"/>
                  </a:lnTo>
                  <a:lnTo>
                    <a:pt x="1480807" y="4821669"/>
                  </a:lnTo>
                  <a:lnTo>
                    <a:pt x="1577060" y="5005908"/>
                  </a:lnTo>
                  <a:lnTo>
                    <a:pt x="1577060" y="3206927"/>
                  </a:lnTo>
                  <a:close/>
                </a:path>
                <a:path w="2924809" h="6161405">
                  <a:moveTo>
                    <a:pt x="1577060" y="1155573"/>
                  </a:moveTo>
                  <a:lnTo>
                    <a:pt x="1480807" y="1338783"/>
                  </a:lnTo>
                  <a:lnTo>
                    <a:pt x="1480807" y="2225459"/>
                  </a:lnTo>
                  <a:lnTo>
                    <a:pt x="1577060" y="2132901"/>
                  </a:lnTo>
                  <a:lnTo>
                    <a:pt x="1577060" y="1155573"/>
                  </a:lnTo>
                  <a:close/>
                </a:path>
                <a:path w="2924809" h="6161405">
                  <a:moveTo>
                    <a:pt x="1769567" y="3020022"/>
                  </a:moveTo>
                  <a:lnTo>
                    <a:pt x="1684337" y="3102775"/>
                  </a:lnTo>
                  <a:lnTo>
                    <a:pt x="1737487" y="3204260"/>
                  </a:lnTo>
                  <a:lnTo>
                    <a:pt x="1737487" y="4119143"/>
                  </a:lnTo>
                  <a:lnTo>
                    <a:pt x="1673313" y="4241787"/>
                  </a:lnTo>
                  <a:lnTo>
                    <a:pt x="1673313" y="5013998"/>
                  </a:lnTo>
                  <a:lnTo>
                    <a:pt x="1769567" y="5198224"/>
                  </a:lnTo>
                  <a:lnTo>
                    <a:pt x="1769567" y="3020022"/>
                  </a:lnTo>
                  <a:close/>
                </a:path>
                <a:path w="2924809" h="6161405">
                  <a:moveTo>
                    <a:pt x="1769567" y="962825"/>
                  </a:moveTo>
                  <a:lnTo>
                    <a:pt x="1673313" y="1146797"/>
                  </a:lnTo>
                  <a:lnTo>
                    <a:pt x="1673313" y="2040356"/>
                  </a:lnTo>
                  <a:lnTo>
                    <a:pt x="1685569" y="2028558"/>
                  </a:lnTo>
                  <a:lnTo>
                    <a:pt x="1769567" y="1949462"/>
                  </a:lnTo>
                  <a:lnTo>
                    <a:pt x="1769567" y="962825"/>
                  </a:lnTo>
                  <a:close/>
                </a:path>
                <a:path w="2924809" h="6161405">
                  <a:moveTo>
                    <a:pt x="1962073" y="2833116"/>
                  </a:moveTo>
                  <a:lnTo>
                    <a:pt x="1929993" y="2864256"/>
                  </a:lnTo>
                  <a:lnTo>
                    <a:pt x="1929993" y="4119143"/>
                  </a:lnTo>
                  <a:lnTo>
                    <a:pt x="1865820" y="4241800"/>
                  </a:lnTo>
                  <a:lnTo>
                    <a:pt x="1865820" y="5207698"/>
                  </a:lnTo>
                  <a:lnTo>
                    <a:pt x="1962073" y="5391277"/>
                  </a:lnTo>
                  <a:lnTo>
                    <a:pt x="1962073" y="2833116"/>
                  </a:lnTo>
                  <a:close/>
                </a:path>
                <a:path w="2924809" h="6161405">
                  <a:moveTo>
                    <a:pt x="1962073" y="770572"/>
                  </a:moveTo>
                  <a:lnTo>
                    <a:pt x="1865820" y="954557"/>
                  </a:lnTo>
                  <a:lnTo>
                    <a:pt x="1865820" y="1863344"/>
                  </a:lnTo>
                  <a:lnTo>
                    <a:pt x="1881365" y="1849475"/>
                  </a:lnTo>
                  <a:lnTo>
                    <a:pt x="1893633" y="1835404"/>
                  </a:lnTo>
                  <a:lnTo>
                    <a:pt x="1899361" y="1827326"/>
                  </a:lnTo>
                  <a:lnTo>
                    <a:pt x="1913267" y="1815401"/>
                  </a:lnTo>
                  <a:lnTo>
                    <a:pt x="1941652" y="1799323"/>
                  </a:lnTo>
                  <a:lnTo>
                    <a:pt x="1962073" y="1791144"/>
                  </a:lnTo>
                  <a:lnTo>
                    <a:pt x="1962073" y="770572"/>
                  </a:lnTo>
                  <a:close/>
                </a:path>
                <a:path w="2924809" h="6161405">
                  <a:moveTo>
                    <a:pt x="2154567" y="2646210"/>
                  </a:moveTo>
                  <a:lnTo>
                    <a:pt x="2122487" y="2677363"/>
                  </a:lnTo>
                  <a:lnTo>
                    <a:pt x="2122487" y="4119219"/>
                  </a:lnTo>
                  <a:lnTo>
                    <a:pt x="2058314" y="4242041"/>
                  </a:lnTo>
                  <a:lnTo>
                    <a:pt x="2058314" y="5399506"/>
                  </a:lnTo>
                  <a:lnTo>
                    <a:pt x="2154567" y="5583758"/>
                  </a:lnTo>
                  <a:lnTo>
                    <a:pt x="2154567" y="2646210"/>
                  </a:lnTo>
                  <a:close/>
                </a:path>
                <a:path w="2924809" h="6161405">
                  <a:moveTo>
                    <a:pt x="2154567" y="576859"/>
                  </a:moveTo>
                  <a:lnTo>
                    <a:pt x="2058314" y="761085"/>
                  </a:lnTo>
                  <a:lnTo>
                    <a:pt x="2058314" y="1772323"/>
                  </a:lnTo>
                  <a:lnTo>
                    <a:pt x="2154567" y="1768297"/>
                  </a:lnTo>
                  <a:lnTo>
                    <a:pt x="2154567" y="576859"/>
                  </a:lnTo>
                  <a:close/>
                </a:path>
                <a:path w="2924809" h="6161405">
                  <a:moveTo>
                    <a:pt x="2347074" y="2459304"/>
                  </a:moveTo>
                  <a:lnTo>
                    <a:pt x="2314994" y="2490457"/>
                  </a:lnTo>
                  <a:lnTo>
                    <a:pt x="2314994" y="4119232"/>
                  </a:lnTo>
                  <a:lnTo>
                    <a:pt x="2250821" y="4242054"/>
                  </a:lnTo>
                  <a:lnTo>
                    <a:pt x="2250821" y="5591746"/>
                  </a:lnTo>
                  <a:lnTo>
                    <a:pt x="2347074" y="5775985"/>
                  </a:lnTo>
                  <a:lnTo>
                    <a:pt x="2347074" y="2459304"/>
                  </a:lnTo>
                  <a:close/>
                </a:path>
                <a:path w="2924809" h="6161405">
                  <a:moveTo>
                    <a:pt x="2347074" y="384746"/>
                  </a:moveTo>
                  <a:lnTo>
                    <a:pt x="2250821" y="568972"/>
                  </a:lnTo>
                  <a:lnTo>
                    <a:pt x="2250821" y="1764271"/>
                  </a:lnTo>
                  <a:lnTo>
                    <a:pt x="2347074" y="1760245"/>
                  </a:lnTo>
                  <a:lnTo>
                    <a:pt x="2347074" y="384746"/>
                  </a:lnTo>
                  <a:close/>
                </a:path>
                <a:path w="2924809" h="6161405">
                  <a:moveTo>
                    <a:pt x="2539581" y="2272411"/>
                  </a:moveTo>
                  <a:lnTo>
                    <a:pt x="2507500" y="2303551"/>
                  </a:lnTo>
                  <a:lnTo>
                    <a:pt x="2507500" y="4119080"/>
                  </a:lnTo>
                  <a:lnTo>
                    <a:pt x="2443327" y="4241571"/>
                  </a:lnTo>
                  <a:lnTo>
                    <a:pt x="2443327" y="5784672"/>
                  </a:lnTo>
                  <a:lnTo>
                    <a:pt x="2539581" y="5968606"/>
                  </a:lnTo>
                  <a:lnTo>
                    <a:pt x="2539581" y="2272411"/>
                  </a:lnTo>
                  <a:close/>
                </a:path>
                <a:path w="2924809" h="6161405">
                  <a:moveTo>
                    <a:pt x="2539581" y="192887"/>
                  </a:moveTo>
                  <a:lnTo>
                    <a:pt x="2443327" y="376643"/>
                  </a:lnTo>
                  <a:lnTo>
                    <a:pt x="2443327" y="1609280"/>
                  </a:lnTo>
                  <a:lnTo>
                    <a:pt x="2507500" y="1731822"/>
                  </a:lnTo>
                  <a:lnTo>
                    <a:pt x="2507500" y="1753527"/>
                  </a:lnTo>
                  <a:lnTo>
                    <a:pt x="2539581" y="1752180"/>
                  </a:lnTo>
                  <a:lnTo>
                    <a:pt x="2539581" y="192887"/>
                  </a:lnTo>
                  <a:close/>
                </a:path>
                <a:path w="2924809" h="6161405">
                  <a:moveTo>
                    <a:pt x="2732087" y="2084920"/>
                  </a:moveTo>
                  <a:lnTo>
                    <a:pt x="2714206" y="2102866"/>
                  </a:lnTo>
                  <a:lnTo>
                    <a:pt x="2699994" y="2116658"/>
                  </a:lnTo>
                  <a:lnTo>
                    <a:pt x="2699994" y="4119232"/>
                  </a:lnTo>
                  <a:lnTo>
                    <a:pt x="2635834" y="4242054"/>
                  </a:lnTo>
                  <a:lnTo>
                    <a:pt x="2635834" y="5977052"/>
                  </a:lnTo>
                  <a:lnTo>
                    <a:pt x="2732087" y="6161138"/>
                  </a:lnTo>
                  <a:lnTo>
                    <a:pt x="2732087" y="2084920"/>
                  </a:lnTo>
                  <a:close/>
                </a:path>
                <a:path w="2924809" h="6161405">
                  <a:moveTo>
                    <a:pt x="2732087" y="0"/>
                  </a:moveTo>
                  <a:lnTo>
                    <a:pt x="2635834" y="184226"/>
                  </a:lnTo>
                  <a:lnTo>
                    <a:pt x="2635834" y="1241018"/>
                  </a:lnTo>
                  <a:lnTo>
                    <a:pt x="2699994" y="1363560"/>
                  </a:lnTo>
                  <a:lnTo>
                    <a:pt x="2699994" y="1746084"/>
                  </a:lnTo>
                  <a:lnTo>
                    <a:pt x="2732087" y="1745348"/>
                  </a:lnTo>
                  <a:lnTo>
                    <a:pt x="2732087" y="0"/>
                  </a:lnTo>
                  <a:close/>
                </a:path>
                <a:path w="2924809" h="6161405">
                  <a:moveTo>
                    <a:pt x="2924594" y="1170978"/>
                  </a:moveTo>
                  <a:lnTo>
                    <a:pt x="2828340" y="1355140"/>
                  </a:lnTo>
                  <a:lnTo>
                    <a:pt x="2828340" y="1748853"/>
                  </a:lnTo>
                  <a:lnTo>
                    <a:pt x="2853372" y="1750441"/>
                  </a:lnTo>
                  <a:lnTo>
                    <a:pt x="2872409" y="1754289"/>
                  </a:lnTo>
                  <a:lnTo>
                    <a:pt x="2907373" y="1791284"/>
                  </a:lnTo>
                  <a:lnTo>
                    <a:pt x="2924162" y="1834464"/>
                  </a:lnTo>
                  <a:lnTo>
                    <a:pt x="2923959" y="1849475"/>
                  </a:lnTo>
                  <a:lnTo>
                    <a:pt x="2923946" y="1850250"/>
                  </a:lnTo>
                  <a:lnTo>
                    <a:pt x="2922879" y="1866900"/>
                  </a:lnTo>
                  <a:lnTo>
                    <a:pt x="2922232" y="1883968"/>
                  </a:lnTo>
                  <a:lnTo>
                    <a:pt x="2857233" y="1959343"/>
                  </a:lnTo>
                  <a:lnTo>
                    <a:pt x="2828340" y="1988324"/>
                  </a:lnTo>
                  <a:lnTo>
                    <a:pt x="2828340" y="3996461"/>
                  </a:lnTo>
                  <a:lnTo>
                    <a:pt x="2924594" y="4180217"/>
                  </a:lnTo>
                  <a:lnTo>
                    <a:pt x="2924594" y="1170978"/>
                  </a:lnTo>
                  <a:close/>
                </a:path>
              </a:pathLst>
            </a:custGeom>
            <a:solidFill>
              <a:srgbClr val="06C5EC">
                <a:alpha val="64999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3" name="object 13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3079918" y="5945035"/>
              <a:ext cx="156133" cy="177037"/>
            </a:xfrm>
            <a:prstGeom prst="rect">
              <a:avLst/>
            </a:prstGeom>
          </p:spPr>
        </p:pic>
        <p:sp>
          <p:nvSpPr>
            <p:cNvPr id="14" name="object 14"/>
            <p:cNvSpPr/>
            <p:nvPr/>
          </p:nvSpPr>
          <p:spPr>
            <a:xfrm>
              <a:off x="2508777" y="5889024"/>
              <a:ext cx="229870" cy="286385"/>
            </a:xfrm>
            <a:custGeom>
              <a:avLst/>
              <a:gdLst/>
              <a:ahLst/>
              <a:cxnLst/>
              <a:rect l="l" t="t" r="r" b="b"/>
              <a:pathLst>
                <a:path w="229869" h="286385">
                  <a:moveTo>
                    <a:pt x="172097" y="0"/>
                  </a:moveTo>
                  <a:lnTo>
                    <a:pt x="114922" y="57175"/>
                  </a:lnTo>
                  <a:lnTo>
                    <a:pt x="143357" y="85610"/>
                  </a:lnTo>
                  <a:lnTo>
                    <a:pt x="0" y="228981"/>
                  </a:lnTo>
                  <a:lnTo>
                    <a:pt x="57162" y="286156"/>
                  </a:lnTo>
                  <a:lnTo>
                    <a:pt x="114350" y="228981"/>
                  </a:lnTo>
                  <a:lnTo>
                    <a:pt x="85902" y="200545"/>
                  </a:lnTo>
                  <a:lnTo>
                    <a:pt x="229273" y="57175"/>
                  </a:lnTo>
                  <a:lnTo>
                    <a:pt x="172097" y="0"/>
                  </a:lnTo>
                  <a:close/>
                </a:path>
              </a:pathLst>
            </a:custGeom>
            <a:solidFill>
              <a:srgbClr val="F7592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5" name="object 15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423159" y="5889021"/>
              <a:ext cx="400491" cy="286160"/>
            </a:xfrm>
            <a:prstGeom prst="rect">
              <a:avLst/>
            </a:prstGeom>
          </p:spPr>
        </p:pic>
        <p:sp>
          <p:nvSpPr>
            <p:cNvPr id="16" name="object 16"/>
            <p:cNvSpPr/>
            <p:nvPr/>
          </p:nvSpPr>
          <p:spPr>
            <a:xfrm>
              <a:off x="3265081" y="5886996"/>
              <a:ext cx="50800" cy="232410"/>
            </a:xfrm>
            <a:custGeom>
              <a:avLst/>
              <a:gdLst/>
              <a:ahLst/>
              <a:cxnLst/>
              <a:rect l="l" t="t" r="r" b="b"/>
              <a:pathLst>
                <a:path w="50800" h="232410">
                  <a:moveTo>
                    <a:pt x="50787" y="0"/>
                  </a:moveTo>
                  <a:lnTo>
                    <a:pt x="0" y="0"/>
                  </a:lnTo>
                  <a:lnTo>
                    <a:pt x="0" y="232168"/>
                  </a:lnTo>
                  <a:lnTo>
                    <a:pt x="50787" y="232168"/>
                  </a:lnTo>
                  <a:lnTo>
                    <a:pt x="50787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7" name="object 17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2894188" y="5945035"/>
              <a:ext cx="174117" cy="232168"/>
            </a:xfrm>
            <a:prstGeom prst="rect">
              <a:avLst/>
            </a:prstGeom>
          </p:spPr>
        </p:pic>
        <p:sp>
          <p:nvSpPr>
            <p:cNvPr id="18" name="object 18"/>
            <p:cNvSpPr/>
            <p:nvPr/>
          </p:nvSpPr>
          <p:spPr>
            <a:xfrm>
              <a:off x="3712299" y="5886996"/>
              <a:ext cx="441325" cy="235585"/>
            </a:xfrm>
            <a:custGeom>
              <a:avLst/>
              <a:gdLst/>
              <a:ahLst/>
              <a:cxnLst/>
              <a:rect l="l" t="t" r="r" b="b"/>
              <a:pathLst>
                <a:path w="441325" h="235585">
                  <a:moveTo>
                    <a:pt x="50787" y="0"/>
                  </a:moveTo>
                  <a:lnTo>
                    <a:pt x="0" y="0"/>
                  </a:lnTo>
                  <a:lnTo>
                    <a:pt x="0" y="232181"/>
                  </a:lnTo>
                  <a:lnTo>
                    <a:pt x="50787" y="232181"/>
                  </a:lnTo>
                  <a:lnTo>
                    <a:pt x="50787" y="0"/>
                  </a:lnTo>
                  <a:close/>
                </a:path>
                <a:path w="441325" h="235585">
                  <a:moveTo>
                    <a:pt x="197345" y="219697"/>
                  </a:moveTo>
                  <a:lnTo>
                    <a:pt x="182829" y="183718"/>
                  </a:lnTo>
                  <a:lnTo>
                    <a:pt x="174612" y="187490"/>
                  </a:lnTo>
                  <a:lnTo>
                    <a:pt x="165887" y="190423"/>
                  </a:lnTo>
                  <a:lnTo>
                    <a:pt x="157645" y="192328"/>
                  </a:lnTo>
                  <a:lnTo>
                    <a:pt x="150914" y="193001"/>
                  </a:lnTo>
                  <a:lnTo>
                    <a:pt x="141490" y="191617"/>
                  </a:lnTo>
                  <a:lnTo>
                    <a:pt x="135204" y="187413"/>
                  </a:lnTo>
                  <a:lnTo>
                    <a:pt x="131686" y="180263"/>
                  </a:lnTo>
                  <a:lnTo>
                    <a:pt x="130606" y="170078"/>
                  </a:lnTo>
                  <a:lnTo>
                    <a:pt x="130606" y="100126"/>
                  </a:lnTo>
                  <a:lnTo>
                    <a:pt x="190385" y="100126"/>
                  </a:lnTo>
                  <a:lnTo>
                    <a:pt x="190385" y="60960"/>
                  </a:lnTo>
                  <a:lnTo>
                    <a:pt x="130606" y="60960"/>
                  </a:lnTo>
                  <a:lnTo>
                    <a:pt x="130606" y="21780"/>
                  </a:lnTo>
                  <a:lnTo>
                    <a:pt x="79806" y="29324"/>
                  </a:lnTo>
                  <a:lnTo>
                    <a:pt x="79806" y="175006"/>
                  </a:lnTo>
                  <a:lnTo>
                    <a:pt x="83616" y="201168"/>
                  </a:lnTo>
                  <a:lnTo>
                    <a:pt x="95034" y="219951"/>
                  </a:lnTo>
                  <a:lnTo>
                    <a:pt x="114084" y="231279"/>
                  </a:lnTo>
                  <a:lnTo>
                    <a:pt x="140754" y="235077"/>
                  </a:lnTo>
                  <a:lnTo>
                    <a:pt x="154736" y="234061"/>
                  </a:lnTo>
                  <a:lnTo>
                    <a:pt x="169265" y="231089"/>
                  </a:lnTo>
                  <a:lnTo>
                    <a:pt x="183680" y="226263"/>
                  </a:lnTo>
                  <a:lnTo>
                    <a:pt x="197345" y="219697"/>
                  </a:lnTo>
                  <a:close/>
                </a:path>
                <a:path w="441325" h="235585">
                  <a:moveTo>
                    <a:pt x="377266" y="143662"/>
                  </a:moveTo>
                  <a:lnTo>
                    <a:pt x="370738" y="109347"/>
                  </a:lnTo>
                  <a:lnTo>
                    <a:pt x="364528" y="100114"/>
                  </a:lnTo>
                  <a:lnTo>
                    <a:pt x="352488" y="82245"/>
                  </a:lnTo>
                  <a:lnTo>
                    <a:pt x="325031" y="64782"/>
                  </a:lnTo>
                  <a:lnTo>
                    <a:pt x="325031" y="145110"/>
                  </a:lnTo>
                  <a:lnTo>
                    <a:pt x="325031" y="148005"/>
                  </a:lnTo>
                  <a:lnTo>
                    <a:pt x="322554" y="166065"/>
                  </a:lnTo>
                  <a:lnTo>
                    <a:pt x="315391" y="180301"/>
                  </a:lnTo>
                  <a:lnTo>
                    <a:pt x="303987" y="189636"/>
                  </a:lnTo>
                  <a:lnTo>
                    <a:pt x="288759" y="192989"/>
                  </a:lnTo>
                  <a:lnTo>
                    <a:pt x="273532" y="189636"/>
                  </a:lnTo>
                  <a:lnTo>
                    <a:pt x="262128" y="180301"/>
                  </a:lnTo>
                  <a:lnTo>
                    <a:pt x="254965" y="166065"/>
                  </a:lnTo>
                  <a:lnTo>
                    <a:pt x="252476" y="148005"/>
                  </a:lnTo>
                  <a:lnTo>
                    <a:pt x="252476" y="145110"/>
                  </a:lnTo>
                  <a:lnTo>
                    <a:pt x="254965" y="127063"/>
                  </a:lnTo>
                  <a:lnTo>
                    <a:pt x="262128" y="112826"/>
                  </a:lnTo>
                  <a:lnTo>
                    <a:pt x="273532" y="103479"/>
                  </a:lnTo>
                  <a:lnTo>
                    <a:pt x="288759" y="100114"/>
                  </a:lnTo>
                  <a:lnTo>
                    <a:pt x="303987" y="103479"/>
                  </a:lnTo>
                  <a:lnTo>
                    <a:pt x="315391" y="112826"/>
                  </a:lnTo>
                  <a:lnTo>
                    <a:pt x="322554" y="127063"/>
                  </a:lnTo>
                  <a:lnTo>
                    <a:pt x="325031" y="145110"/>
                  </a:lnTo>
                  <a:lnTo>
                    <a:pt x="325031" y="64782"/>
                  </a:lnTo>
                  <a:lnTo>
                    <a:pt x="324497" y="64439"/>
                  </a:lnTo>
                  <a:lnTo>
                    <a:pt x="288759" y="58039"/>
                  </a:lnTo>
                  <a:lnTo>
                    <a:pt x="253009" y="64439"/>
                  </a:lnTo>
                  <a:lnTo>
                    <a:pt x="225018" y="82245"/>
                  </a:lnTo>
                  <a:lnTo>
                    <a:pt x="206768" y="109347"/>
                  </a:lnTo>
                  <a:lnTo>
                    <a:pt x="200240" y="143662"/>
                  </a:lnTo>
                  <a:lnTo>
                    <a:pt x="200240" y="149453"/>
                  </a:lnTo>
                  <a:lnTo>
                    <a:pt x="206768" y="183781"/>
                  </a:lnTo>
                  <a:lnTo>
                    <a:pt x="225018" y="210883"/>
                  </a:lnTo>
                  <a:lnTo>
                    <a:pt x="253009" y="228688"/>
                  </a:lnTo>
                  <a:lnTo>
                    <a:pt x="288759" y="235077"/>
                  </a:lnTo>
                  <a:lnTo>
                    <a:pt x="324497" y="228688"/>
                  </a:lnTo>
                  <a:lnTo>
                    <a:pt x="352488" y="210883"/>
                  </a:lnTo>
                  <a:lnTo>
                    <a:pt x="364540" y="192989"/>
                  </a:lnTo>
                  <a:lnTo>
                    <a:pt x="370738" y="183781"/>
                  </a:lnTo>
                  <a:lnTo>
                    <a:pt x="377266" y="149453"/>
                  </a:lnTo>
                  <a:lnTo>
                    <a:pt x="377266" y="143662"/>
                  </a:lnTo>
                  <a:close/>
                </a:path>
                <a:path w="441325" h="235585">
                  <a:moveTo>
                    <a:pt x="425450" y="85902"/>
                  </a:moveTo>
                  <a:lnTo>
                    <a:pt x="420624" y="76911"/>
                  </a:lnTo>
                  <a:lnTo>
                    <a:pt x="419773" y="75336"/>
                  </a:lnTo>
                  <a:lnTo>
                    <a:pt x="423240" y="74295"/>
                  </a:lnTo>
                  <a:lnTo>
                    <a:pt x="424980" y="71970"/>
                  </a:lnTo>
                  <a:lnTo>
                    <a:pt x="425157" y="71716"/>
                  </a:lnTo>
                  <a:lnTo>
                    <a:pt x="425157" y="64135"/>
                  </a:lnTo>
                  <a:lnTo>
                    <a:pt x="425157" y="62687"/>
                  </a:lnTo>
                  <a:lnTo>
                    <a:pt x="421386" y="59207"/>
                  </a:lnTo>
                  <a:lnTo>
                    <a:pt x="419646" y="59207"/>
                  </a:lnTo>
                  <a:lnTo>
                    <a:pt x="419646" y="65303"/>
                  </a:lnTo>
                  <a:lnTo>
                    <a:pt x="419646" y="70523"/>
                  </a:lnTo>
                  <a:lnTo>
                    <a:pt x="418198" y="71970"/>
                  </a:lnTo>
                  <a:lnTo>
                    <a:pt x="408609" y="71970"/>
                  </a:lnTo>
                  <a:lnTo>
                    <a:pt x="408609" y="64135"/>
                  </a:lnTo>
                  <a:lnTo>
                    <a:pt x="418198" y="64135"/>
                  </a:lnTo>
                  <a:lnTo>
                    <a:pt x="419646" y="65303"/>
                  </a:lnTo>
                  <a:lnTo>
                    <a:pt x="419646" y="59207"/>
                  </a:lnTo>
                  <a:lnTo>
                    <a:pt x="403098" y="59207"/>
                  </a:lnTo>
                  <a:lnTo>
                    <a:pt x="403098" y="85902"/>
                  </a:lnTo>
                  <a:lnTo>
                    <a:pt x="408609" y="85902"/>
                  </a:lnTo>
                  <a:lnTo>
                    <a:pt x="408609" y="76911"/>
                  </a:lnTo>
                  <a:lnTo>
                    <a:pt x="414743" y="76911"/>
                  </a:lnTo>
                  <a:lnTo>
                    <a:pt x="419354" y="85902"/>
                  </a:lnTo>
                  <a:lnTo>
                    <a:pt x="425450" y="85902"/>
                  </a:lnTo>
                  <a:close/>
                </a:path>
                <a:path w="441325" h="235585">
                  <a:moveTo>
                    <a:pt x="441121" y="72555"/>
                  </a:moveTo>
                  <a:lnTo>
                    <a:pt x="439026" y="61633"/>
                  </a:lnTo>
                  <a:lnTo>
                    <a:pt x="437057" y="58674"/>
                  </a:lnTo>
                  <a:lnTo>
                    <a:pt x="437057" y="72555"/>
                  </a:lnTo>
                  <a:lnTo>
                    <a:pt x="435305" y="82156"/>
                  </a:lnTo>
                  <a:lnTo>
                    <a:pt x="430428" y="89687"/>
                  </a:lnTo>
                  <a:lnTo>
                    <a:pt x="422986" y="94602"/>
                  </a:lnTo>
                  <a:lnTo>
                    <a:pt x="413550" y="96354"/>
                  </a:lnTo>
                  <a:lnTo>
                    <a:pt x="404126" y="94602"/>
                  </a:lnTo>
                  <a:lnTo>
                    <a:pt x="396684" y="89687"/>
                  </a:lnTo>
                  <a:lnTo>
                    <a:pt x="391795" y="82156"/>
                  </a:lnTo>
                  <a:lnTo>
                    <a:pt x="390042" y="72555"/>
                  </a:lnTo>
                  <a:lnTo>
                    <a:pt x="391795" y="62966"/>
                  </a:lnTo>
                  <a:lnTo>
                    <a:pt x="396684" y="55435"/>
                  </a:lnTo>
                  <a:lnTo>
                    <a:pt x="404126" y="50520"/>
                  </a:lnTo>
                  <a:lnTo>
                    <a:pt x="413550" y="48755"/>
                  </a:lnTo>
                  <a:lnTo>
                    <a:pt x="422986" y="50520"/>
                  </a:lnTo>
                  <a:lnTo>
                    <a:pt x="430428" y="55435"/>
                  </a:lnTo>
                  <a:lnTo>
                    <a:pt x="435305" y="62966"/>
                  </a:lnTo>
                  <a:lnTo>
                    <a:pt x="437057" y="72555"/>
                  </a:lnTo>
                  <a:lnTo>
                    <a:pt x="437057" y="58674"/>
                  </a:lnTo>
                  <a:lnTo>
                    <a:pt x="433222" y="52895"/>
                  </a:lnTo>
                  <a:lnTo>
                    <a:pt x="426986" y="48755"/>
                  </a:lnTo>
                  <a:lnTo>
                    <a:pt x="424472" y="47091"/>
                  </a:lnTo>
                  <a:lnTo>
                    <a:pt x="413550" y="44983"/>
                  </a:lnTo>
                  <a:lnTo>
                    <a:pt x="402628" y="47091"/>
                  </a:lnTo>
                  <a:lnTo>
                    <a:pt x="393890" y="52895"/>
                  </a:lnTo>
                  <a:lnTo>
                    <a:pt x="388086" y="61633"/>
                  </a:lnTo>
                  <a:lnTo>
                    <a:pt x="385978" y="72555"/>
                  </a:lnTo>
                  <a:lnTo>
                    <a:pt x="388086" y="83477"/>
                  </a:lnTo>
                  <a:lnTo>
                    <a:pt x="393890" y="92227"/>
                  </a:lnTo>
                  <a:lnTo>
                    <a:pt x="402628" y="98031"/>
                  </a:lnTo>
                  <a:lnTo>
                    <a:pt x="413550" y="100126"/>
                  </a:lnTo>
                  <a:lnTo>
                    <a:pt x="424472" y="98031"/>
                  </a:lnTo>
                  <a:lnTo>
                    <a:pt x="426986" y="96354"/>
                  </a:lnTo>
                  <a:lnTo>
                    <a:pt x="433222" y="92227"/>
                  </a:lnTo>
                  <a:lnTo>
                    <a:pt x="439026" y="83477"/>
                  </a:lnTo>
                  <a:lnTo>
                    <a:pt x="441121" y="72555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9" name="object 19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3338509" y="5945035"/>
              <a:ext cx="344766" cy="177037"/>
            </a:xfrm>
            <a:prstGeom prst="rect">
              <a:avLst/>
            </a:prstGeom>
          </p:spPr>
        </p:pic>
        <p:sp>
          <p:nvSpPr>
            <p:cNvPr id="20" name="object 20"/>
            <p:cNvSpPr/>
            <p:nvPr/>
          </p:nvSpPr>
          <p:spPr>
            <a:xfrm>
              <a:off x="3634905" y="6159093"/>
              <a:ext cx="451484" cy="44450"/>
            </a:xfrm>
            <a:custGeom>
              <a:avLst/>
              <a:gdLst/>
              <a:ahLst/>
              <a:cxnLst/>
              <a:rect l="l" t="t" r="r" b="b"/>
              <a:pathLst>
                <a:path w="451485" h="44450">
                  <a:moveTo>
                    <a:pt x="43091" y="1244"/>
                  </a:moveTo>
                  <a:lnTo>
                    <a:pt x="31153" y="1244"/>
                  </a:lnTo>
                  <a:lnTo>
                    <a:pt x="31153" y="24942"/>
                  </a:lnTo>
                  <a:lnTo>
                    <a:pt x="30975" y="24942"/>
                  </a:lnTo>
                  <a:lnTo>
                    <a:pt x="13004" y="1244"/>
                  </a:lnTo>
                  <a:lnTo>
                    <a:pt x="0" y="1244"/>
                  </a:lnTo>
                  <a:lnTo>
                    <a:pt x="0" y="43027"/>
                  </a:lnTo>
                  <a:lnTo>
                    <a:pt x="11938" y="43027"/>
                  </a:lnTo>
                  <a:lnTo>
                    <a:pt x="11938" y="18732"/>
                  </a:lnTo>
                  <a:lnTo>
                    <a:pt x="12103" y="18732"/>
                  </a:lnTo>
                  <a:lnTo>
                    <a:pt x="30492" y="43027"/>
                  </a:lnTo>
                  <a:lnTo>
                    <a:pt x="43091" y="43027"/>
                  </a:lnTo>
                  <a:lnTo>
                    <a:pt x="43091" y="1244"/>
                  </a:lnTo>
                  <a:close/>
                </a:path>
                <a:path w="451485" h="44450">
                  <a:moveTo>
                    <a:pt x="96672" y="32880"/>
                  </a:moveTo>
                  <a:lnTo>
                    <a:pt x="71424" y="32880"/>
                  </a:lnTo>
                  <a:lnTo>
                    <a:pt x="71424" y="26377"/>
                  </a:lnTo>
                  <a:lnTo>
                    <a:pt x="90703" y="26377"/>
                  </a:lnTo>
                  <a:lnTo>
                    <a:pt x="90703" y="17119"/>
                  </a:lnTo>
                  <a:lnTo>
                    <a:pt x="71424" y="17119"/>
                  </a:lnTo>
                  <a:lnTo>
                    <a:pt x="71424" y="11391"/>
                  </a:lnTo>
                  <a:lnTo>
                    <a:pt x="95961" y="11391"/>
                  </a:lnTo>
                  <a:lnTo>
                    <a:pt x="95478" y="1244"/>
                  </a:lnTo>
                  <a:lnTo>
                    <a:pt x="58953" y="1244"/>
                  </a:lnTo>
                  <a:lnTo>
                    <a:pt x="58953" y="43027"/>
                  </a:lnTo>
                  <a:lnTo>
                    <a:pt x="96189" y="43027"/>
                  </a:lnTo>
                  <a:lnTo>
                    <a:pt x="96672" y="32880"/>
                  </a:lnTo>
                  <a:close/>
                </a:path>
                <a:path w="451485" h="44450">
                  <a:moveTo>
                    <a:pt x="149301" y="11988"/>
                  </a:moveTo>
                  <a:lnTo>
                    <a:pt x="148831" y="1244"/>
                  </a:lnTo>
                  <a:lnTo>
                    <a:pt x="107950" y="1244"/>
                  </a:lnTo>
                  <a:lnTo>
                    <a:pt x="107467" y="11988"/>
                  </a:lnTo>
                  <a:lnTo>
                    <a:pt x="122097" y="11988"/>
                  </a:lnTo>
                  <a:lnTo>
                    <a:pt x="122097" y="43027"/>
                  </a:lnTo>
                  <a:lnTo>
                    <a:pt x="134683" y="43027"/>
                  </a:lnTo>
                  <a:lnTo>
                    <a:pt x="134683" y="11988"/>
                  </a:lnTo>
                  <a:lnTo>
                    <a:pt x="149301" y="11988"/>
                  </a:lnTo>
                  <a:close/>
                </a:path>
                <a:path w="451485" h="44450">
                  <a:moveTo>
                    <a:pt x="230060" y="1244"/>
                  </a:moveTo>
                  <a:lnTo>
                    <a:pt x="217284" y="1244"/>
                  </a:lnTo>
                  <a:lnTo>
                    <a:pt x="210604" y="30251"/>
                  </a:lnTo>
                  <a:lnTo>
                    <a:pt x="209943" y="30251"/>
                  </a:lnTo>
                  <a:lnTo>
                    <a:pt x="201295" y="1244"/>
                  </a:lnTo>
                  <a:lnTo>
                    <a:pt x="189052" y="1244"/>
                  </a:lnTo>
                  <a:lnTo>
                    <a:pt x="180225" y="30251"/>
                  </a:lnTo>
                  <a:lnTo>
                    <a:pt x="179565" y="30251"/>
                  </a:lnTo>
                  <a:lnTo>
                    <a:pt x="172758" y="1244"/>
                  </a:lnTo>
                  <a:lnTo>
                    <a:pt x="159397" y="1244"/>
                  </a:lnTo>
                  <a:lnTo>
                    <a:pt x="170434" y="43027"/>
                  </a:lnTo>
                  <a:lnTo>
                    <a:pt x="186905" y="43027"/>
                  </a:lnTo>
                  <a:lnTo>
                    <a:pt x="194665" y="17830"/>
                  </a:lnTo>
                  <a:lnTo>
                    <a:pt x="195021" y="17830"/>
                  </a:lnTo>
                  <a:lnTo>
                    <a:pt x="202653" y="43027"/>
                  </a:lnTo>
                  <a:lnTo>
                    <a:pt x="219075" y="43027"/>
                  </a:lnTo>
                  <a:lnTo>
                    <a:pt x="230060" y="1244"/>
                  </a:lnTo>
                  <a:close/>
                </a:path>
                <a:path w="451485" h="44450">
                  <a:moveTo>
                    <a:pt x="286981" y="22136"/>
                  </a:moveTo>
                  <a:lnTo>
                    <a:pt x="285318" y="12941"/>
                  </a:lnTo>
                  <a:lnTo>
                    <a:pt x="283718" y="10617"/>
                  </a:lnTo>
                  <a:lnTo>
                    <a:pt x="280530" y="5969"/>
                  </a:lnTo>
                  <a:lnTo>
                    <a:pt x="274510" y="2438"/>
                  </a:lnTo>
                  <a:lnTo>
                    <a:pt x="274510" y="14909"/>
                  </a:lnTo>
                  <a:lnTo>
                    <a:pt x="274510" y="29362"/>
                  </a:lnTo>
                  <a:lnTo>
                    <a:pt x="270268" y="33655"/>
                  </a:lnTo>
                  <a:lnTo>
                    <a:pt x="255892" y="33655"/>
                  </a:lnTo>
                  <a:lnTo>
                    <a:pt x="251714" y="29362"/>
                  </a:lnTo>
                  <a:lnTo>
                    <a:pt x="251714" y="14909"/>
                  </a:lnTo>
                  <a:lnTo>
                    <a:pt x="255892" y="10617"/>
                  </a:lnTo>
                  <a:lnTo>
                    <a:pt x="270332" y="10617"/>
                  </a:lnTo>
                  <a:lnTo>
                    <a:pt x="274510" y="14909"/>
                  </a:lnTo>
                  <a:lnTo>
                    <a:pt x="274510" y="2438"/>
                  </a:lnTo>
                  <a:lnTo>
                    <a:pt x="273011" y="1549"/>
                  </a:lnTo>
                  <a:lnTo>
                    <a:pt x="263105" y="0"/>
                  </a:lnTo>
                  <a:lnTo>
                    <a:pt x="253212" y="1549"/>
                  </a:lnTo>
                  <a:lnTo>
                    <a:pt x="245694" y="5969"/>
                  </a:lnTo>
                  <a:lnTo>
                    <a:pt x="240919" y="12941"/>
                  </a:lnTo>
                  <a:lnTo>
                    <a:pt x="239242" y="22136"/>
                  </a:lnTo>
                  <a:lnTo>
                    <a:pt x="240919" y="31330"/>
                  </a:lnTo>
                  <a:lnTo>
                    <a:pt x="245694" y="38315"/>
                  </a:lnTo>
                  <a:lnTo>
                    <a:pt x="253212" y="42735"/>
                  </a:lnTo>
                  <a:lnTo>
                    <a:pt x="263105" y="44284"/>
                  </a:lnTo>
                  <a:lnTo>
                    <a:pt x="273011" y="42735"/>
                  </a:lnTo>
                  <a:lnTo>
                    <a:pt x="280530" y="38315"/>
                  </a:lnTo>
                  <a:lnTo>
                    <a:pt x="283730" y="33655"/>
                  </a:lnTo>
                  <a:lnTo>
                    <a:pt x="285318" y="31330"/>
                  </a:lnTo>
                  <a:lnTo>
                    <a:pt x="286981" y="22136"/>
                  </a:lnTo>
                  <a:close/>
                </a:path>
                <a:path w="451485" h="44450">
                  <a:moveTo>
                    <a:pt x="343204" y="43027"/>
                  </a:moveTo>
                  <a:lnTo>
                    <a:pt x="335114" y="32042"/>
                  </a:lnTo>
                  <a:lnTo>
                    <a:pt x="333298" y="29591"/>
                  </a:lnTo>
                  <a:lnTo>
                    <a:pt x="338670" y="27444"/>
                  </a:lnTo>
                  <a:lnTo>
                    <a:pt x="341414" y="22910"/>
                  </a:lnTo>
                  <a:lnTo>
                    <a:pt x="341414" y="22250"/>
                  </a:lnTo>
                  <a:lnTo>
                    <a:pt x="341414" y="11328"/>
                  </a:lnTo>
                  <a:lnTo>
                    <a:pt x="341414" y="6502"/>
                  </a:lnTo>
                  <a:lnTo>
                    <a:pt x="335978" y="1244"/>
                  </a:lnTo>
                  <a:lnTo>
                    <a:pt x="328942" y="1244"/>
                  </a:lnTo>
                  <a:lnTo>
                    <a:pt x="328942" y="13601"/>
                  </a:lnTo>
                  <a:lnTo>
                    <a:pt x="328942" y="19926"/>
                  </a:lnTo>
                  <a:lnTo>
                    <a:pt x="327444" y="22250"/>
                  </a:lnTo>
                  <a:lnTo>
                    <a:pt x="313067" y="22250"/>
                  </a:lnTo>
                  <a:lnTo>
                    <a:pt x="313067" y="11328"/>
                  </a:lnTo>
                  <a:lnTo>
                    <a:pt x="327444" y="11328"/>
                  </a:lnTo>
                  <a:lnTo>
                    <a:pt x="328942" y="13601"/>
                  </a:lnTo>
                  <a:lnTo>
                    <a:pt x="328942" y="1244"/>
                  </a:lnTo>
                  <a:lnTo>
                    <a:pt x="300532" y="1244"/>
                  </a:lnTo>
                  <a:lnTo>
                    <a:pt x="300532" y="43027"/>
                  </a:lnTo>
                  <a:lnTo>
                    <a:pt x="313067" y="43027"/>
                  </a:lnTo>
                  <a:lnTo>
                    <a:pt x="313067" y="32042"/>
                  </a:lnTo>
                  <a:lnTo>
                    <a:pt x="321310" y="32042"/>
                  </a:lnTo>
                  <a:lnTo>
                    <a:pt x="329006" y="43027"/>
                  </a:lnTo>
                  <a:lnTo>
                    <a:pt x="343204" y="43027"/>
                  </a:lnTo>
                  <a:close/>
                </a:path>
                <a:path w="451485" h="44450">
                  <a:moveTo>
                    <a:pt x="402653" y="42964"/>
                  </a:moveTo>
                  <a:lnTo>
                    <a:pt x="385762" y="21297"/>
                  </a:lnTo>
                  <a:lnTo>
                    <a:pt x="401751" y="1308"/>
                  </a:lnTo>
                  <a:lnTo>
                    <a:pt x="387616" y="1244"/>
                  </a:lnTo>
                  <a:lnTo>
                    <a:pt x="375373" y="16637"/>
                  </a:lnTo>
                  <a:lnTo>
                    <a:pt x="370243" y="16637"/>
                  </a:lnTo>
                  <a:lnTo>
                    <a:pt x="370243" y="1244"/>
                  </a:lnTo>
                  <a:lnTo>
                    <a:pt x="357708" y="1244"/>
                  </a:lnTo>
                  <a:lnTo>
                    <a:pt x="357708" y="43027"/>
                  </a:lnTo>
                  <a:lnTo>
                    <a:pt x="370243" y="43027"/>
                  </a:lnTo>
                  <a:lnTo>
                    <a:pt x="370243" y="26974"/>
                  </a:lnTo>
                  <a:lnTo>
                    <a:pt x="375323" y="26974"/>
                  </a:lnTo>
                  <a:lnTo>
                    <a:pt x="387972" y="43027"/>
                  </a:lnTo>
                  <a:lnTo>
                    <a:pt x="402590" y="43027"/>
                  </a:lnTo>
                  <a:close/>
                </a:path>
                <a:path w="451485" h="44450">
                  <a:moveTo>
                    <a:pt x="451281" y="21602"/>
                  </a:moveTo>
                  <a:lnTo>
                    <a:pt x="444779" y="18859"/>
                  </a:lnTo>
                  <a:lnTo>
                    <a:pt x="427647" y="15938"/>
                  </a:lnTo>
                  <a:lnTo>
                    <a:pt x="424726" y="15697"/>
                  </a:lnTo>
                  <a:lnTo>
                    <a:pt x="424726" y="11341"/>
                  </a:lnTo>
                  <a:lnTo>
                    <a:pt x="426643" y="10198"/>
                  </a:lnTo>
                  <a:lnTo>
                    <a:pt x="436778" y="10198"/>
                  </a:lnTo>
                  <a:lnTo>
                    <a:pt x="443471" y="12001"/>
                  </a:lnTo>
                  <a:lnTo>
                    <a:pt x="448424" y="14859"/>
                  </a:lnTo>
                  <a:lnTo>
                    <a:pt x="448487" y="3467"/>
                  </a:lnTo>
                  <a:lnTo>
                    <a:pt x="443293" y="1257"/>
                  </a:lnTo>
                  <a:lnTo>
                    <a:pt x="437680" y="114"/>
                  </a:lnTo>
                  <a:lnTo>
                    <a:pt x="418871" y="114"/>
                  </a:lnTo>
                  <a:lnTo>
                    <a:pt x="412013" y="6146"/>
                  </a:lnTo>
                  <a:lnTo>
                    <a:pt x="412013" y="22377"/>
                  </a:lnTo>
                  <a:lnTo>
                    <a:pt x="418515" y="25311"/>
                  </a:lnTo>
                  <a:lnTo>
                    <a:pt x="437261" y="28282"/>
                  </a:lnTo>
                  <a:lnTo>
                    <a:pt x="438759" y="28816"/>
                  </a:lnTo>
                  <a:lnTo>
                    <a:pt x="438759" y="33007"/>
                  </a:lnTo>
                  <a:lnTo>
                    <a:pt x="436486" y="34086"/>
                  </a:lnTo>
                  <a:lnTo>
                    <a:pt x="426097" y="34086"/>
                  </a:lnTo>
                  <a:lnTo>
                    <a:pt x="419303" y="32346"/>
                  </a:lnTo>
                  <a:lnTo>
                    <a:pt x="412254" y="28816"/>
                  </a:lnTo>
                  <a:lnTo>
                    <a:pt x="412254" y="40284"/>
                  </a:lnTo>
                  <a:lnTo>
                    <a:pt x="418338" y="42672"/>
                  </a:lnTo>
                  <a:lnTo>
                    <a:pt x="424129" y="44157"/>
                  </a:lnTo>
                  <a:lnTo>
                    <a:pt x="446151" y="44157"/>
                  </a:lnTo>
                  <a:lnTo>
                    <a:pt x="451281" y="37299"/>
                  </a:lnTo>
                  <a:lnTo>
                    <a:pt x="451281" y="21602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1" name="object 31"/>
            <p:cNvSpPr/>
            <p:nvPr/>
          </p:nvSpPr>
          <p:spPr>
            <a:xfrm>
              <a:off x="1133504" y="5867744"/>
              <a:ext cx="248920" cy="327660"/>
            </a:xfrm>
            <a:custGeom>
              <a:avLst/>
              <a:gdLst/>
              <a:ahLst/>
              <a:cxnLst/>
              <a:rect l="l" t="t" r="r" b="b"/>
              <a:pathLst>
                <a:path w="248919" h="327660">
                  <a:moveTo>
                    <a:pt x="248869" y="202895"/>
                  </a:moveTo>
                  <a:lnTo>
                    <a:pt x="124434" y="327329"/>
                  </a:lnTo>
                  <a:lnTo>
                    <a:pt x="0" y="202895"/>
                  </a:lnTo>
                </a:path>
                <a:path w="248919" h="327660">
                  <a:moveTo>
                    <a:pt x="124434" y="324091"/>
                  </a:moveTo>
                  <a:lnTo>
                    <a:pt x="124434" y="0"/>
                  </a:lnTo>
                </a:path>
              </a:pathLst>
            </a:custGeom>
            <a:ln w="254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2" name="object 32"/>
            <p:cNvSpPr/>
            <p:nvPr/>
          </p:nvSpPr>
          <p:spPr>
            <a:xfrm>
              <a:off x="902406" y="5675868"/>
              <a:ext cx="711200" cy="711200"/>
            </a:xfrm>
            <a:custGeom>
              <a:avLst/>
              <a:gdLst/>
              <a:ahLst/>
              <a:cxnLst/>
              <a:rect l="l" t="t" r="r" b="b"/>
              <a:pathLst>
                <a:path w="711200" h="711200">
                  <a:moveTo>
                    <a:pt x="355536" y="711072"/>
                  </a:moveTo>
                  <a:lnTo>
                    <a:pt x="403780" y="707827"/>
                  </a:lnTo>
                  <a:lnTo>
                    <a:pt x="450051" y="698372"/>
                  </a:lnTo>
                  <a:lnTo>
                    <a:pt x="493926" y="683132"/>
                  </a:lnTo>
                  <a:lnTo>
                    <a:pt x="534981" y="662531"/>
                  </a:lnTo>
                  <a:lnTo>
                    <a:pt x="572793" y="636991"/>
                  </a:lnTo>
                  <a:lnTo>
                    <a:pt x="606937" y="606937"/>
                  </a:lnTo>
                  <a:lnTo>
                    <a:pt x="636991" y="572793"/>
                  </a:lnTo>
                  <a:lnTo>
                    <a:pt x="662531" y="534981"/>
                  </a:lnTo>
                  <a:lnTo>
                    <a:pt x="683132" y="493926"/>
                  </a:lnTo>
                  <a:lnTo>
                    <a:pt x="698372" y="450051"/>
                  </a:lnTo>
                  <a:lnTo>
                    <a:pt x="707827" y="403780"/>
                  </a:lnTo>
                  <a:lnTo>
                    <a:pt x="711073" y="355536"/>
                  </a:lnTo>
                  <a:lnTo>
                    <a:pt x="707827" y="307292"/>
                  </a:lnTo>
                  <a:lnTo>
                    <a:pt x="698372" y="261021"/>
                  </a:lnTo>
                  <a:lnTo>
                    <a:pt x="683132" y="217146"/>
                  </a:lnTo>
                  <a:lnTo>
                    <a:pt x="662531" y="176091"/>
                  </a:lnTo>
                  <a:lnTo>
                    <a:pt x="636991" y="138279"/>
                  </a:lnTo>
                  <a:lnTo>
                    <a:pt x="606937" y="104135"/>
                  </a:lnTo>
                  <a:lnTo>
                    <a:pt x="572793" y="74081"/>
                  </a:lnTo>
                  <a:lnTo>
                    <a:pt x="534981" y="48541"/>
                  </a:lnTo>
                  <a:lnTo>
                    <a:pt x="493926" y="27940"/>
                  </a:lnTo>
                  <a:lnTo>
                    <a:pt x="450051" y="12700"/>
                  </a:lnTo>
                  <a:lnTo>
                    <a:pt x="403780" y="3245"/>
                  </a:lnTo>
                  <a:lnTo>
                    <a:pt x="355536" y="0"/>
                  </a:lnTo>
                  <a:lnTo>
                    <a:pt x="307292" y="3245"/>
                  </a:lnTo>
                  <a:lnTo>
                    <a:pt x="261021" y="12700"/>
                  </a:lnTo>
                  <a:lnTo>
                    <a:pt x="217146" y="27940"/>
                  </a:lnTo>
                  <a:lnTo>
                    <a:pt x="176091" y="48541"/>
                  </a:lnTo>
                  <a:lnTo>
                    <a:pt x="138279" y="74081"/>
                  </a:lnTo>
                  <a:lnTo>
                    <a:pt x="104135" y="104135"/>
                  </a:lnTo>
                  <a:lnTo>
                    <a:pt x="74081" y="138279"/>
                  </a:lnTo>
                  <a:lnTo>
                    <a:pt x="48541" y="176091"/>
                  </a:lnTo>
                  <a:lnTo>
                    <a:pt x="27940" y="217146"/>
                  </a:lnTo>
                  <a:lnTo>
                    <a:pt x="12700" y="261021"/>
                  </a:lnTo>
                  <a:lnTo>
                    <a:pt x="3245" y="307292"/>
                  </a:lnTo>
                  <a:lnTo>
                    <a:pt x="0" y="355536"/>
                  </a:lnTo>
                  <a:lnTo>
                    <a:pt x="3245" y="403780"/>
                  </a:lnTo>
                  <a:lnTo>
                    <a:pt x="12700" y="450051"/>
                  </a:lnTo>
                  <a:lnTo>
                    <a:pt x="27940" y="493926"/>
                  </a:lnTo>
                  <a:lnTo>
                    <a:pt x="48541" y="534981"/>
                  </a:lnTo>
                  <a:lnTo>
                    <a:pt x="74081" y="572793"/>
                  </a:lnTo>
                  <a:lnTo>
                    <a:pt x="104135" y="606937"/>
                  </a:lnTo>
                  <a:lnTo>
                    <a:pt x="138279" y="636991"/>
                  </a:lnTo>
                  <a:lnTo>
                    <a:pt x="176091" y="662531"/>
                  </a:lnTo>
                  <a:lnTo>
                    <a:pt x="217146" y="683132"/>
                  </a:lnTo>
                  <a:lnTo>
                    <a:pt x="261021" y="698372"/>
                  </a:lnTo>
                  <a:lnTo>
                    <a:pt x="307292" y="707827"/>
                  </a:lnTo>
                  <a:lnTo>
                    <a:pt x="355536" y="711072"/>
                  </a:lnTo>
                  <a:close/>
                </a:path>
              </a:pathLst>
            </a:custGeom>
            <a:ln w="254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pic>
        <p:nvPicPr>
          <p:cNvPr id="4" name="Picture 3" descr="A white letter on a black background&#10;&#10;AI-generated content may be incorrect.">
            <a:extLst>
              <a:ext uri="{FF2B5EF4-FFF2-40B4-BE49-F238E27FC236}">
                <a16:creationId xmlns:a16="http://schemas.microsoft.com/office/drawing/2014/main" id="{D0270239-3BCF-0698-A2FB-D16E222ED427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352456" y="969521"/>
            <a:ext cx="1670257" cy="3476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75529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137800" y="633670"/>
            <a:ext cx="6770279" cy="6699911"/>
          </a:xfrm>
          <a:prstGeom prst="rect">
            <a:avLst/>
          </a:prstGeom>
        </p:spPr>
        <p:txBody>
          <a:bodyPr vert="horz" wrap="square" lIns="0" tIns="53975" rIns="0" bIns="0" rtlCol="0" anchor="t">
            <a:spAutoFit/>
          </a:bodyPr>
          <a:lstStyle/>
          <a:p>
            <a:pPr marL="25400">
              <a:spcBef>
                <a:spcPts val="425"/>
              </a:spcBef>
            </a:pPr>
            <a:r>
              <a:rPr sz="1000" b="1" spc="110">
                <a:latin typeface="Century Gothic"/>
                <a:cs typeface="Century Gothic"/>
              </a:rPr>
              <a:t>SECTION</a:t>
            </a:r>
            <a:r>
              <a:rPr sz="1000" b="1" spc="190" dirty="0">
                <a:latin typeface="Century Gothic"/>
                <a:cs typeface="Century Gothic"/>
              </a:rPr>
              <a:t> </a:t>
            </a:r>
            <a:r>
              <a:rPr sz="1000" b="1">
                <a:latin typeface="Century Gothic"/>
                <a:cs typeface="Century Gothic"/>
              </a:rPr>
              <a:t>1:</a:t>
            </a:r>
            <a:r>
              <a:rPr lang="en-GB" sz="1000" b="1" spc="190">
                <a:latin typeface="Century Gothic"/>
                <a:cs typeface="Century Gothic"/>
              </a:rPr>
              <a:t> </a:t>
            </a:r>
            <a:endParaRPr lang="en-AU" sz="1200" spc="190">
              <a:latin typeface="Aptos"/>
              <a:cs typeface="Tahoma"/>
            </a:endParaRPr>
          </a:p>
          <a:p>
            <a:pPr marL="12700">
              <a:spcBef>
                <a:spcPts val="855"/>
              </a:spcBef>
            </a:pPr>
            <a:r>
              <a:rPr lang="en-AU" sz="2400" spc="-55">
                <a:latin typeface="Aptos"/>
              </a:rPr>
              <a:t>What is this play about?</a:t>
            </a:r>
          </a:p>
          <a:p>
            <a:pPr marL="12700">
              <a:spcBef>
                <a:spcPts val="855"/>
              </a:spcBef>
            </a:pPr>
            <a:endParaRPr lang="en-AU" sz="1200" spc="-55" dirty="0">
              <a:solidFill>
                <a:srgbClr val="000000"/>
              </a:solidFill>
              <a:latin typeface="Aptos"/>
            </a:endParaRPr>
          </a:p>
          <a:p>
            <a:pPr algn="l"/>
            <a:r>
              <a:rPr lang="en-AU" sz="1400" b="1" dirty="0">
                <a:solidFill>
                  <a:srgbClr val="00B0F0"/>
                </a:solidFill>
              </a:rPr>
              <a:t>Close the br</a:t>
            </a:r>
            <a:r>
              <a:rPr lang="en-AU" sz="1400" b="1">
                <a:solidFill>
                  <a:srgbClr val="00B0F0"/>
                </a:solidFill>
              </a:rPr>
              <a:t>owser gap: </a:t>
            </a:r>
            <a:endParaRPr lang="en-AU" sz="1400"/>
          </a:p>
          <a:p>
            <a:pPr algn="l"/>
            <a:r>
              <a:rPr lang="en-AU" sz="1400" dirty="0">
                <a:solidFill>
                  <a:srgbClr val="000000"/>
                </a:solidFill>
              </a:rPr>
              <a:t>Help customers secure work where it actually happens – in the browser – across managed and unmanaged devices, without breaking user experience.</a:t>
            </a:r>
          </a:p>
          <a:p>
            <a:pPr algn="l"/>
            <a:endParaRPr lang="en-AU" sz="1400" dirty="0">
              <a:solidFill>
                <a:srgbClr val="000000"/>
              </a:solidFill>
            </a:endParaRPr>
          </a:p>
          <a:p>
            <a:pPr algn="l"/>
            <a:endParaRPr lang="en-AU" sz="1100" dirty="0">
              <a:solidFill>
                <a:srgbClr val="000000"/>
              </a:solidFill>
            </a:endParaRPr>
          </a:p>
          <a:p>
            <a:pPr algn="l"/>
            <a:endParaRPr lang="en-AU" sz="1100" dirty="0"/>
          </a:p>
          <a:p>
            <a:pPr algn="l"/>
            <a:endParaRPr lang="en-AU" sz="1100" dirty="0">
              <a:solidFill>
                <a:srgbClr val="000000"/>
              </a:solidFill>
            </a:endParaRPr>
          </a:p>
          <a:p>
            <a:pPr algn="l"/>
            <a:endParaRPr lang="en-AU" sz="1100" dirty="0">
              <a:solidFill>
                <a:srgbClr val="000000"/>
              </a:solidFill>
            </a:endParaRPr>
          </a:p>
          <a:p>
            <a:pPr algn="l"/>
            <a:endParaRPr lang="en-AU" sz="1100" dirty="0">
              <a:solidFill>
                <a:srgbClr val="000000"/>
              </a:solidFill>
            </a:endParaRPr>
          </a:p>
          <a:p>
            <a:pPr algn="l"/>
            <a:endParaRPr lang="en-AU" sz="1100" dirty="0">
              <a:solidFill>
                <a:srgbClr val="000000"/>
              </a:solidFill>
            </a:endParaRPr>
          </a:p>
          <a:p>
            <a:pPr algn="l">
              <a:spcBef>
                <a:spcPts val="425"/>
              </a:spcBef>
            </a:pPr>
            <a:r>
              <a:rPr lang="en-AU" sz="1000" b="1">
                <a:solidFill>
                  <a:srgbClr val="000000"/>
                </a:solidFill>
                <a:latin typeface="Century Gothic"/>
              </a:rPr>
              <a:t>SECTION 2:</a:t>
            </a:r>
            <a:r>
              <a:rPr lang="en-GB" sz="1000" b="1" dirty="0">
                <a:solidFill>
                  <a:srgbClr val="000000"/>
                </a:solidFill>
                <a:latin typeface="Century Gothic"/>
              </a:rPr>
              <a:t> </a:t>
            </a:r>
            <a:endParaRPr lang="en-AU" sz="1000" dirty="0">
              <a:solidFill>
                <a:srgbClr val="000000"/>
              </a:solidFill>
              <a:latin typeface="Century Gothic"/>
            </a:endParaRPr>
          </a:p>
          <a:p>
            <a:pPr>
              <a:spcBef>
                <a:spcPts val="855"/>
              </a:spcBef>
            </a:pPr>
            <a:r>
              <a:rPr lang="en-AU" sz="2400" dirty="0">
                <a:solidFill>
                  <a:srgbClr val="000000"/>
                </a:solidFill>
                <a:latin typeface="Aptos"/>
              </a:rPr>
              <a:t>Ideal Customer </a:t>
            </a:r>
            <a:r>
              <a:rPr lang="en-AU" sz="2400">
                <a:solidFill>
                  <a:srgbClr val="000000"/>
                </a:solidFill>
                <a:latin typeface="Aptos"/>
              </a:rPr>
              <a:t>Profile (ICP)</a:t>
            </a:r>
            <a:endParaRPr lang="it"/>
          </a:p>
          <a:p>
            <a:pPr algn="l"/>
            <a:endParaRPr lang="en-AU" sz="1100" dirty="0">
              <a:solidFill>
                <a:srgbClr val="141414"/>
              </a:solidFill>
            </a:endParaRPr>
          </a:p>
          <a:p>
            <a:pPr algn="l"/>
            <a:endParaRPr lang="en-AU" sz="1400" dirty="0">
              <a:solidFill>
                <a:srgbClr val="141414"/>
              </a:solidFill>
            </a:endParaRPr>
          </a:p>
          <a:p>
            <a:pPr algn="l"/>
            <a:r>
              <a:rPr lang="en-AU" sz="1400" b="1" err="1">
                <a:solidFill>
                  <a:srgbClr val="00B0F0"/>
                </a:solidFill>
                <a:latin typeface="Calibri"/>
                <a:ea typeface="Calibri"/>
                <a:cs typeface="Calibri"/>
              </a:rPr>
              <a:t>Organisation:</a:t>
            </a:r>
            <a:r>
              <a:rPr lang="en-AU" sz="1400" b="1" dirty="0">
                <a:solidFill>
                  <a:srgbClr val="00B0F0"/>
                </a:solidFill>
                <a:latin typeface="Calibri"/>
                <a:ea typeface="Calibri"/>
                <a:cs typeface="Calibri"/>
              </a:rPr>
              <a:t> </a:t>
            </a:r>
            <a:endParaRPr lang="en-AU" sz="1400"/>
          </a:p>
          <a:p>
            <a:pPr marL="171450" indent="-171450" algn="l">
              <a:buFont typeface="Arial"/>
              <a:buChar char="•"/>
            </a:pPr>
            <a:r>
              <a:rPr lang="en-AU" sz="140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500–10,000+ users</a:t>
            </a:r>
            <a:endParaRPr lang="en-AU" sz="1400"/>
          </a:p>
          <a:p>
            <a:pPr marL="171450" indent="-171450" algn="l">
              <a:buFont typeface="Arial"/>
              <a:buChar char="•"/>
            </a:pPr>
            <a:r>
              <a:rPr lang="en-AU" sz="140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Heavy SaaS / web usage (M365, Salesforce, ServiceNow, Workday, Confluence, GenAI tools, etc.)</a:t>
            </a:r>
            <a:endParaRPr lang="en-AU" sz="1400"/>
          </a:p>
          <a:p>
            <a:pPr marL="171450" indent="-171450" algn="l">
              <a:buFont typeface="Arial"/>
              <a:buChar char="•"/>
            </a:pPr>
            <a:r>
              <a:rPr lang="en-AU" sz="140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Mix of managed and unmanaged devices (contractors, partners, BYOD, offshore teams)</a:t>
            </a:r>
            <a:endParaRPr lang="en-AU" sz="1400"/>
          </a:p>
          <a:p>
            <a:pPr algn="l"/>
            <a:endParaRPr lang="en-AU" sz="1400" dirty="0">
              <a:solidFill>
                <a:srgbClr val="000000"/>
              </a:solidFill>
              <a:latin typeface="Calibri"/>
              <a:ea typeface="Calibri"/>
              <a:cs typeface="Calibri"/>
            </a:endParaRPr>
          </a:p>
          <a:p>
            <a:pPr algn="l"/>
            <a:endParaRPr lang="en-AU" sz="1400" dirty="0">
              <a:solidFill>
                <a:srgbClr val="000000"/>
              </a:solidFill>
              <a:latin typeface="Calibri"/>
              <a:ea typeface="Calibri"/>
              <a:cs typeface="Calibri"/>
            </a:endParaRPr>
          </a:p>
          <a:p>
            <a:pPr algn="l"/>
            <a:r>
              <a:rPr lang="en-AU" sz="1400" b="1">
                <a:solidFill>
                  <a:srgbClr val="00B0F0"/>
                </a:solidFill>
                <a:latin typeface="Calibri"/>
                <a:ea typeface="Calibri"/>
                <a:cs typeface="Calibri"/>
              </a:rPr>
              <a:t>Key Personas: </a:t>
            </a:r>
            <a:endParaRPr lang="en-AU" sz="1400"/>
          </a:p>
          <a:p>
            <a:pPr marL="171450" indent="-171450" algn="l">
              <a:buFont typeface="Arial"/>
              <a:buChar char="•"/>
            </a:pPr>
            <a:r>
              <a:rPr lang="en-AU" sz="1400" b="1">
                <a:solidFill>
                  <a:srgbClr val="141414"/>
                </a:solidFill>
              </a:rPr>
              <a:t>Security</a:t>
            </a:r>
            <a:r>
              <a:rPr lang="en-AU" sz="1400">
                <a:solidFill>
                  <a:srgbClr val="141414"/>
                </a:solidFill>
              </a:rPr>
              <a:t>: CISO, Head of Security Architecture, Head of Endpoint / Workforce Security</a:t>
            </a:r>
            <a:endParaRPr lang="en-AU" sz="1400"/>
          </a:p>
          <a:p>
            <a:pPr marL="171450" indent="-171450" algn="l">
              <a:buFont typeface="Arial"/>
              <a:buChar char="•"/>
            </a:pPr>
            <a:r>
              <a:rPr lang="en-AU" sz="1400" b="1">
                <a:solidFill>
                  <a:srgbClr val="141414"/>
                </a:solidFill>
              </a:rPr>
              <a:t>IT / EUC</a:t>
            </a:r>
            <a:r>
              <a:rPr lang="en-AU" sz="1400">
                <a:solidFill>
                  <a:srgbClr val="141414"/>
                </a:solidFill>
              </a:rPr>
              <a:t>: CIO, Head of End-User Computing / Digital Workspaces, End-User Services Lead</a:t>
            </a:r>
            <a:endParaRPr lang="en-AU" sz="1400"/>
          </a:p>
          <a:p>
            <a:pPr algn="l"/>
            <a:endParaRPr lang="en-AU" sz="1100" dirty="0">
              <a:solidFill>
                <a:srgbClr val="141414"/>
              </a:solidFill>
            </a:endParaRPr>
          </a:p>
        </p:txBody>
      </p:sp>
      <p:sp>
        <p:nvSpPr>
          <p:cNvPr id="4" name="object 4"/>
          <p:cNvSpPr/>
          <p:nvPr/>
        </p:nvSpPr>
        <p:spPr>
          <a:xfrm>
            <a:off x="8798763" y="1468568"/>
            <a:ext cx="1259840" cy="3717608"/>
          </a:xfrm>
          <a:custGeom>
            <a:avLst/>
            <a:gdLst/>
            <a:ahLst/>
            <a:cxnLst/>
            <a:rect l="l" t="t" r="r" b="b"/>
            <a:pathLst>
              <a:path w="1259840" h="3453765">
                <a:moveTo>
                  <a:pt x="710501" y="293446"/>
                </a:moveTo>
                <a:lnTo>
                  <a:pt x="699630" y="286931"/>
                </a:lnTo>
                <a:lnTo>
                  <a:pt x="680999" y="317982"/>
                </a:lnTo>
                <a:lnTo>
                  <a:pt x="650875" y="297484"/>
                </a:lnTo>
                <a:lnTo>
                  <a:pt x="274205" y="940917"/>
                </a:lnTo>
                <a:lnTo>
                  <a:pt x="320154" y="940917"/>
                </a:lnTo>
                <a:lnTo>
                  <a:pt x="70180" y="1362621"/>
                </a:lnTo>
                <a:lnTo>
                  <a:pt x="68313" y="1370698"/>
                </a:lnTo>
                <a:lnTo>
                  <a:pt x="69875" y="1370698"/>
                </a:lnTo>
                <a:lnTo>
                  <a:pt x="72974" y="1371320"/>
                </a:lnTo>
                <a:lnTo>
                  <a:pt x="710501" y="293446"/>
                </a:lnTo>
                <a:close/>
              </a:path>
              <a:path w="1259840" h="3453765">
                <a:moveTo>
                  <a:pt x="711746" y="571690"/>
                </a:moveTo>
                <a:lnTo>
                  <a:pt x="700874" y="565175"/>
                </a:lnTo>
                <a:lnTo>
                  <a:pt x="679450" y="605231"/>
                </a:lnTo>
                <a:lnTo>
                  <a:pt x="648081" y="586282"/>
                </a:lnTo>
                <a:lnTo>
                  <a:pt x="441579" y="942784"/>
                </a:lnTo>
                <a:lnTo>
                  <a:pt x="488162" y="941844"/>
                </a:lnTo>
                <a:lnTo>
                  <a:pt x="192532" y="1440878"/>
                </a:lnTo>
                <a:lnTo>
                  <a:pt x="199364" y="1439011"/>
                </a:lnTo>
                <a:lnTo>
                  <a:pt x="711746" y="571690"/>
                </a:lnTo>
                <a:close/>
              </a:path>
              <a:path w="1259840" h="3453765">
                <a:moveTo>
                  <a:pt x="711746" y="6527"/>
                </a:moveTo>
                <a:lnTo>
                  <a:pt x="700874" y="0"/>
                </a:lnTo>
                <a:lnTo>
                  <a:pt x="684110" y="27635"/>
                </a:lnTo>
                <a:lnTo>
                  <a:pt x="654608" y="6210"/>
                </a:lnTo>
                <a:lnTo>
                  <a:pt x="106197" y="940917"/>
                </a:lnTo>
                <a:lnTo>
                  <a:pt x="153403" y="939368"/>
                </a:lnTo>
                <a:lnTo>
                  <a:pt x="0" y="1197114"/>
                </a:lnTo>
                <a:lnTo>
                  <a:pt x="5905" y="1199908"/>
                </a:lnTo>
                <a:lnTo>
                  <a:pt x="711746" y="6527"/>
                </a:lnTo>
                <a:close/>
              </a:path>
              <a:path w="1259840" h="3453765">
                <a:moveTo>
                  <a:pt x="743102" y="809244"/>
                </a:moveTo>
                <a:lnTo>
                  <a:pt x="737514" y="805840"/>
                </a:lnTo>
                <a:lnTo>
                  <a:pt x="336613" y="1483106"/>
                </a:lnTo>
                <a:lnTo>
                  <a:pt x="337845" y="1485290"/>
                </a:lnTo>
                <a:lnTo>
                  <a:pt x="340956" y="1489011"/>
                </a:lnTo>
                <a:lnTo>
                  <a:pt x="743102" y="809244"/>
                </a:lnTo>
                <a:close/>
              </a:path>
              <a:path w="1259840" h="3453765">
                <a:moveTo>
                  <a:pt x="867625" y="883475"/>
                </a:moveTo>
                <a:lnTo>
                  <a:pt x="856754" y="876947"/>
                </a:lnTo>
                <a:lnTo>
                  <a:pt x="814832" y="945578"/>
                </a:lnTo>
                <a:lnTo>
                  <a:pt x="773226" y="945578"/>
                </a:lnTo>
                <a:lnTo>
                  <a:pt x="640930" y="1174750"/>
                </a:lnTo>
                <a:lnTo>
                  <a:pt x="639076" y="1254556"/>
                </a:lnTo>
                <a:lnTo>
                  <a:pt x="173266" y="2042083"/>
                </a:lnTo>
                <a:lnTo>
                  <a:pt x="162966" y="2071293"/>
                </a:lnTo>
                <a:lnTo>
                  <a:pt x="159296" y="2080895"/>
                </a:lnTo>
                <a:lnTo>
                  <a:pt x="867625" y="883475"/>
                </a:lnTo>
                <a:close/>
              </a:path>
              <a:path w="1259840" h="3453765">
                <a:moveTo>
                  <a:pt x="1032840" y="890308"/>
                </a:moveTo>
                <a:lnTo>
                  <a:pt x="1021969" y="883780"/>
                </a:lnTo>
                <a:lnTo>
                  <a:pt x="982535" y="948372"/>
                </a:lnTo>
                <a:lnTo>
                  <a:pt x="941539" y="946823"/>
                </a:lnTo>
                <a:lnTo>
                  <a:pt x="637527" y="1463865"/>
                </a:lnTo>
                <a:lnTo>
                  <a:pt x="637527" y="1540256"/>
                </a:lnTo>
                <a:lnTo>
                  <a:pt x="29197" y="2569057"/>
                </a:lnTo>
                <a:lnTo>
                  <a:pt x="33845" y="2573718"/>
                </a:lnTo>
                <a:lnTo>
                  <a:pt x="35712" y="2575890"/>
                </a:lnTo>
                <a:lnTo>
                  <a:pt x="1032840" y="890308"/>
                </a:lnTo>
                <a:close/>
              </a:path>
              <a:path w="1259840" h="3453765">
                <a:moveTo>
                  <a:pt x="1206741" y="883158"/>
                </a:moveTo>
                <a:lnTo>
                  <a:pt x="1195870" y="876325"/>
                </a:lnTo>
                <a:lnTo>
                  <a:pt x="1151153" y="949604"/>
                </a:lnTo>
                <a:lnTo>
                  <a:pt x="1109535" y="949604"/>
                </a:lnTo>
                <a:lnTo>
                  <a:pt x="634733" y="1752968"/>
                </a:lnTo>
                <a:lnTo>
                  <a:pt x="633806" y="1830285"/>
                </a:lnTo>
                <a:lnTo>
                  <a:pt x="106514" y="2722448"/>
                </a:lnTo>
                <a:lnTo>
                  <a:pt x="109308" y="2724632"/>
                </a:lnTo>
                <a:lnTo>
                  <a:pt x="114896" y="2728353"/>
                </a:lnTo>
                <a:lnTo>
                  <a:pt x="1206741" y="883158"/>
                </a:lnTo>
                <a:close/>
              </a:path>
              <a:path w="1259840" h="3453765">
                <a:moveTo>
                  <a:pt x="1259624" y="1836420"/>
                </a:moveTo>
                <a:lnTo>
                  <a:pt x="621068" y="2910014"/>
                </a:lnTo>
                <a:lnTo>
                  <a:pt x="620128" y="2986100"/>
                </a:lnTo>
                <a:lnTo>
                  <a:pt x="353072" y="3437928"/>
                </a:lnTo>
                <a:lnTo>
                  <a:pt x="356793" y="3443211"/>
                </a:lnTo>
                <a:lnTo>
                  <a:pt x="359587" y="3448177"/>
                </a:lnTo>
                <a:lnTo>
                  <a:pt x="362077" y="3453765"/>
                </a:lnTo>
                <a:lnTo>
                  <a:pt x="1259624" y="1938197"/>
                </a:lnTo>
                <a:lnTo>
                  <a:pt x="1259624" y="1836420"/>
                </a:lnTo>
                <a:close/>
              </a:path>
              <a:path w="1259840" h="3453765">
                <a:moveTo>
                  <a:pt x="1259624" y="1552397"/>
                </a:moveTo>
                <a:lnTo>
                  <a:pt x="624166" y="2621851"/>
                </a:lnTo>
                <a:lnTo>
                  <a:pt x="624166" y="2696997"/>
                </a:lnTo>
                <a:lnTo>
                  <a:pt x="218300" y="3381108"/>
                </a:lnTo>
                <a:lnTo>
                  <a:pt x="224193" y="3380168"/>
                </a:lnTo>
                <a:lnTo>
                  <a:pt x="230720" y="3379546"/>
                </a:lnTo>
                <a:lnTo>
                  <a:pt x="236931" y="3379241"/>
                </a:lnTo>
                <a:lnTo>
                  <a:pt x="1259624" y="1651850"/>
                </a:lnTo>
                <a:lnTo>
                  <a:pt x="1259624" y="1552397"/>
                </a:lnTo>
                <a:close/>
              </a:path>
              <a:path w="1259840" h="3453765">
                <a:moveTo>
                  <a:pt x="1259624" y="1266977"/>
                </a:moveTo>
                <a:lnTo>
                  <a:pt x="627583" y="2331809"/>
                </a:lnTo>
                <a:lnTo>
                  <a:pt x="626960" y="2408517"/>
                </a:lnTo>
                <a:lnTo>
                  <a:pt x="178549" y="3164979"/>
                </a:lnTo>
                <a:lnTo>
                  <a:pt x="178549" y="3166211"/>
                </a:lnTo>
                <a:lnTo>
                  <a:pt x="177304" y="3168700"/>
                </a:lnTo>
                <a:lnTo>
                  <a:pt x="167487" y="3198977"/>
                </a:lnTo>
                <a:lnTo>
                  <a:pt x="162153" y="3214116"/>
                </a:lnTo>
                <a:lnTo>
                  <a:pt x="156502" y="3229254"/>
                </a:lnTo>
                <a:lnTo>
                  <a:pt x="1259624" y="1365834"/>
                </a:lnTo>
                <a:lnTo>
                  <a:pt x="1259624" y="1266977"/>
                </a:lnTo>
                <a:close/>
              </a:path>
              <a:path w="1259840" h="3453765">
                <a:moveTo>
                  <a:pt x="1259624" y="982116"/>
                </a:moveTo>
                <a:lnTo>
                  <a:pt x="630999" y="2043010"/>
                </a:lnTo>
                <a:lnTo>
                  <a:pt x="635965" y="2118461"/>
                </a:lnTo>
                <a:lnTo>
                  <a:pt x="154952" y="2928963"/>
                </a:lnTo>
                <a:lnTo>
                  <a:pt x="156819" y="2932074"/>
                </a:lnTo>
                <a:lnTo>
                  <a:pt x="158369" y="2935173"/>
                </a:lnTo>
                <a:lnTo>
                  <a:pt x="159613" y="2938284"/>
                </a:lnTo>
                <a:lnTo>
                  <a:pt x="1259624" y="1079576"/>
                </a:lnTo>
                <a:lnTo>
                  <a:pt x="1259624" y="982116"/>
                </a:lnTo>
                <a:close/>
              </a:path>
              <a:path w="1259840" h="3453765">
                <a:moveTo>
                  <a:pt x="1259636" y="2122576"/>
                </a:moveTo>
                <a:lnTo>
                  <a:pt x="726020" y="3019336"/>
                </a:lnTo>
                <a:lnTo>
                  <a:pt x="789381" y="3019336"/>
                </a:lnTo>
                <a:lnTo>
                  <a:pt x="1259636" y="2225243"/>
                </a:lnTo>
                <a:lnTo>
                  <a:pt x="1259636" y="2122576"/>
                </a:lnTo>
                <a:close/>
              </a:path>
            </a:pathLst>
          </a:custGeom>
          <a:solidFill>
            <a:srgbClr val="00C0E8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5" name="object 5"/>
          <p:cNvGrpSpPr/>
          <p:nvPr/>
        </p:nvGrpSpPr>
        <p:grpSpPr>
          <a:xfrm>
            <a:off x="0" y="0"/>
            <a:ext cx="1828800" cy="7772400"/>
            <a:chOff x="0" y="0"/>
            <a:chExt cx="1828800" cy="7772400"/>
          </a:xfrm>
        </p:grpSpPr>
        <p:pic>
          <p:nvPicPr>
            <p:cNvPr id="6" name="object 6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0"/>
              <a:ext cx="1828799" cy="7772399"/>
            </a:xfrm>
            <a:prstGeom prst="rect">
              <a:avLst/>
            </a:prstGeom>
          </p:spPr>
        </p:pic>
        <p:sp>
          <p:nvSpPr>
            <p:cNvPr id="7" name="object 7"/>
            <p:cNvSpPr/>
            <p:nvPr/>
          </p:nvSpPr>
          <p:spPr>
            <a:xfrm>
              <a:off x="10337" y="502945"/>
              <a:ext cx="1818005" cy="7269480"/>
            </a:xfrm>
            <a:custGeom>
              <a:avLst/>
              <a:gdLst/>
              <a:ahLst/>
              <a:cxnLst/>
              <a:rect l="l" t="t" r="r" b="b"/>
              <a:pathLst>
                <a:path w="1818005" h="7269480">
                  <a:moveTo>
                    <a:pt x="150456" y="1204569"/>
                  </a:moveTo>
                  <a:lnTo>
                    <a:pt x="0" y="1492173"/>
                  </a:lnTo>
                  <a:lnTo>
                    <a:pt x="0" y="4242930"/>
                  </a:lnTo>
                  <a:lnTo>
                    <a:pt x="100304" y="4434484"/>
                  </a:lnTo>
                  <a:lnTo>
                    <a:pt x="100304" y="6439052"/>
                  </a:lnTo>
                  <a:lnTo>
                    <a:pt x="0" y="6630784"/>
                  </a:lnTo>
                  <a:lnTo>
                    <a:pt x="0" y="7269454"/>
                  </a:lnTo>
                  <a:lnTo>
                    <a:pt x="150456" y="7269454"/>
                  </a:lnTo>
                  <a:lnTo>
                    <a:pt x="150456" y="1204569"/>
                  </a:lnTo>
                  <a:close/>
                </a:path>
                <a:path w="1818005" h="7269480">
                  <a:moveTo>
                    <a:pt x="451383" y="901750"/>
                  </a:moveTo>
                  <a:lnTo>
                    <a:pt x="300926" y="1189736"/>
                  </a:lnTo>
                  <a:lnTo>
                    <a:pt x="300926" y="3669754"/>
                  </a:lnTo>
                  <a:lnTo>
                    <a:pt x="401231" y="3861308"/>
                  </a:lnTo>
                  <a:lnTo>
                    <a:pt x="401231" y="6439192"/>
                  </a:lnTo>
                  <a:lnTo>
                    <a:pt x="300926" y="6631178"/>
                  </a:lnTo>
                  <a:lnTo>
                    <a:pt x="300926" y="7269454"/>
                  </a:lnTo>
                  <a:lnTo>
                    <a:pt x="451383" y="7269454"/>
                  </a:lnTo>
                  <a:lnTo>
                    <a:pt x="451383" y="901750"/>
                  </a:lnTo>
                  <a:close/>
                </a:path>
                <a:path w="1818005" h="7269480">
                  <a:moveTo>
                    <a:pt x="752297" y="601421"/>
                  </a:moveTo>
                  <a:lnTo>
                    <a:pt x="601840" y="889406"/>
                  </a:lnTo>
                  <a:lnTo>
                    <a:pt x="601840" y="3095371"/>
                  </a:lnTo>
                  <a:lnTo>
                    <a:pt x="702144" y="3286925"/>
                  </a:lnTo>
                  <a:lnTo>
                    <a:pt x="702144" y="6439179"/>
                  </a:lnTo>
                  <a:lnTo>
                    <a:pt x="601840" y="6631178"/>
                  </a:lnTo>
                  <a:lnTo>
                    <a:pt x="601840" y="7269454"/>
                  </a:lnTo>
                  <a:lnTo>
                    <a:pt x="752297" y="7269454"/>
                  </a:lnTo>
                  <a:lnTo>
                    <a:pt x="752297" y="601421"/>
                  </a:lnTo>
                  <a:close/>
                </a:path>
                <a:path w="1818005" h="7269480">
                  <a:moveTo>
                    <a:pt x="1053223" y="301523"/>
                  </a:moveTo>
                  <a:lnTo>
                    <a:pt x="902766" y="588772"/>
                  </a:lnTo>
                  <a:lnTo>
                    <a:pt x="902766" y="2515628"/>
                  </a:lnTo>
                  <a:lnTo>
                    <a:pt x="1003071" y="2707182"/>
                  </a:lnTo>
                  <a:lnTo>
                    <a:pt x="1003071" y="6438938"/>
                  </a:lnTo>
                  <a:lnTo>
                    <a:pt x="902766" y="6630429"/>
                  </a:lnTo>
                  <a:lnTo>
                    <a:pt x="902766" y="7269454"/>
                  </a:lnTo>
                  <a:lnTo>
                    <a:pt x="1053223" y="7269454"/>
                  </a:lnTo>
                  <a:lnTo>
                    <a:pt x="1053223" y="301523"/>
                  </a:lnTo>
                  <a:close/>
                </a:path>
                <a:path w="1818005" h="7269480">
                  <a:moveTo>
                    <a:pt x="1354150" y="0"/>
                  </a:moveTo>
                  <a:lnTo>
                    <a:pt x="1203693" y="287972"/>
                  </a:lnTo>
                  <a:lnTo>
                    <a:pt x="1203693" y="1939950"/>
                  </a:lnTo>
                  <a:lnTo>
                    <a:pt x="1303997" y="2131504"/>
                  </a:lnTo>
                  <a:lnTo>
                    <a:pt x="1303997" y="6439179"/>
                  </a:lnTo>
                  <a:lnTo>
                    <a:pt x="1203693" y="6631178"/>
                  </a:lnTo>
                  <a:lnTo>
                    <a:pt x="1203693" y="7269454"/>
                  </a:lnTo>
                  <a:lnTo>
                    <a:pt x="1354150" y="7269454"/>
                  </a:lnTo>
                  <a:lnTo>
                    <a:pt x="1354150" y="0"/>
                  </a:lnTo>
                  <a:close/>
                </a:path>
                <a:path w="1818005" h="7269480">
                  <a:moveTo>
                    <a:pt x="1655076" y="1830463"/>
                  </a:moveTo>
                  <a:lnTo>
                    <a:pt x="1504619" y="2118360"/>
                  </a:lnTo>
                  <a:lnTo>
                    <a:pt x="1504619" y="6247269"/>
                  </a:lnTo>
                  <a:lnTo>
                    <a:pt x="1655076" y="6534518"/>
                  </a:lnTo>
                  <a:lnTo>
                    <a:pt x="1655076" y="1830463"/>
                  </a:lnTo>
                  <a:close/>
                </a:path>
                <a:path w="1818005" h="7269480">
                  <a:moveTo>
                    <a:pt x="1817738" y="2671267"/>
                  </a:moveTo>
                  <a:lnTo>
                    <a:pt x="1805546" y="2694584"/>
                  </a:lnTo>
                  <a:lnTo>
                    <a:pt x="1805546" y="6247269"/>
                  </a:lnTo>
                  <a:lnTo>
                    <a:pt x="1814449" y="6264275"/>
                  </a:lnTo>
                  <a:lnTo>
                    <a:pt x="1817738" y="2671267"/>
                  </a:lnTo>
                  <a:close/>
                </a:path>
              </a:pathLst>
            </a:custGeom>
            <a:solidFill>
              <a:srgbClr val="06C5EC">
                <a:alpha val="14999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8" name="object 8"/>
          <p:cNvSpPr txBox="1"/>
          <p:nvPr/>
        </p:nvSpPr>
        <p:spPr>
          <a:xfrm>
            <a:off x="330200" y="636905"/>
            <a:ext cx="1185212" cy="285976"/>
          </a:xfrm>
          <a:prstGeom prst="rect">
            <a:avLst/>
          </a:prstGeom>
        </p:spPr>
        <p:txBody>
          <a:bodyPr vert="horz" wrap="square" lIns="0" tIns="26670" rIns="0" bIns="0" rtlCol="0" anchor="t">
            <a:spAutoFit/>
          </a:bodyPr>
          <a:lstStyle/>
          <a:p>
            <a:pPr marL="12700">
              <a:lnSpc>
                <a:spcPct val="100000"/>
              </a:lnSpc>
              <a:spcBef>
                <a:spcPts val="210"/>
              </a:spcBef>
            </a:pPr>
            <a:r>
              <a:rPr sz="800" b="1">
                <a:solidFill>
                  <a:srgbClr val="FFFFFF"/>
                </a:solidFill>
                <a:latin typeface="Century Gothic"/>
                <a:cs typeface="Century Gothic"/>
              </a:rPr>
              <a:t>SECTION</a:t>
            </a:r>
            <a:r>
              <a:rPr sz="800" b="1" spc="155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800" b="1" spc="-25">
                <a:solidFill>
                  <a:srgbClr val="FFFFFF"/>
                </a:solidFill>
                <a:latin typeface="Century Gothic"/>
                <a:cs typeface="Century Gothic"/>
              </a:rPr>
              <a:t>1:</a:t>
            </a:r>
            <a:endParaRPr sz="800">
              <a:latin typeface="Century Gothic"/>
              <a:cs typeface="Century Gothic"/>
            </a:endParaRPr>
          </a:p>
          <a:p>
            <a:pPr marL="12700">
              <a:spcBef>
                <a:spcPts val="110"/>
              </a:spcBef>
            </a:pPr>
            <a:r>
              <a:rPr lang="en-GB" sz="800" spc="-10">
                <a:solidFill>
                  <a:srgbClr val="FFFFFF"/>
                </a:solidFill>
                <a:latin typeface="Calibri"/>
                <a:cs typeface="Calibri"/>
              </a:rPr>
              <a:t>What this play is about?</a:t>
            </a:r>
            <a:endParaRPr lang="en-GB" sz="800" spc="-10">
              <a:solidFill>
                <a:srgbClr val="FFFFFF"/>
              </a:solidFill>
              <a:latin typeface="Calibri"/>
              <a:ea typeface="Calibri"/>
              <a:cs typeface="Calibri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330200" y="1013080"/>
            <a:ext cx="1248947" cy="285976"/>
          </a:xfrm>
          <a:prstGeom prst="rect">
            <a:avLst/>
          </a:prstGeom>
        </p:spPr>
        <p:txBody>
          <a:bodyPr vert="horz" wrap="square" lIns="0" tIns="26670" rIns="0" bIns="0" rtlCol="0" anchor="t">
            <a:spAutoFit/>
          </a:bodyPr>
          <a:lstStyle/>
          <a:p>
            <a:pPr marL="12700">
              <a:lnSpc>
                <a:spcPct val="100000"/>
              </a:lnSpc>
              <a:spcBef>
                <a:spcPts val="210"/>
              </a:spcBef>
            </a:pPr>
            <a:r>
              <a:rPr sz="800" b="1">
                <a:solidFill>
                  <a:srgbClr val="FFFFFF"/>
                </a:solidFill>
                <a:latin typeface="Century Gothic"/>
                <a:cs typeface="Century Gothic"/>
              </a:rPr>
              <a:t>SECTION</a:t>
            </a:r>
            <a:r>
              <a:rPr sz="800" b="1" spc="155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800" b="1" spc="-25">
                <a:solidFill>
                  <a:srgbClr val="FFFFFF"/>
                </a:solidFill>
                <a:latin typeface="Century Gothic"/>
                <a:cs typeface="Century Gothic"/>
              </a:rPr>
              <a:t>2:</a:t>
            </a:r>
            <a:endParaRPr sz="800">
              <a:latin typeface="Century Gothic"/>
              <a:cs typeface="Century Gothic"/>
            </a:endParaRPr>
          </a:p>
          <a:p>
            <a:pPr marL="12700">
              <a:spcBef>
                <a:spcPts val="110"/>
              </a:spcBef>
            </a:pPr>
            <a:r>
              <a:rPr lang="en-AU" sz="800" spc="-1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Ideal Customer Profile (ICP)</a:t>
            </a:r>
          </a:p>
        </p:txBody>
      </p:sp>
      <p:sp>
        <p:nvSpPr>
          <p:cNvPr id="10" name="object 10"/>
          <p:cNvSpPr txBox="1"/>
          <p:nvPr/>
        </p:nvSpPr>
        <p:spPr>
          <a:xfrm>
            <a:off x="354121" y="1847485"/>
            <a:ext cx="1187842" cy="409086"/>
          </a:xfrm>
          <a:prstGeom prst="rect">
            <a:avLst/>
          </a:prstGeom>
        </p:spPr>
        <p:txBody>
          <a:bodyPr vert="horz" wrap="square" lIns="0" tIns="26670" rIns="0" bIns="0" rtlCol="0" anchor="t">
            <a:spAutoFit/>
          </a:bodyPr>
          <a:lstStyle/>
          <a:p>
            <a:pPr marL="12700">
              <a:spcBef>
                <a:spcPts val="210"/>
              </a:spcBef>
            </a:pPr>
            <a:r>
              <a:rPr sz="800" b="1">
                <a:solidFill>
                  <a:srgbClr val="FFFFFF"/>
                </a:solidFill>
                <a:latin typeface="Century Gothic"/>
                <a:cs typeface="Century Gothic"/>
              </a:rPr>
              <a:t>SECTION</a:t>
            </a:r>
            <a:r>
              <a:rPr lang="en-GB" sz="800" b="1" spc="155">
                <a:solidFill>
                  <a:srgbClr val="FFFFFF"/>
                </a:solidFill>
                <a:latin typeface="Century Gothic"/>
                <a:cs typeface="Century Gothic"/>
              </a:rPr>
              <a:t> 4</a:t>
            </a:r>
            <a:r>
              <a:rPr sz="800" b="1" spc="-25">
                <a:solidFill>
                  <a:srgbClr val="FFFFFF"/>
                </a:solidFill>
                <a:latin typeface="Century Gothic"/>
                <a:cs typeface="Century Gothic"/>
              </a:rPr>
              <a:t>:</a:t>
            </a:r>
            <a:endParaRPr sz="800">
              <a:latin typeface="Century Gothic"/>
              <a:cs typeface="Century Gothic"/>
            </a:endParaRPr>
          </a:p>
          <a:p>
            <a:pPr marL="12700">
              <a:spcBef>
                <a:spcPts val="112"/>
              </a:spcBef>
            </a:pPr>
            <a:r>
              <a:rPr lang="en-US" sz="800" spc="-10" dirty="0">
                <a:solidFill>
                  <a:srgbClr val="FFFFFF"/>
                </a:solidFill>
                <a:latin typeface="Calibri"/>
                <a:cs typeface="Calibri"/>
              </a:rPr>
              <a:t>Triggers – when </a:t>
            </a:r>
            <a:r>
              <a:rPr lang="en-US" sz="800" spc="-10">
                <a:solidFill>
                  <a:srgbClr val="FFFFFF"/>
                </a:solidFill>
                <a:latin typeface="Calibri"/>
                <a:cs typeface="Calibri"/>
              </a:rPr>
              <a:t>to run this play?</a:t>
            </a:r>
            <a:endParaRPr lang="en-US" sz="800" spc="-10" dirty="0">
              <a:solidFill>
                <a:srgbClr val="FFFFFF"/>
              </a:solidFill>
              <a:latin typeface="Calibri"/>
              <a:ea typeface="Calibri"/>
              <a:cs typeface="Calibri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345735" y="1428891"/>
            <a:ext cx="1251423" cy="285976"/>
          </a:xfrm>
          <a:prstGeom prst="rect">
            <a:avLst/>
          </a:prstGeom>
        </p:spPr>
        <p:txBody>
          <a:bodyPr vert="horz" wrap="square" lIns="0" tIns="26670" rIns="0" bIns="0" rtlCol="0" anchor="t">
            <a:spAutoFit/>
          </a:bodyPr>
          <a:lstStyle/>
          <a:p>
            <a:pPr marL="12700">
              <a:spcBef>
                <a:spcPts val="210"/>
              </a:spcBef>
            </a:pPr>
            <a:r>
              <a:rPr sz="800" b="1">
                <a:solidFill>
                  <a:srgbClr val="FFFFFF"/>
                </a:solidFill>
                <a:latin typeface="Century Gothic"/>
                <a:cs typeface="Century Gothic"/>
              </a:rPr>
              <a:t>SECTION</a:t>
            </a:r>
            <a:r>
              <a:rPr lang="en-GB" sz="800" b="1" spc="155">
                <a:solidFill>
                  <a:srgbClr val="FFFFFF"/>
                </a:solidFill>
                <a:latin typeface="Century Gothic"/>
                <a:cs typeface="Century Gothic"/>
              </a:rPr>
              <a:t> 3</a:t>
            </a:r>
            <a:r>
              <a:rPr sz="800" b="1" spc="-25">
                <a:solidFill>
                  <a:srgbClr val="FFFFFF"/>
                </a:solidFill>
                <a:latin typeface="Century Gothic"/>
                <a:cs typeface="Century Gothic"/>
              </a:rPr>
              <a:t>:</a:t>
            </a:r>
            <a:endParaRPr sz="800">
              <a:latin typeface="Century Gothic"/>
              <a:cs typeface="Century Gothic"/>
            </a:endParaRPr>
          </a:p>
          <a:p>
            <a:pPr marL="12700">
              <a:spcBef>
                <a:spcPts val="110"/>
              </a:spcBef>
            </a:pPr>
            <a:r>
              <a:rPr lang="en-US" sz="800" spc="-10">
                <a:solidFill>
                  <a:srgbClr val="FFFFFF"/>
                </a:solidFill>
                <a:latin typeface="Calibri"/>
                <a:cs typeface="Calibri"/>
              </a:rPr>
              <a:t>Customer pain you are solving</a:t>
            </a:r>
            <a:endParaRPr lang="en-US" sz="800" spc="-10">
              <a:solidFill>
                <a:srgbClr val="FFFFFF"/>
              </a:solidFill>
              <a:latin typeface="Calibri"/>
              <a:ea typeface="Calibri"/>
              <a:cs typeface="Calibri"/>
            </a:endParaRPr>
          </a:p>
        </p:txBody>
      </p:sp>
      <p:sp>
        <p:nvSpPr>
          <p:cNvPr id="18" name="object 18"/>
          <p:cNvSpPr/>
          <p:nvPr/>
        </p:nvSpPr>
        <p:spPr>
          <a:xfrm>
            <a:off x="232409" y="709576"/>
            <a:ext cx="45720" cy="45720"/>
          </a:xfrm>
          <a:custGeom>
            <a:avLst/>
            <a:gdLst/>
            <a:ahLst/>
            <a:cxnLst/>
            <a:rect l="l" t="t" r="r" b="b"/>
            <a:pathLst>
              <a:path w="45720" h="45720">
                <a:moveTo>
                  <a:pt x="22860" y="0"/>
                </a:moveTo>
                <a:lnTo>
                  <a:pt x="13962" y="1796"/>
                </a:lnTo>
                <a:lnTo>
                  <a:pt x="6696" y="6696"/>
                </a:lnTo>
                <a:lnTo>
                  <a:pt x="1796" y="13962"/>
                </a:lnTo>
                <a:lnTo>
                  <a:pt x="0" y="22860"/>
                </a:lnTo>
                <a:lnTo>
                  <a:pt x="1796" y="31757"/>
                </a:lnTo>
                <a:lnTo>
                  <a:pt x="6696" y="39023"/>
                </a:lnTo>
                <a:lnTo>
                  <a:pt x="13962" y="43923"/>
                </a:lnTo>
                <a:lnTo>
                  <a:pt x="22860" y="45720"/>
                </a:lnTo>
                <a:lnTo>
                  <a:pt x="31757" y="43923"/>
                </a:lnTo>
                <a:lnTo>
                  <a:pt x="39023" y="39023"/>
                </a:lnTo>
                <a:lnTo>
                  <a:pt x="43923" y="31757"/>
                </a:lnTo>
                <a:lnTo>
                  <a:pt x="45720" y="22860"/>
                </a:lnTo>
                <a:lnTo>
                  <a:pt x="43923" y="13962"/>
                </a:lnTo>
                <a:lnTo>
                  <a:pt x="39023" y="6696"/>
                </a:lnTo>
                <a:lnTo>
                  <a:pt x="31757" y="1796"/>
                </a:lnTo>
                <a:lnTo>
                  <a:pt x="2286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13">
            <a:extLst>
              <a:ext uri="{FF2B5EF4-FFF2-40B4-BE49-F238E27FC236}">
                <a16:creationId xmlns:a16="http://schemas.microsoft.com/office/drawing/2014/main" id="{9226B93A-C93B-323F-23B3-98048EEFB13A}"/>
              </a:ext>
            </a:extLst>
          </p:cNvPr>
          <p:cNvSpPr txBox="1"/>
          <p:nvPr/>
        </p:nvSpPr>
        <p:spPr>
          <a:xfrm>
            <a:off x="357753" y="2391669"/>
            <a:ext cx="1367959" cy="285976"/>
          </a:xfrm>
          <a:prstGeom prst="rect">
            <a:avLst/>
          </a:prstGeom>
        </p:spPr>
        <p:txBody>
          <a:bodyPr vert="horz" wrap="square" lIns="0" tIns="26670" rIns="0" bIns="0" rtlCol="0" anchor="t">
            <a:spAutoFit/>
          </a:bodyPr>
          <a:lstStyle/>
          <a:p>
            <a:pPr marL="12700">
              <a:spcBef>
                <a:spcPts val="210"/>
              </a:spcBef>
            </a:pPr>
            <a:r>
              <a:rPr sz="800" b="1">
                <a:solidFill>
                  <a:srgbClr val="FFFFFF"/>
                </a:solidFill>
                <a:latin typeface="Century Gothic"/>
                <a:cs typeface="Century Gothic"/>
              </a:rPr>
              <a:t>SECTION</a:t>
            </a:r>
            <a:r>
              <a:rPr lang="en-GB" sz="800" b="1" spc="155">
                <a:solidFill>
                  <a:srgbClr val="FFFFFF"/>
                </a:solidFill>
                <a:latin typeface="Century Gothic"/>
                <a:cs typeface="Century Gothic"/>
              </a:rPr>
              <a:t> 5</a:t>
            </a:r>
            <a:r>
              <a:rPr sz="800" b="1" spc="-25">
                <a:solidFill>
                  <a:srgbClr val="FFFFFF"/>
                </a:solidFill>
                <a:latin typeface="Century Gothic"/>
                <a:cs typeface="Century Gothic"/>
              </a:rPr>
              <a:t>:</a:t>
            </a:r>
            <a:endParaRPr sz="800">
              <a:latin typeface="Century Gothic"/>
              <a:cs typeface="Century Gothic"/>
            </a:endParaRPr>
          </a:p>
          <a:p>
            <a:pPr marL="12700">
              <a:spcBef>
                <a:spcPts val="110"/>
              </a:spcBef>
            </a:pPr>
            <a:r>
              <a:rPr lang="en-US" sz="800" spc="-10" dirty="0">
                <a:solidFill>
                  <a:srgbClr val="FFFFFF"/>
                </a:solidFill>
                <a:latin typeface="Calibri"/>
                <a:cs typeface="Calibri"/>
              </a:rPr>
              <a:t>Desired cust</a:t>
            </a:r>
            <a:r>
              <a:rPr lang="en-US" sz="800" spc="-10">
                <a:solidFill>
                  <a:srgbClr val="FFFFFF"/>
                </a:solidFill>
                <a:latin typeface="Calibri"/>
                <a:cs typeface="Calibri"/>
              </a:rPr>
              <a:t>omer outcomes</a:t>
            </a:r>
            <a:endParaRPr/>
          </a:p>
        </p:txBody>
      </p:sp>
      <p:sp>
        <p:nvSpPr>
          <p:cNvPr id="11" name="object 13">
            <a:extLst>
              <a:ext uri="{FF2B5EF4-FFF2-40B4-BE49-F238E27FC236}">
                <a16:creationId xmlns:a16="http://schemas.microsoft.com/office/drawing/2014/main" id="{5E8C1748-80A6-A606-D642-07B879CC7BFA}"/>
              </a:ext>
            </a:extLst>
          </p:cNvPr>
          <p:cNvSpPr txBox="1"/>
          <p:nvPr/>
        </p:nvSpPr>
        <p:spPr>
          <a:xfrm>
            <a:off x="357815" y="2768675"/>
            <a:ext cx="1265992" cy="285976"/>
          </a:xfrm>
          <a:prstGeom prst="rect">
            <a:avLst/>
          </a:prstGeom>
        </p:spPr>
        <p:txBody>
          <a:bodyPr vert="horz" wrap="square" lIns="0" tIns="26670" rIns="0" bIns="0" rtlCol="0" anchor="t">
            <a:spAutoFit/>
          </a:bodyPr>
          <a:lstStyle/>
          <a:p>
            <a:pPr marL="12700">
              <a:spcBef>
                <a:spcPts val="210"/>
              </a:spcBef>
            </a:pPr>
            <a:r>
              <a:rPr sz="800" b="1">
                <a:solidFill>
                  <a:srgbClr val="FFFFFF"/>
                </a:solidFill>
                <a:latin typeface="Century Gothic"/>
                <a:cs typeface="Century Gothic"/>
              </a:rPr>
              <a:t>SECTION</a:t>
            </a:r>
            <a:r>
              <a:rPr lang="en-GB" sz="800" b="1" spc="155">
                <a:solidFill>
                  <a:srgbClr val="FFFFFF"/>
                </a:solidFill>
                <a:latin typeface="Century Gothic"/>
                <a:cs typeface="Century Gothic"/>
              </a:rPr>
              <a:t> 6</a:t>
            </a:r>
            <a:r>
              <a:rPr sz="800" b="1" spc="-25">
                <a:solidFill>
                  <a:srgbClr val="FFFFFF"/>
                </a:solidFill>
                <a:latin typeface="Century Gothic"/>
                <a:cs typeface="Century Gothic"/>
              </a:rPr>
              <a:t>:</a:t>
            </a:r>
            <a:endParaRPr sz="800">
              <a:latin typeface="Century Gothic"/>
              <a:cs typeface="Century Gothic"/>
            </a:endParaRPr>
          </a:p>
          <a:p>
            <a:pPr marL="12700">
              <a:spcBef>
                <a:spcPts val="110"/>
              </a:spcBef>
            </a:pPr>
            <a:r>
              <a:rPr lang="en-US" sz="800" spc="-10">
                <a:solidFill>
                  <a:srgbClr val="FFFFFF"/>
                </a:solidFill>
                <a:latin typeface="Calibri"/>
                <a:cs typeface="Calibri"/>
              </a:rPr>
              <a:t>Quick qualification checklist</a:t>
            </a:r>
            <a:endParaRPr lang="en-US"/>
          </a:p>
        </p:txBody>
      </p:sp>
      <p:sp>
        <p:nvSpPr>
          <p:cNvPr id="12" name="object 13">
            <a:extLst>
              <a:ext uri="{FF2B5EF4-FFF2-40B4-BE49-F238E27FC236}">
                <a16:creationId xmlns:a16="http://schemas.microsoft.com/office/drawing/2014/main" id="{07E0B2A0-6A49-D20A-C419-7A56F7681A17}"/>
              </a:ext>
            </a:extLst>
          </p:cNvPr>
          <p:cNvSpPr txBox="1"/>
          <p:nvPr/>
        </p:nvSpPr>
        <p:spPr>
          <a:xfrm>
            <a:off x="381634" y="3197793"/>
            <a:ext cx="1265992" cy="409086"/>
          </a:xfrm>
          <a:prstGeom prst="rect">
            <a:avLst/>
          </a:prstGeom>
        </p:spPr>
        <p:txBody>
          <a:bodyPr vert="horz" wrap="square" lIns="0" tIns="26670" rIns="0" bIns="0" rtlCol="0" anchor="t">
            <a:spAutoFit/>
          </a:bodyPr>
          <a:lstStyle/>
          <a:p>
            <a:pPr marL="12700">
              <a:spcBef>
                <a:spcPts val="210"/>
              </a:spcBef>
            </a:pPr>
            <a:r>
              <a:rPr sz="800" b="1">
                <a:solidFill>
                  <a:srgbClr val="FFFFFF"/>
                </a:solidFill>
                <a:latin typeface="Century Gothic"/>
                <a:cs typeface="Century Gothic"/>
              </a:rPr>
              <a:t>SECTION</a:t>
            </a:r>
            <a:r>
              <a:rPr lang="en-GB" sz="800" b="1" spc="155">
                <a:solidFill>
                  <a:srgbClr val="FFFFFF"/>
                </a:solidFill>
                <a:latin typeface="Century Gothic"/>
                <a:cs typeface="Century Gothic"/>
              </a:rPr>
              <a:t> 7</a:t>
            </a:r>
            <a:r>
              <a:rPr sz="800" b="1" spc="-25" dirty="0">
                <a:solidFill>
                  <a:srgbClr val="FFFFFF"/>
                </a:solidFill>
                <a:latin typeface="Century Gothic"/>
                <a:cs typeface="Century Gothic"/>
              </a:rPr>
              <a:t>:</a:t>
            </a:r>
            <a:endParaRPr sz="800" dirty="0">
              <a:latin typeface="Century Gothic"/>
              <a:cs typeface="Century Gothic"/>
            </a:endParaRPr>
          </a:p>
          <a:p>
            <a:pPr marL="12700">
              <a:spcBef>
                <a:spcPts val="110"/>
              </a:spcBef>
            </a:pPr>
            <a:r>
              <a:rPr lang="en-US" sz="800" spc="-10">
                <a:solidFill>
                  <a:srgbClr val="FFFFFF"/>
                </a:solidFill>
                <a:latin typeface="Calibri"/>
                <a:cs typeface="Calibri"/>
              </a:rPr>
              <a:t>Common objections and short answers (vendor neutral)</a:t>
            </a:r>
            <a:endParaRPr lang="en-US"/>
          </a:p>
        </p:txBody>
      </p:sp>
      <p:sp>
        <p:nvSpPr>
          <p:cNvPr id="14" name="object 13">
            <a:extLst>
              <a:ext uri="{FF2B5EF4-FFF2-40B4-BE49-F238E27FC236}">
                <a16:creationId xmlns:a16="http://schemas.microsoft.com/office/drawing/2014/main" id="{525D2CCA-0904-8D58-227F-818C23D40D7C}"/>
              </a:ext>
            </a:extLst>
          </p:cNvPr>
          <p:cNvSpPr txBox="1"/>
          <p:nvPr/>
        </p:nvSpPr>
        <p:spPr>
          <a:xfrm>
            <a:off x="359553" y="3728168"/>
            <a:ext cx="1265992" cy="409086"/>
          </a:xfrm>
          <a:prstGeom prst="rect">
            <a:avLst/>
          </a:prstGeom>
        </p:spPr>
        <p:txBody>
          <a:bodyPr vert="horz" wrap="square" lIns="0" tIns="26670" rIns="0" bIns="0" rtlCol="0" anchor="t">
            <a:spAutoFit/>
          </a:bodyPr>
          <a:lstStyle/>
          <a:p>
            <a:pPr marL="12700">
              <a:spcBef>
                <a:spcPts val="210"/>
              </a:spcBef>
            </a:pPr>
            <a:r>
              <a:rPr sz="800" b="1">
                <a:solidFill>
                  <a:srgbClr val="FFFFFF"/>
                </a:solidFill>
                <a:latin typeface="Century Gothic"/>
                <a:cs typeface="Century Gothic"/>
              </a:rPr>
              <a:t>SECTION</a:t>
            </a:r>
            <a:r>
              <a:rPr lang="en-GB" sz="800" b="1" spc="155">
                <a:solidFill>
                  <a:srgbClr val="FFFFFF"/>
                </a:solidFill>
                <a:latin typeface="Century Gothic"/>
                <a:cs typeface="Century Gothic"/>
              </a:rPr>
              <a:t> 8</a:t>
            </a:r>
            <a:r>
              <a:rPr sz="800" b="1" spc="-25" dirty="0">
                <a:solidFill>
                  <a:srgbClr val="FFFFFF"/>
                </a:solidFill>
                <a:latin typeface="Century Gothic"/>
                <a:cs typeface="Century Gothic"/>
              </a:rPr>
              <a:t>:</a:t>
            </a:r>
            <a:endParaRPr sz="800" dirty="0">
              <a:latin typeface="Century Gothic"/>
              <a:cs typeface="Century Gothic"/>
            </a:endParaRPr>
          </a:p>
          <a:p>
            <a:pPr marL="12700">
              <a:spcBef>
                <a:spcPts val="110"/>
              </a:spcBef>
            </a:pPr>
            <a:r>
              <a:rPr lang="en-US" sz="800" spc="-10">
                <a:solidFill>
                  <a:srgbClr val="FFFFFF"/>
                </a:solidFill>
                <a:latin typeface="Calibri"/>
                <a:cs typeface="Calibri"/>
              </a:rPr>
              <a:t>Optional Prisma Browser positioning bolt-on</a:t>
            </a:r>
            <a:endParaRPr lang="en-US"/>
          </a:p>
        </p:txBody>
      </p:sp>
      <p:sp>
        <p:nvSpPr>
          <p:cNvPr id="17" name="object 18">
            <a:extLst>
              <a:ext uri="{FF2B5EF4-FFF2-40B4-BE49-F238E27FC236}">
                <a16:creationId xmlns:a16="http://schemas.microsoft.com/office/drawing/2014/main" id="{DB5C2596-AD27-0A8A-FB63-E37ED32AF713}"/>
              </a:ext>
            </a:extLst>
          </p:cNvPr>
          <p:cNvSpPr/>
          <p:nvPr/>
        </p:nvSpPr>
        <p:spPr>
          <a:xfrm>
            <a:off x="232433" y="1083354"/>
            <a:ext cx="45720" cy="45720"/>
          </a:xfrm>
          <a:custGeom>
            <a:avLst/>
            <a:gdLst/>
            <a:ahLst/>
            <a:cxnLst/>
            <a:rect l="l" t="t" r="r" b="b"/>
            <a:pathLst>
              <a:path w="45720" h="45720">
                <a:moveTo>
                  <a:pt x="22860" y="0"/>
                </a:moveTo>
                <a:lnTo>
                  <a:pt x="13962" y="1796"/>
                </a:lnTo>
                <a:lnTo>
                  <a:pt x="6696" y="6696"/>
                </a:lnTo>
                <a:lnTo>
                  <a:pt x="1796" y="13962"/>
                </a:lnTo>
                <a:lnTo>
                  <a:pt x="0" y="22860"/>
                </a:lnTo>
                <a:lnTo>
                  <a:pt x="1796" y="31757"/>
                </a:lnTo>
                <a:lnTo>
                  <a:pt x="6696" y="39023"/>
                </a:lnTo>
                <a:lnTo>
                  <a:pt x="13962" y="43923"/>
                </a:lnTo>
                <a:lnTo>
                  <a:pt x="22860" y="45720"/>
                </a:lnTo>
                <a:lnTo>
                  <a:pt x="31757" y="43923"/>
                </a:lnTo>
                <a:lnTo>
                  <a:pt x="39023" y="39023"/>
                </a:lnTo>
                <a:lnTo>
                  <a:pt x="43923" y="31757"/>
                </a:lnTo>
                <a:lnTo>
                  <a:pt x="45720" y="22860"/>
                </a:lnTo>
                <a:lnTo>
                  <a:pt x="43923" y="13962"/>
                </a:lnTo>
                <a:lnTo>
                  <a:pt x="39023" y="6696"/>
                </a:lnTo>
                <a:lnTo>
                  <a:pt x="31757" y="1796"/>
                </a:lnTo>
                <a:lnTo>
                  <a:pt x="2286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8E77C6F6-3741-CE03-DDC7-A74088604E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5181A4F1-772F-3558-5C8E-87E4ABDE2953}"/>
              </a:ext>
            </a:extLst>
          </p:cNvPr>
          <p:cNvSpPr txBox="1"/>
          <p:nvPr/>
        </p:nvSpPr>
        <p:spPr>
          <a:xfrm>
            <a:off x="2247728" y="633671"/>
            <a:ext cx="6638365" cy="6317755"/>
          </a:xfrm>
          <a:prstGeom prst="rect">
            <a:avLst/>
          </a:prstGeom>
        </p:spPr>
        <p:txBody>
          <a:bodyPr vert="horz" wrap="square" lIns="0" tIns="53975" rIns="0" bIns="0" rtlCol="0" anchor="t">
            <a:spAutoFit/>
          </a:bodyPr>
          <a:lstStyle/>
          <a:p>
            <a:pPr marL="25400">
              <a:spcBef>
                <a:spcPts val="425"/>
              </a:spcBef>
            </a:pPr>
            <a:r>
              <a:rPr sz="1000" b="1" spc="110" dirty="0">
                <a:latin typeface="Century Gothic"/>
                <a:cs typeface="Century Gothic"/>
              </a:rPr>
              <a:t>SECTION</a:t>
            </a:r>
            <a:r>
              <a:rPr sz="1000" b="1" spc="190" dirty="0">
                <a:latin typeface="Century Gothic"/>
                <a:cs typeface="Century Gothic"/>
              </a:rPr>
              <a:t> </a:t>
            </a:r>
            <a:r>
              <a:rPr lang="en-GB" sz="1000" b="1" spc="190">
                <a:latin typeface="Century Gothic"/>
                <a:cs typeface="Century Gothic"/>
              </a:rPr>
              <a:t>3</a:t>
            </a:r>
            <a:r>
              <a:rPr sz="1000" b="1" dirty="0">
                <a:latin typeface="Century Gothic"/>
                <a:cs typeface="Century Gothic"/>
              </a:rPr>
              <a:t>:</a:t>
            </a:r>
            <a:r>
              <a:rPr lang="en-GB" sz="1000" b="1" spc="190" dirty="0">
                <a:latin typeface="Century Gothic"/>
                <a:cs typeface="Century Gothic"/>
              </a:rPr>
              <a:t> </a:t>
            </a:r>
            <a:endParaRPr lang="en-AU" sz="1200" spc="190" dirty="0">
              <a:latin typeface="Aptos"/>
              <a:cs typeface="Tahoma"/>
            </a:endParaRPr>
          </a:p>
          <a:p>
            <a:pPr marL="12700">
              <a:spcBef>
                <a:spcPts val="855"/>
              </a:spcBef>
            </a:pPr>
            <a:r>
              <a:rPr lang="en-AU" sz="2400" spc="-55">
                <a:latin typeface="Aptos"/>
              </a:rPr>
              <a:t>Customer pain you are solving</a:t>
            </a:r>
          </a:p>
          <a:p>
            <a:pPr marL="469900" indent="-457200">
              <a:spcBef>
                <a:spcPts val="855"/>
              </a:spcBef>
              <a:buAutoNum type="arabicPeriod"/>
            </a:pPr>
            <a:endParaRPr lang="en-AU" sz="1400" spc="-55" dirty="0">
              <a:solidFill>
                <a:srgbClr val="000000"/>
              </a:solidFill>
              <a:latin typeface="Aptos"/>
            </a:endParaRPr>
          </a:p>
          <a:p>
            <a:pPr marL="228600" indent="-228600" algn="l">
              <a:buAutoNum type="arabicPeriod"/>
            </a:pPr>
            <a:r>
              <a:rPr lang="en-AU" sz="1400">
                <a:solidFill>
                  <a:schemeClr val="tx1"/>
                </a:solidFill>
              </a:rPr>
              <a:t>The browser has become the main workspace for most knowledge workers.</a:t>
            </a:r>
            <a:endParaRPr lang="en-AU" sz="1400" dirty="0">
              <a:solidFill>
                <a:schemeClr val="tx1"/>
              </a:solidFill>
            </a:endParaRPr>
          </a:p>
          <a:p>
            <a:pPr marL="228600" indent="-228600" algn="l">
              <a:buAutoNum type="arabicPeriod"/>
            </a:pPr>
            <a:endParaRPr lang="en-AU" sz="1400" dirty="0">
              <a:solidFill>
                <a:schemeClr val="tx1"/>
              </a:solidFill>
            </a:endParaRPr>
          </a:p>
          <a:p>
            <a:pPr marL="228600" indent="-228600" algn="l">
              <a:buAutoNum type="arabicPeriod"/>
            </a:pPr>
            <a:r>
              <a:rPr lang="en-AU" sz="1400">
                <a:solidFill>
                  <a:schemeClr val="tx1"/>
                </a:solidFill>
              </a:rPr>
              <a:t>Attackers have followed: phishing, malicious sites, and risky extensions all land in the browser.</a:t>
            </a:r>
            <a:endParaRPr lang="en-AU" sz="1400" dirty="0">
              <a:solidFill>
                <a:schemeClr val="tx1"/>
              </a:solidFill>
            </a:endParaRPr>
          </a:p>
          <a:p>
            <a:pPr marL="228600" indent="-228600" algn="l">
              <a:buAutoNum type="arabicPeriod"/>
            </a:pPr>
            <a:endParaRPr lang="en-AU" sz="1400" dirty="0">
              <a:solidFill>
                <a:schemeClr val="tx1"/>
              </a:solidFill>
            </a:endParaRPr>
          </a:p>
          <a:p>
            <a:pPr marL="228600" indent="-228600" algn="l">
              <a:buAutoNum type="arabicPeriod"/>
            </a:pPr>
            <a:r>
              <a:rPr lang="en-AU" sz="1400" dirty="0">
                <a:solidFill>
                  <a:schemeClr val="tx1"/>
                </a:solidFill>
              </a:rPr>
              <a:t>Existing controls (network, EDR, CASB) see traffic, devices and apps, but not fine-grained user actions inside the browser tab, especially on unmanaged devices.</a:t>
            </a:r>
          </a:p>
          <a:p>
            <a:pPr marL="228600" indent="-228600" algn="l">
              <a:buAutoNum type="arabicPeriod"/>
            </a:pPr>
            <a:endParaRPr lang="en-AU" sz="1400" dirty="0">
              <a:solidFill>
                <a:schemeClr val="tx1"/>
              </a:solidFill>
            </a:endParaRPr>
          </a:p>
          <a:p>
            <a:pPr marL="228600" indent="-228600" algn="l">
              <a:buAutoNum type="arabicPeriod"/>
            </a:pPr>
            <a:r>
              <a:rPr lang="en-AU" sz="1400" dirty="0">
                <a:solidFill>
                  <a:schemeClr val="tx1"/>
                </a:solidFill>
              </a:rPr>
              <a:t>BYOD and contractors mix work and personal data, lack enterprise controls, and make it easy to copy, download or screenshot sensitive data into personal tools or clouds.</a:t>
            </a:r>
          </a:p>
          <a:p>
            <a:pPr marL="228600" indent="-228600" algn="l">
              <a:buAutoNum type="arabicPeriod"/>
            </a:pPr>
            <a:endParaRPr lang="en-AU" sz="1400" dirty="0">
              <a:solidFill>
                <a:schemeClr val="tx1"/>
              </a:solidFill>
            </a:endParaRPr>
          </a:p>
          <a:p>
            <a:pPr marL="228600" indent="-228600" algn="l">
              <a:buAutoNum type="arabicPeriod"/>
            </a:pPr>
            <a:r>
              <a:rPr lang="en-AU" sz="1400">
                <a:solidFill>
                  <a:schemeClr val="tx1"/>
                </a:solidFill>
              </a:rPr>
              <a:t>Security teams struggle to answer basic questions like: “Who accessed what in this SaaS app, from which device, and what did they actually do?”</a:t>
            </a:r>
            <a:endParaRPr lang="en-AU" sz="1400" dirty="0">
              <a:solidFill>
                <a:schemeClr val="tx1"/>
              </a:solidFill>
            </a:endParaRPr>
          </a:p>
          <a:p>
            <a:pPr marL="228600" indent="-228600" algn="l">
              <a:buAutoNum type="arabicPeriod"/>
            </a:pPr>
            <a:endParaRPr lang="en-AU" sz="1400" dirty="0">
              <a:solidFill>
                <a:schemeClr val="tx1"/>
              </a:solidFill>
            </a:endParaRPr>
          </a:p>
          <a:p>
            <a:pPr marL="228600" indent="-228600" algn="l">
              <a:buAutoNum type="arabicPeriod"/>
            </a:pPr>
            <a:endParaRPr lang="en-AU" sz="1400" dirty="0">
              <a:solidFill>
                <a:schemeClr val="tx1"/>
              </a:solidFill>
            </a:endParaRPr>
          </a:p>
          <a:p>
            <a:pPr algn="l"/>
            <a:r>
              <a:rPr lang="en-AU" sz="1400" b="1">
                <a:solidFill>
                  <a:schemeClr val="tx1"/>
                </a:solidFill>
              </a:rPr>
              <a:t>Use language like</a:t>
            </a:r>
            <a:r>
              <a:rPr lang="en-AU" sz="1400">
                <a:solidFill>
                  <a:schemeClr val="tx1"/>
                </a:solidFill>
              </a:rPr>
              <a:t>:</a:t>
            </a:r>
            <a:endParaRPr lang="en-AU" sz="1400" dirty="0">
              <a:solidFill>
                <a:schemeClr val="tx1"/>
              </a:solidFill>
            </a:endParaRPr>
          </a:p>
          <a:p>
            <a:pPr algn="l"/>
            <a:endParaRPr lang="en-AU" sz="1400" dirty="0">
              <a:solidFill>
                <a:schemeClr val="tx1"/>
              </a:solidFill>
            </a:endParaRPr>
          </a:p>
          <a:p>
            <a:pPr algn="l"/>
            <a:r>
              <a:rPr lang="en-AU" sz="1400" dirty="0">
                <a:solidFill>
                  <a:schemeClr val="tx1"/>
                </a:solidFill>
              </a:rPr>
              <a:t>“Your people do everything in the browser, often on devices you don’t fully control, using SaaS and GenAI tools you can’t fully see. </a:t>
            </a:r>
          </a:p>
          <a:p>
            <a:pPr algn="l"/>
            <a:endParaRPr lang="en-AU" sz="1400" dirty="0">
              <a:solidFill>
                <a:schemeClr val="tx1"/>
              </a:solidFill>
            </a:endParaRPr>
          </a:p>
          <a:p>
            <a:pPr algn="l"/>
            <a:r>
              <a:rPr lang="en-AU" sz="1400" dirty="0">
                <a:solidFill>
                  <a:schemeClr val="tx1"/>
                </a:solidFill>
              </a:rPr>
              <a:t>That’s the gap we are closing.”</a:t>
            </a:r>
            <a:endParaRPr lang="en-AU">
              <a:solidFill>
                <a:schemeClr val="tx1"/>
              </a:solidFill>
            </a:endParaRPr>
          </a:p>
          <a:p>
            <a:pPr algn="l"/>
            <a:endParaRPr lang="en-AU" sz="1100" dirty="0">
              <a:solidFill>
                <a:schemeClr val="tx1"/>
              </a:solidFill>
            </a:endParaRPr>
          </a:p>
          <a:p>
            <a:pPr algn="l"/>
            <a:endParaRPr lang="en-AU" sz="1100" dirty="0">
              <a:solidFill>
                <a:srgbClr val="141414"/>
              </a:solidFill>
            </a:endParaRPr>
          </a:p>
        </p:txBody>
      </p:sp>
      <p:sp>
        <p:nvSpPr>
          <p:cNvPr id="4" name="object 4">
            <a:extLst>
              <a:ext uri="{FF2B5EF4-FFF2-40B4-BE49-F238E27FC236}">
                <a16:creationId xmlns:a16="http://schemas.microsoft.com/office/drawing/2014/main" id="{C1242EF2-82E5-1843-1C51-6F6122D109C9}"/>
              </a:ext>
            </a:extLst>
          </p:cNvPr>
          <p:cNvSpPr/>
          <p:nvPr/>
        </p:nvSpPr>
        <p:spPr>
          <a:xfrm>
            <a:off x="8798763" y="1468568"/>
            <a:ext cx="1259840" cy="3717608"/>
          </a:xfrm>
          <a:custGeom>
            <a:avLst/>
            <a:gdLst/>
            <a:ahLst/>
            <a:cxnLst/>
            <a:rect l="l" t="t" r="r" b="b"/>
            <a:pathLst>
              <a:path w="1259840" h="3453765">
                <a:moveTo>
                  <a:pt x="710501" y="293446"/>
                </a:moveTo>
                <a:lnTo>
                  <a:pt x="699630" y="286931"/>
                </a:lnTo>
                <a:lnTo>
                  <a:pt x="680999" y="317982"/>
                </a:lnTo>
                <a:lnTo>
                  <a:pt x="650875" y="297484"/>
                </a:lnTo>
                <a:lnTo>
                  <a:pt x="274205" y="940917"/>
                </a:lnTo>
                <a:lnTo>
                  <a:pt x="320154" y="940917"/>
                </a:lnTo>
                <a:lnTo>
                  <a:pt x="70180" y="1362621"/>
                </a:lnTo>
                <a:lnTo>
                  <a:pt x="68313" y="1370698"/>
                </a:lnTo>
                <a:lnTo>
                  <a:pt x="69875" y="1370698"/>
                </a:lnTo>
                <a:lnTo>
                  <a:pt x="72974" y="1371320"/>
                </a:lnTo>
                <a:lnTo>
                  <a:pt x="710501" y="293446"/>
                </a:lnTo>
                <a:close/>
              </a:path>
              <a:path w="1259840" h="3453765">
                <a:moveTo>
                  <a:pt x="711746" y="571690"/>
                </a:moveTo>
                <a:lnTo>
                  <a:pt x="700874" y="565175"/>
                </a:lnTo>
                <a:lnTo>
                  <a:pt x="679450" y="605231"/>
                </a:lnTo>
                <a:lnTo>
                  <a:pt x="648081" y="586282"/>
                </a:lnTo>
                <a:lnTo>
                  <a:pt x="441579" y="942784"/>
                </a:lnTo>
                <a:lnTo>
                  <a:pt x="488162" y="941844"/>
                </a:lnTo>
                <a:lnTo>
                  <a:pt x="192532" y="1440878"/>
                </a:lnTo>
                <a:lnTo>
                  <a:pt x="199364" y="1439011"/>
                </a:lnTo>
                <a:lnTo>
                  <a:pt x="711746" y="571690"/>
                </a:lnTo>
                <a:close/>
              </a:path>
              <a:path w="1259840" h="3453765">
                <a:moveTo>
                  <a:pt x="711746" y="6527"/>
                </a:moveTo>
                <a:lnTo>
                  <a:pt x="700874" y="0"/>
                </a:lnTo>
                <a:lnTo>
                  <a:pt x="684110" y="27635"/>
                </a:lnTo>
                <a:lnTo>
                  <a:pt x="654608" y="6210"/>
                </a:lnTo>
                <a:lnTo>
                  <a:pt x="106197" y="940917"/>
                </a:lnTo>
                <a:lnTo>
                  <a:pt x="153403" y="939368"/>
                </a:lnTo>
                <a:lnTo>
                  <a:pt x="0" y="1197114"/>
                </a:lnTo>
                <a:lnTo>
                  <a:pt x="5905" y="1199908"/>
                </a:lnTo>
                <a:lnTo>
                  <a:pt x="711746" y="6527"/>
                </a:lnTo>
                <a:close/>
              </a:path>
              <a:path w="1259840" h="3453765">
                <a:moveTo>
                  <a:pt x="743102" y="809244"/>
                </a:moveTo>
                <a:lnTo>
                  <a:pt x="737514" y="805840"/>
                </a:lnTo>
                <a:lnTo>
                  <a:pt x="336613" y="1483106"/>
                </a:lnTo>
                <a:lnTo>
                  <a:pt x="337845" y="1485290"/>
                </a:lnTo>
                <a:lnTo>
                  <a:pt x="340956" y="1489011"/>
                </a:lnTo>
                <a:lnTo>
                  <a:pt x="743102" y="809244"/>
                </a:lnTo>
                <a:close/>
              </a:path>
              <a:path w="1259840" h="3453765">
                <a:moveTo>
                  <a:pt x="867625" y="883475"/>
                </a:moveTo>
                <a:lnTo>
                  <a:pt x="856754" y="876947"/>
                </a:lnTo>
                <a:lnTo>
                  <a:pt x="814832" y="945578"/>
                </a:lnTo>
                <a:lnTo>
                  <a:pt x="773226" y="945578"/>
                </a:lnTo>
                <a:lnTo>
                  <a:pt x="640930" y="1174750"/>
                </a:lnTo>
                <a:lnTo>
                  <a:pt x="639076" y="1254556"/>
                </a:lnTo>
                <a:lnTo>
                  <a:pt x="173266" y="2042083"/>
                </a:lnTo>
                <a:lnTo>
                  <a:pt x="162966" y="2071293"/>
                </a:lnTo>
                <a:lnTo>
                  <a:pt x="159296" y="2080895"/>
                </a:lnTo>
                <a:lnTo>
                  <a:pt x="867625" y="883475"/>
                </a:lnTo>
                <a:close/>
              </a:path>
              <a:path w="1259840" h="3453765">
                <a:moveTo>
                  <a:pt x="1032840" y="890308"/>
                </a:moveTo>
                <a:lnTo>
                  <a:pt x="1021969" y="883780"/>
                </a:lnTo>
                <a:lnTo>
                  <a:pt x="982535" y="948372"/>
                </a:lnTo>
                <a:lnTo>
                  <a:pt x="941539" y="946823"/>
                </a:lnTo>
                <a:lnTo>
                  <a:pt x="637527" y="1463865"/>
                </a:lnTo>
                <a:lnTo>
                  <a:pt x="637527" y="1540256"/>
                </a:lnTo>
                <a:lnTo>
                  <a:pt x="29197" y="2569057"/>
                </a:lnTo>
                <a:lnTo>
                  <a:pt x="33845" y="2573718"/>
                </a:lnTo>
                <a:lnTo>
                  <a:pt x="35712" y="2575890"/>
                </a:lnTo>
                <a:lnTo>
                  <a:pt x="1032840" y="890308"/>
                </a:lnTo>
                <a:close/>
              </a:path>
              <a:path w="1259840" h="3453765">
                <a:moveTo>
                  <a:pt x="1206741" y="883158"/>
                </a:moveTo>
                <a:lnTo>
                  <a:pt x="1195870" y="876325"/>
                </a:lnTo>
                <a:lnTo>
                  <a:pt x="1151153" y="949604"/>
                </a:lnTo>
                <a:lnTo>
                  <a:pt x="1109535" y="949604"/>
                </a:lnTo>
                <a:lnTo>
                  <a:pt x="634733" y="1752968"/>
                </a:lnTo>
                <a:lnTo>
                  <a:pt x="633806" y="1830285"/>
                </a:lnTo>
                <a:lnTo>
                  <a:pt x="106514" y="2722448"/>
                </a:lnTo>
                <a:lnTo>
                  <a:pt x="109308" y="2724632"/>
                </a:lnTo>
                <a:lnTo>
                  <a:pt x="114896" y="2728353"/>
                </a:lnTo>
                <a:lnTo>
                  <a:pt x="1206741" y="883158"/>
                </a:lnTo>
                <a:close/>
              </a:path>
              <a:path w="1259840" h="3453765">
                <a:moveTo>
                  <a:pt x="1259624" y="1836420"/>
                </a:moveTo>
                <a:lnTo>
                  <a:pt x="621068" y="2910014"/>
                </a:lnTo>
                <a:lnTo>
                  <a:pt x="620128" y="2986100"/>
                </a:lnTo>
                <a:lnTo>
                  <a:pt x="353072" y="3437928"/>
                </a:lnTo>
                <a:lnTo>
                  <a:pt x="356793" y="3443211"/>
                </a:lnTo>
                <a:lnTo>
                  <a:pt x="359587" y="3448177"/>
                </a:lnTo>
                <a:lnTo>
                  <a:pt x="362077" y="3453765"/>
                </a:lnTo>
                <a:lnTo>
                  <a:pt x="1259624" y="1938197"/>
                </a:lnTo>
                <a:lnTo>
                  <a:pt x="1259624" y="1836420"/>
                </a:lnTo>
                <a:close/>
              </a:path>
              <a:path w="1259840" h="3453765">
                <a:moveTo>
                  <a:pt x="1259624" y="1552397"/>
                </a:moveTo>
                <a:lnTo>
                  <a:pt x="624166" y="2621851"/>
                </a:lnTo>
                <a:lnTo>
                  <a:pt x="624166" y="2696997"/>
                </a:lnTo>
                <a:lnTo>
                  <a:pt x="218300" y="3381108"/>
                </a:lnTo>
                <a:lnTo>
                  <a:pt x="224193" y="3380168"/>
                </a:lnTo>
                <a:lnTo>
                  <a:pt x="230720" y="3379546"/>
                </a:lnTo>
                <a:lnTo>
                  <a:pt x="236931" y="3379241"/>
                </a:lnTo>
                <a:lnTo>
                  <a:pt x="1259624" y="1651850"/>
                </a:lnTo>
                <a:lnTo>
                  <a:pt x="1259624" y="1552397"/>
                </a:lnTo>
                <a:close/>
              </a:path>
              <a:path w="1259840" h="3453765">
                <a:moveTo>
                  <a:pt x="1259624" y="1266977"/>
                </a:moveTo>
                <a:lnTo>
                  <a:pt x="627583" y="2331809"/>
                </a:lnTo>
                <a:lnTo>
                  <a:pt x="626960" y="2408517"/>
                </a:lnTo>
                <a:lnTo>
                  <a:pt x="178549" y="3164979"/>
                </a:lnTo>
                <a:lnTo>
                  <a:pt x="178549" y="3166211"/>
                </a:lnTo>
                <a:lnTo>
                  <a:pt x="177304" y="3168700"/>
                </a:lnTo>
                <a:lnTo>
                  <a:pt x="167487" y="3198977"/>
                </a:lnTo>
                <a:lnTo>
                  <a:pt x="162153" y="3214116"/>
                </a:lnTo>
                <a:lnTo>
                  <a:pt x="156502" y="3229254"/>
                </a:lnTo>
                <a:lnTo>
                  <a:pt x="1259624" y="1365834"/>
                </a:lnTo>
                <a:lnTo>
                  <a:pt x="1259624" y="1266977"/>
                </a:lnTo>
                <a:close/>
              </a:path>
              <a:path w="1259840" h="3453765">
                <a:moveTo>
                  <a:pt x="1259624" y="982116"/>
                </a:moveTo>
                <a:lnTo>
                  <a:pt x="630999" y="2043010"/>
                </a:lnTo>
                <a:lnTo>
                  <a:pt x="635965" y="2118461"/>
                </a:lnTo>
                <a:lnTo>
                  <a:pt x="154952" y="2928963"/>
                </a:lnTo>
                <a:lnTo>
                  <a:pt x="156819" y="2932074"/>
                </a:lnTo>
                <a:lnTo>
                  <a:pt x="158369" y="2935173"/>
                </a:lnTo>
                <a:lnTo>
                  <a:pt x="159613" y="2938284"/>
                </a:lnTo>
                <a:lnTo>
                  <a:pt x="1259624" y="1079576"/>
                </a:lnTo>
                <a:lnTo>
                  <a:pt x="1259624" y="982116"/>
                </a:lnTo>
                <a:close/>
              </a:path>
              <a:path w="1259840" h="3453765">
                <a:moveTo>
                  <a:pt x="1259636" y="2122576"/>
                </a:moveTo>
                <a:lnTo>
                  <a:pt x="726020" y="3019336"/>
                </a:lnTo>
                <a:lnTo>
                  <a:pt x="789381" y="3019336"/>
                </a:lnTo>
                <a:lnTo>
                  <a:pt x="1259636" y="2225243"/>
                </a:lnTo>
                <a:lnTo>
                  <a:pt x="1259636" y="2122576"/>
                </a:lnTo>
                <a:close/>
              </a:path>
            </a:pathLst>
          </a:custGeom>
          <a:solidFill>
            <a:srgbClr val="00C0E8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5" name="object 5">
            <a:extLst>
              <a:ext uri="{FF2B5EF4-FFF2-40B4-BE49-F238E27FC236}">
                <a16:creationId xmlns:a16="http://schemas.microsoft.com/office/drawing/2014/main" id="{FE1126F4-6D80-524F-8209-04105429FC06}"/>
              </a:ext>
            </a:extLst>
          </p:cNvPr>
          <p:cNvGrpSpPr/>
          <p:nvPr/>
        </p:nvGrpSpPr>
        <p:grpSpPr>
          <a:xfrm>
            <a:off x="0" y="0"/>
            <a:ext cx="1828800" cy="7772400"/>
            <a:chOff x="0" y="0"/>
            <a:chExt cx="1828800" cy="7772400"/>
          </a:xfrm>
        </p:grpSpPr>
        <p:pic>
          <p:nvPicPr>
            <p:cNvPr id="6" name="object 6">
              <a:extLst>
                <a:ext uri="{FF2B5EF4-FFF2-40B4-BE49-F238E27FC236}">
                  <a16:creationId xmlns:a16="http://schemas.microsoft.com/office/drawing/2014/main" id="{44D0ADF5-7F1C-3A77-D0DC-3FC6363D2865}"/>
                </a:ext>
              </a:extLst>
            </p:cNvPr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0"/>
              <a:ext cx="1828799" cy="7772399"/>
            </a:xfrm>
            <a:prstGeom prst="rect">
              <a:avLst/>
            </a:prstGeom>
          </p:spPr>
        </p:pic>
        <p:sp>
          <p:nvSpPr>
            <p:cNvPr id="7" name="object 7">
              <a:extLst>
                <a:ext uri="{FF2B5EF4-FFF2-40B4-BE49-F238E27FC236}">
                  <a16:creationId xmlns:a16="http://schemas.microsoft.com/office/drawing/2014/main" id="{F0835094-E002-8CBF-1653-B849484CAFDF}"/>
                </a:ext>
              </a:extLst>
            </p:cNvPr>
            <p:cNvSpPr/>
            <p:nvPr/>
          </p:nvSpPr>
          <p:spPr>
            <a:xfrm>
              <a:off x="10337" y="502945"/>
              <a:ext cx="1818005" cy="7269480"/>
            </a:xfrm>
            <a:custGeom>
              <a:avLst/>
              <a:gdLst/>
              <a:ahLst/>
              <a:cxnLst/>
              <a:rect l="l" t="t" r="r" b="b"/>
              <a:pathLst>
                <a:path w="1818005" h="7269480">
                  <a:moveTo>
                    <a:pt x="150456" y="1204569"/>
                  </a:moveTo>
                  <a:lnTo>
                    <a:pt x="0" y="1492173"/>
                  </a:lnTo>
                  <a:lnTo>
                    <a:pt x="0" y="4242930"/>
                  </a:lnTo>
                  <a:lnTo>
                    <a:pt x="100304" y="4434484"/>
                  </a:lnTo>
                  <a:lnTo>
                    <a:pt x="100304" y="6439052"/>
                  </a:lnTo>
                  <a:lnTo>
                    <a:pt x="0" y="6630784"/>
                  </a:lnTo>
                  <a:lnTo>
                    <a:pt x="0" y="7269454"/>
                  </a:lnTo>
                  <a:lnTo>
                    <a:pt x="150456" y="7269454"/>
                  </a:lnTo>
                  <a:lnTo>
                    <a:pt x="150456" y="1204569"/>
                  </a:lnTo>
                  <a:close/>
                </a:path>
                <a:path w="1818005" h="7269480">
                  <a:moveTo>
                    <a:pt x="451383" y="901750"/>
                  </a:moveTo>
                  <a:lnTo>
                    <a:pt x="300926" y="1189736"/>
                  </a:lnTo>
                  <a:lnTo>
                    <a:pt x="300926" y="3669754"/>
                  </a:lnTo>
                  <a:lnTo>
                    <a:pt x="401231" y="3861308"/>
                  </a:lnTo>
                  <a:lnTo>
                    <a:pt x="401231" y="6439192"/>
                  </a:lnTo>
                  <a:lnTo>
                    <a:pt x="300926" y="6631178"/>
                  </a:lnTo>
                  <a:lnTo>
                    <a:pt x="300926" y="7269454"/>
                  </a:lnTo>
                  <a:lnTo>
                    <a:pt x="451383" y="7269454"/>
                  </a:lnTo>
                  <a:lnTo>
                    <a:pt x="451383" y="901750"/>
                  </a:lnTo>
                  <a:close/>
                </a:path>
                <a:path w="1818005" h="7269480">
                  <a:moveTo>
                    <a:pt x="752297" y="601421"/>
                  </a:moveTo>
                  <a:lnTo>
                    <a:pt x="601840" y="889406"/>
                  </a:lnTo>
                  <a:lnTo>
                    <a:pt x="601840" y="3095371"/>
                  </a:lnTo>
                  <a:lnTo>
                    <a:pt x="702144" y="3286925"/>
                  </a:lnTo>
                  <a:lnTo>
                    <a:pt x="702144" y="6439179"/>
                  </a:lnTo>
                  <a:lnTo>
                    <a:pt x="601840" y="6631178"/>
                  </a:lnTo>
                  <a:lnTo>
                    <a:pt x="601840" y="7269454"/>
                  </a:lnTo>
                  <a:lnTo>
                    <a:pt x="752297" y="7269454"/>
                  </a:lnTo>
                  <a:lnTo>
                    <a:pt x="752297" y="601421"/>
                  </a:lnTo>
                  <a:close/>
                </a:path>
                <a:path w="1818005" h="7269480">
                  <a:moveTo>
                    <a:pt x="1053223" y="301523"/>
                  </a:moveTo>
                  <a:lnTo>
                    <a:pt x="902766" y="588772"/>
                  </a:lnTo>
                  <a:lnTo>
                    <a:pt x="902766" y="2515628"/>
                  </a:lnTo>
                  <a:lnTo>
                    <a:pt x="1003071" y="2707182"/>
                  </a:lnTo>
                  <a:lnTo>
                    <a:pt x="1003071" y="6438938"/>
                  </a:lnTo>
                  <a:lnTo>
                    <a:pt x="902766" y="6630429"/>
                  </a:lnTo>
                  <a:lnTo>
                    <a:pt x="902766" y="7269454"/>
                  </a:lnTo>
                  <a:lnTo>
                    <a:pt x="1053223" y="7269454"/>
                  </a:lnTo>
                  <a:lnTo>
                    <a:pt x="1053223" y="301523"/>
                  </a:lnTo>
                  <a:close/>
                </a:path>
                <a:path w="1818005" h="7269480">
                  <a:moveTo>
                    <a:pt x="1354150" y="0"/>
                  </a:moveTo>
                  <a:lnTo>
                    <a:pt x="1203693" y="287972"/>
                  </a:lnTo>
                  <a:lnTo>
                    <a:pt x="1203693" y="1939950"/>
                  </a:lnTo>
                  <a:lnTo>
                    <a:pt x="1303997" y="2131504"/>
                  </a:lnTo>
                  <a:lnTo>
                    <a:pt x="1303997" y="6439179"/>
                  </a:lnTo>
                  <a:lnTo>
                    <a:pt x="1203693" y="6631178"/>
                  </a:lnTo>
                  <a:lnTo>
                    <a:pt x="1203693" y="7269454"/>
                  </a:lnTo>
                  <a:lnTo>
                    <a:pt x="1354150" y="7269454"/>
                  </a:lnTo>
                  <a:lnTo>
                    <a:pt x="1354150" y="0"/>
                  </a:lnTo>
                  <a:close/>
                </a:path>
                <a:path w="1818005" h="7269480">
                  <a:moveTo>
                    <a:pt x="1655076" y="1830463"/>
                  </a:moveTo>
                  <a:lnTo>
                    <a:pt x="1504619" y="2118360"/>
                  </a:lnTo>
                  <a:lnTo>
                    <a:pt x="1504619" y="6247269"/>
                  </a:lnTo>
                  <a:lnTo>
                    <a:pt x="1655076" y="6534518"/>
                  </a:lnTo>
                  <a:lnTo>
                    <a:pt x="1655076" y="1830463"/>
                  </a:lnTo>
                  <a:close/>
                </a:path>
                <a:path w="1818005" h="7269480">
                  <a:moveTo>
                    <a:pt x="1817738" y="2671267"/>
                  </a:moveTo>
                  <a:lnTo>
                    <a:pt x="1805546" y="2694584"/>
                  </a:lnTo>
                  <a:lnTo>
                    <a:pt x="1805546" y="6247269"/>
                  </a:lnTo>
                  <a:lnTo>
                    <a:pt x="1814449" y="6264275"/>
                  </a:lnTo>
                  <a:lnTo>
                    <a:pt x="1817738" y="2671267"/>
                  </a:lnTo>
                  <a:close/>
                </a:path>
              </a:pathLst>
            </a:custGeom>
            <a:solidFill>
              <a:srgbClr val="06C5EC">
                <a:alpha val="14999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8" name="object 8">
            <a:extLst>
              <a:ext uri="{FF2B5EF4-FFF2-40B4-BE49-F238E27FC236}">
                <a16:creationId xmlns:a16="http://schemas.microsoft.com/office/drawing/2014/main" id="{41837629-C5AC-98EC-3D8A-D7C2571F889D}"/>
              </a:ext>
            </a:extLst>
          </p:cNvPr>
          <p:cNvSpPr txBox="1"/>
          <p:nvPr/>
        </p:nvSpPr>
        <p:spPr>
          <a:xfrm>
            <a:off x="330200" y="636905"/>
            <a:ext cx="1185212" cy="285976"/>
          </a:xfrm>
          <a:prstGeom prst="rect">
            <a:avLst/>
          </a:prstGeom>
        </p:spPr>
        <p:txBody>
          <a:bodyPr vert="horz" wrap="square" lIns="0" tIns="26670" rIns="0" bIns="0" rtlCol="0" anchor="t">
            <a:spAutoFit/>
          </a:bodyPr>
          <a:lstStyle/>
          <a:p>
            <a:pPr marL="12700">
              <a:lnSpc>
                <a:spcPct val="100000"/>
              </a:lnSpc>
              <a:spcBef>
                <a:spcPts val="210"/>
              </a:spcBef>
            </a:pPr>
            <a:r>
              <a:rPr sz="800" b="1">
                <a:solidFill>
                  <a:srgbClr val="FFFFFF"/>
                </a:solidFill>
                <a:latin typeface="Century Gothic"/>
                <a:cs typeface="Century Gothic"/>
              </a:rPr>
              <a:t>SECTION</a:t>
            </a:r>
            <a:r>
              <a:rPr sz="800" b="1" spc="155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800" b="1" spc="-25">
                <a:solidFill>
                  <a:srgbClr val="FFFFFF"/>
                </a:solidFill>
                <a:latin typeface="Century Gothic"/>
                <a:cs typeface="Century Gothic"/>
              </a:rPr>
              <a:t>1:</a:t>
            </a:r>
            <a:endParaRPr sz="800">
              <a:latin typeface="Century Gothic"/>
              <a:cs typeface="Century Gothic"/>
            </a:endParaRPr>
          </a:p>
          <a:p>
            <a:pPr marL="12700">
              <a:spcBef>
                <a:spcPts val="110"/>
              </a:spcBef>
            </a:pPr>
            <a:r>
              <a:rPr lang="en-GB" sz="800" spc="-10">
                <a:solidFill>
                  <a:srgbClr val="FFFFFF"/>
                </a:solidFill>
                <a:latin typeface="Calibri"/>
                <a:cs typeface="Calibri"/>
              </a:rPr>
              <a:t>What this play is about?</a:t>
            </a:r>
            <a:endParaRPr lang="en-GB" sz="800" spc="-10">
              <a:solidFill>
                <a:srgbClr val="FFFFFF"/>
              </a:solidFill>
              <a:latin typeface="Calibri"/>
              <a:ea typeface="Calibri"/>
              <a:cs typeface="Calibri"/>
            </a:endParaRPr>
          </a:p>
        </p:txBody>
      </p:sp>
      <p:sp>
        <p:nvSpPr>
          <p:cNvPr id="9" name="object 9">
            <a:extLst>
              <a:ext uri="{FF2B5EF4-FFF2-40B4-BE49-F238E27FC236}">
                <a16:creationId xmlns:a16="http://schemas.microsoft.com/office/drawing/2014/main" id="{57DC0272-EA4A-0439-DB2A-58E5F6B3A021}"/>
              </a:ext>
            </a:extLst>
          </p:cNvPr>
          <p:cNvSpPr txBox="1"/>
          <p:nvPr/>
        </p:nvSpPr>
        <p:spPr>
          <a:xfrm>
            <a:off x="330200" y="1013080"/>
            <a:ext cx="1248947" cy="285976"/>
          </a:xfrm>
          <a:prstGeom prst="rect">
            <a:avLst/>
          </a:prstGeom>
        </p:spPr>
        <p:txBody>
          <a:bodyPr vert="horz" wrap="square" lIns="0" tIns="26670" rIns="0" bIns="0" rtlCol="0" anchor="t">
            <a:spAutoFit/>
          </a:bodyPr>
          <a:lstStyle/>
          <a:p>
            <a:pPr marL="12700">
              <a:lnSpc>
                <a:spcPct val="100000"/>
              </a:lnSpc>
              <a:spcBef>
                <a:spcPts val="210"/>
              </a:spcBef>
            </a:pPr>
            <a:r>
              <a:rPr sz="800" b="1">
                <a:solidFill>
                  <a:srgbClr val="FFFFFF"/>
                </a:solidFill>
                <a:latin typeface="Century Gothic"/>
                <a:cs typeface="Century Gothic"/>
              </a:rPr>
              <a:t>SECTION</a:t>
            </a:r>
            <a:r>
              <a:rPr sz="800" b="1" spc="155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800" b="1" spc="-25">
                <a:solidFill>
                  <a:srgbClr val="FFFFFF"/>
                </a:solidFill>
                <a:latin typeface="Century Gothic"/>
                <a:cs typeface="Century Gothic"/>
              </a:rPr>
              <a:t>2:</a:t>
            </a:r>
            <a:endParaRPr sz="800">
              <a:latin typeface="Century Gothic"/>
              <a:cs typeface="Century Gothic"/>
            </a:endParaRPr>
          </a:p>
          <a:p>
            <a:pPr marL="12700">
              <a:spcBef>
                <a:spcPts val="110"/>
              </a:spcBef>
            </a:pPr>
            <a:r>
              <a:rPr lang="en-AU" sz="800" spc="-1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Ideal Customer Profile (ICP)</a:t>
            </a:r>
          </a:p>
        </p:txBody>
      </p:sp>
      <p:sp>
        <p:nvSpPr>
          <p:cNvPr id="10" name="object 10">
            <a:extLst>
              <a:ext uri="{FF2B5EF4-FFF2-40B4-BE49-F238E27FC236}">
                <a16:creationId xmlns:a16="http://schemas.microsoft.com/office/drawing/2014/main" id="{E29E1E7D-BD2B-7184-9B5E-37E4BCA4337C}"/>
              </a:ext>
            </a:extLst>
          </p:cNvPr>
          <p:cNvSpPr txBox="1"/>
          <p:nvPr/>
        </p:nvSpPr>
        <p:spPr>
          <a:xfrm>
            <a:off x="354121" y="1847485"/>
            <a:ext cx="1187842" cy="409086"/>
          </a:xfrm>
          <a:prstGeom prst="rect">
            <a:avLst/>
          </a:prstGeom>
        </p:spPr>
        <p:txBody>
          <a:bodyPr vert="horz" wrap="square" lIns="0" tIns="26670" rIns="0" bIns="0" rtlCol="0" anchor="t">
            <a:spAutoFit/>
          </a:bodyPr>
          <a:lstStyle/>
          <a:p>
            <a:pPr marL="12700">
              <a:spcBef>
                <a:spcPts val="210"/>
              </a:spcBef>
            </a:pPr>
            <a:r>
              <a:rPr sz="800" b="1">
                <a:solidFill>
                  <a:srgbClr val="FFFFFF"/>
                </a:solidFill>
                <a:latin typeface="Century Gothic"/>
                <a:cs typeface="Century Gothic"/>
              </a:rPr>
              <a:t>SECTION</a:t>
            </a:r>
            <a:r>
              <a:rPr lang="en-GB" sz="800" b="1" spc="155">
                <a:solidFill>
                  <a:srgbClr val="FFFFFF"/>
                </a:solidFill>
                <a:latin typeface="Century Gothic"/>
                <a:cs typeface="Century Gothic"/>
              </a:rPr>
              <a:t> 4</a:t>
            </a:r>
            <a:r>
              <a:rPr sz="800" b="1" spc="-25">
                <a:solidFill>
                  <a:srgbClr val="FFFFFF"/>
                </a:solidFill>
                <a:latin typeface="Century Gothic"/>
                <a:cs typeface="Century Gothic"/>
              </a:rPr>
              <a:t>:</a:t>
            </a:r>
            <a:endParaRPr sz="800">
              <a:latin typeface="Century Gothic"/>
              <a:cs typeface="Century Gothic"/>
            </a:endParaRPr>
          </a:p>
          <a:p>
            <a:pPr marL="12700">
              <a:spcBef>
                <a:spcPts val="112"/>
              </a:spcBef>
            </a:pPr>
            <a:r>
              <a:rPr lang="en-US" sz="800" spc="-10" dirty="0">
                <a:solidFill>
                  <a:srgbClr val="FFFFFF"/>
                </a:solidFill>
                <a:latin typeface="Calibri"/>
                <a:cs typeface="Calibri"/>
              </a:rPr>
              <a:t>Triggers – when </a:t>
            </a:r>
            <a:r>
              <a:rPr lang="en-US" sz="800" spc="-10">
                <a:solidFill>
                  <a:srgbClr val="FFFFFF"/>
                </a:solidFill>
                <a:latin typeface="Calibri"/>
                <a:cs typeface="Calibri"/>
              </a:rPr>
              <a:t>to run this play?</a:t>
            </a:r>
            <a:endParaRPr lang="en-US" sz="800" spc="-10" dirty="0">
              <a:solidFill>
                <a:srgbClr val="FFFFFF"/>
              </a:solidFill>
              <a:latin typeface="Calibri"/>
              <a:ea typeface="Calibri"/>
              <a:cs typeface="Calibri"/>
            </a:endParaRPr>
          </a:p>
        </p:txBody>
      </p:sp>
      <p:sp>
        <p:nvSpPr>
          <p:cNvPr id="13" name="object 13">
            <a:extLst>
              <a:ext uri="{FF2B5EF4-FFF2-40B4-BE49-F238E27FC236}">
                <a16:creationId xmlns:a16="http://schemas.microsoft.com/office/drawing/2014/main" id="{FD4B1D5A-B200-408C-6365-A19329811102}"/>
              </a:ext>
            </a:extLst>
          </p:cNvPr>
          <p:cNvSpPr txBox="1"/>
          <p:nvPr/>
        </p:nvSpPr>
        <p:spPr>
          <a:xfrm>
            <a:off x="345735" y="1428891"/>
            <a:ext cx="1251423" cy="285976"/>
          </a:xfrm>
          <a:prstGeom prst="rect">
            <a:avLst/>
          </a:prstGeom>
        </p:spPr>
        <p:txBody>
          <a:bodyPr vert="horz" wrap="square" lIns="0" tIns="26670" rIns="0" bIns="0" rtlCol="0" anchor="t">
            <a:spAutoFit/>
          </a:bodyPr>
          <a:lstStyle/>
          <a:p>
            <a:pPr marL="12700">
              <a:spcBef>
                <a:spcPts val="210"/>
              </a:spcBef>
            </a:pPr>
            <a:r>
              <a:rPr sz="800" b="1">
                <a:solidFill>
                  <a:srgbClr val="FFFFFF"/>
                </a:solidFill>
                <a:latin typeface="Century Gothic"/>
                <a:cs typeface="Century Gothic"/>
              </a:rPr>
              <a:t>SECTION</a:t>
            </a:r>
            <a:r>
              <a:rPr lang="en-GB" sz="800" b="1" spc="155">
                <a:solidFill>
                  <a:srgbClr val="FFFFFF"/>
                </a:solidFill>
                <a:latin typeface="Century Gothic"/>
                <a:cs typeface="Century Gothic"/>
              </a:rPr>
              <a:t> 3</a:t>
            </a:r>
            <a:r>
              <a:rPr sz="800" b="1" spc="-25">
                <a:solidFill>
                  <a:srgbClr val="FFFFFF"/>
                </a:solidFill>
                <a:latin typeface="Century Gothic"/>
                <a:cs typeface="Century Gothic"/>
              </a:rPr>
              <a:t>:</a:t>
            </a:r>
            <a:endParaRPr sz="800">
              <a:latin typeface="Century Gothic"/>
              <a:cs typeface="Century Gothic"/>
            </a:endParaRPr>
          </a:p>
          <a:p>
            <a:pPr marL="12700">
              <a:spcBef>
                <a:spcPts val="110"/>
              </a:spcBef>
            </a:pPr>
            <a:r>
              <a:rPr lang="en-US" sz="800" spc="-10">
                <a:solidFill>
                  <a:srgbClr val="FFFFFF"/>
                </a:solidFill>
                <a:latin typeface="Calibri"/>
                <a:cs typeface="Calibri"/>
              </a:rPr>
              <a:t>Customer pain you are solving</a:t>
            </a:r>
            <a:endParaRPr lang="en-US" sz="800" spc="-10">
              <a:solidFill>
                <a:srgbClr val="FFFFFF"/>
              </a:solidFill>
              <a:latin typeface="Calibri"/>
              <a:ea typeface="Calibri"/>
              <a:cs typeface="Calibri"/>
            </a:endParaRPr>
          </a:p>
        </p:txBody>
      </p:sp>
      <p:sp>
        <p:nvSpPr>
          <p:cNvPr id="3" name="object 13">
            <a:extLst>
              <a:ext uri="{FF2B5EF4-FFF2-40B4-BE49-F238E27FC236}">
                <a16:creationId xmlns:a16="http://schemas.microsoft.com/office/drawing/2014/main" id="{3A66BD08-DA00-E330-93BC-0606CD292180}"/>
              </a:ext>
            </a:extLst>
          </p:cNvPr>
          <p:cNvSpPr txBox="1"/>
          <p:nvPr/>
        </p:nvSpPr>
        <p:spPr>
          <a:xfrm>
            <a:off x="357753" y="2391669"/>
            <a:ext cx="1367959" cy="285976"/>
          </a:xfrm>
          <a:prstGeom prst="rect">
            <a:avLst/>
          </a:prstGeom>
        </p:spPr>
        <p:txBody>
          <a:bodyPr vert="horz" wrap="square" lIns="0" tIns="26670" rIns="0" bIns="0" rtlCol="0" anchor="t">
            <a:spAutoFit/>
          </a:bodyPr>
          <a:lstStyle/>
          <a:p>
            <a:pPr marL="12700">
              <a:spcBef>
                <a:spcPts val="210"/>
              </a:spcBef>
            </a:pPr>
            <a:r>
              <a:rPr sz="800" b="1">
                <a:solidFill>
                  <a:srgbClr val="FFFFFF"/>
                </a:solidFill>
                <a:latin typeface="Century Gothic"/>
                <a:cs typeface="Century Gothic"/>
              </a:rPr>
              <a:t>SECTION</a:t>
            </a:r>
            <a:r>
              <a:rPr lang="en-GB" sz="800" b="1" spc="155">
                <a:solidFill>
                  <a:srgbClr val="FFFFFF"/>
                </a:solidFill>
                <a:latin typeface="Century Gothic"/>
                <a:cs typeface="Century Gothic"/>
              </a:rPr>
              <a:t> 5</a:t>
            </a:r>
            <a:r>
              <a:rPr sz="800" b="1" spc="-25">
                <a:solidFill>
                  <a:srgbClr val="FFFFFF"/>
                </a:solidFill>
                <a:latin typeface="Century Gothic"/>
                <a:cs typeface="Century Gothic"/>
              </a:rPr>
              <a:t>:</a:t>
            </a:r>
            <a:endParaRPr sz="800">
              <a:latin typeface="Century Gothic"/>
              <a:cs typeface="Century Gothic"/>
            </a:endParaRPr>
          </a:p>
          <a:p>
            <a:pPr marL="12700">
              <a:spcBef>
                <a:spcPts val="110"/>
              </a:spcBef>
            </a:pPr>
            <a:r>
              <a:rPr lang="en-US" sz="800" spc="-10" dirty="0">
                <a:solidFill>
                  <a:srgbClr val="FFFFFF"/>
                </a:solidFill>
                <a:latin typeface="Calibri"/>
                <a:cs typeface="Calibri"/>
              </a:rPr>
              <a:t>Desired cust</a:t>
            </a:r>
            <a:r>
              <a:rPr lang="en-US" sz="800" spc="-10">
                <a:solidFill>
                  <a:srgbClr val="FFFFFF"/>
                </a:solidFill>
                <a:latin typeface="Calibri"/>
                <a:cs typeface="Calibri"/>
              </a:rPr>
              <a:t>omer outcomes</a:t>
            </a:r>
            <a:endParaRPr/>
          </a:p>
        </p:txBody>
      </p:sp>
      <p:sp>
        <p:nvSpPr>
          <p:cNvPr id="11" name="object 13">
            <a:extLst>
              <a:ext uri="{FF2B5EF4-FFF2-40B4-BE49-F238E27FC236}">
                <a16:creationId xmlns:a16="http://schemas.microsoft.com/office/drawing/2014/main" id="{303A4A5D-6C54-1169-A64B-539C2C8BCCA2}"/>
              </a:ext>
            </a:extLst>
          </p:cNvPr>
          <p:cNvSpPr txBox="1"/>
          <p:nvPr/>
        </p:nvSpPr>
        <p:spPr>
          <a:xfrm>
            <a:off x="357815" y="2768675"/>
            <a:ext cx="1265992" cy="285976"/>
          </a:xfrm>
          <a:prstGeom prst="rect">
            <a:avLst/>
          </a:prstGeom>
        </p:spPr>
        <p:txBody>
          <a:bodyPr vert="horz" wrap="square" lIns="0" tIns="26670" rIns="0" bIns="0" rtlCol="0" anchor="t">
            <a:spAutoFit/>
          </a:bodyPr>
          <a:lstStyle/>
          <a:p>
            <a:pPr marL="12700">
              <a:spcBef>
                <a:spcPts val="210"/>
              </a:spcBef>
            </a:pPr>
            <a:r>
              <a:rPr sz="800" b="1">
                <a:solidFill>
                  <a:srgbClr val="FFFFFF"/>
                </a:solidFill>
                <a:latin typeface="Century Gothic"/>
                <a:cs typeface="Century Gothic"/>
              </a:rPr>
              <a:t>SECTION</a:t>
            </a:r>
            <a:r>
              <a:rPr lang="en-GB" sz="800" b="1" spc="155">
                <a:solidFill>
                  <a:srgbClr val="FFFFFF"/>
                </a:solidFill>
                <a:latin typeface="Century Gothic"/>
                <a:cs typeface="Century Gothic"/>
              </a:rPr>
              <a:t> 6</a:t>
            </a:r>
            <a:r>
              <a:rPr sz="800" b="1" spc="-25">
                <a:solidFill>
                  <a:srgbClr val="FFFFFF"/>
                </a:solidFill>
                <a:latin typeface="Century Gothic"/>
                <a:cs typeface="Century Gothic"/>
              </a:rPr>
              <a:t>:</a:t>
            </a:r>
            <a:endParaRPr sz="800">
              <a:latin typeface="Century Gothic"/>
              <a:cs typeface="Century Gothic"/>
            </a:endParaRPr>
          </a:p>
          <a:p>
            <a:pPr marL="12700">
              <a:spcBef>
                <a:spcPts val="110"/>
              </a:spcBef>
            </a:pPr>
            <a:r>
              <a:rPr lang="en-US" sz="800" spc="-10">
                <a:solidFill>
                  <a:srgbClr val="FFFFFF"/>
                </a:solidFill>
                <a:latin typeface="Calibri"/>
                <a:cs typeface="Calibri"/>
              </a:rPr>
              <a:t>Quick qualification checklist</a:t>
            </a:r>
            <a:endParaRPr lang="en-US"/>
          </a:p>
        </p:txBody>
      </p:sp>
      <p:sp>
        <p:nvSpPr>
          <p:cNvPr id="12" name="object 13">
            <a:extLst>
              <a:ext uri="{FF2B5EF4-FFF2-40B4-BE49-F238E27FC236}">
                <a16:creationId xmlns:a16="http://schemas.microsoft.com/office/drawing/2014/main" id="{2913AF21-04A7-141A-0C1A-93E5E8A8556E}"/>
              </a:ext>
            </a:extLst>
          </p:cNvPr>
          <p:cNvSpPr txBox="1"/>
          <p:nvPr/>
        </p:nvSpPr>
        <p:spPr>
          <a:xfrm>
            <a:off x="381634" y="3197793"/>
            <a:ext cx="1265992" cy="409086"/>
          </a:xfrm>
          <a:prstGeom prst="rect">
            <a:avLst/>
          </a:prstGeom>
        </p:spPr>
        <p:txBody>
          <a:bodyPr vert="horz" wrap="square" lIns="0" tIns="26670" rIns="0" bIns="0" rtlCol="0" anchor="t">
            <a:spAutoFit/>
          </a:bodyPr>
          <a:lstStyle/>
          <a:p>
            <a:pPr marL="12700">
              <a:spcBef>
                <a:spcPts val="210"/>
              </a:spcBef>
            </a:pPr>
            <a:r>
              <a:rPr sz="800" b="1">
                <a:solidFill>
                  <a:srgbClr val="FFFFFF"/>
                </a:solidFill>
                <a:latin typeface="Century Gothic"/>
                <a:cs typeface="Century Gothic"/>
              </a:rPr>
              <a:t>SECTION</a:t>
            </a:r>
            <a:r>
              <a:rPr lang="en-GB" sz="800" b="1" spc="155">
                <a:solidFill>
                  <a:srgbClr val="FFFFFF"/>
                </a:solidFill>
                <a:latin typeface="Century Gothic"/>
                <a:cs typeface="Century Gothic"/>
              </a:rPr>
              <a:t> 7</a:t>
            </a:r>
            <a:r>
              <a:rPr sz="800" b="1" spc="-25" dirty="0">
                <a:solidFill>
                  <a:srgbClr val="FFFFFF"/>
                </a:solidFill>
                <a:latin typeface="Century Gothic"/>
                <a:cs typeface="Century Gothic"/>
              </a:rPr>
              <a:t>:</a:t>
            </a:r>
            <a:endParaRPr sz="800" dirty="0">
              <a:latin typeface="Century Gothic"/>
              <a:cs typeface="Century Gothic"/>
            </a:endParaRPr>
          </a:p>
          <a:p>
            <a:pPr marL="12700">
              <a:spcBef>
                <a:spcPts val="110"/>
              </a:spcBef>
            </a:pPr>
            <a:r>
              <a:rPr lang="en-US" sz="800" spc="-10">
                <a:solidFill>
                  <a:srgbClr val="FFFFFF"/>
                </a:solidFill>
                <a:latin typeface="Calibri"/>
                <a:cs typeface="Calibri"/>
              </a:rPr>
              <a:t>Common objections and short answers (vendor neutral)</a:t>
            </a:r>
            <a:endParaRPr lang="en-US"/>
          </a:p>
        </p:txBody>
      </p:sp>
      <p:sp>
        <p:nvSpPr>
          <p:cNvPr id="14" name="object 13">
            <a:extLst>
              <a:ext uri="{FF2B5EF4-FFF2-40B4-BE49-F238E27FC236}">
                <a16:creationId xmlns:a16="http://schemas.microsoft.com/office/drawing/2014/main" id="{A81E5A7B-BF51-D6E9-91E0-CC9A9EDA380E}"/>
              </a:ext>
            </a:extLst>
          </p:cNvPr>
          <p:cNvSpPr txBox="1"/>
          <p:nvPr/>
        </p:nvSpPr>
        <p:spPr>
          <a:xfrm>
            <a:off x="359553" y="3728168"/>
            <a:ext cx="1265992" cy="409086"/>
          </a:xfrm>
          <a:prstGeom prst="rect">
            <a:avLst/>
          </a:prstGeom>
        </p:spPr>
        <p:txBody>
          <a:bodyPr vert="horz" wrap="square" lIns="0" tIns="26670" rIns="0" bIns="0" rtlCol="0" anchor="t">
            <a:spAutoFit/>
          </a:bodyPr>
          <a:lstStyle/>
          <a:p>
            <a:pPr marL="12700">
              <a:spcBef>
                <a:spcPts val="210"/>
              </a:spcBef>
            </a:pPr>
            <a:r>
              <a:rPr sz="800" b="1">
                <a:solidFill>
                  <a:srgbClr val="FFFFFF"/>
                </a:solidFill>
                <a:latin typeface="Century Gothic"/>
                <a:cs typeface="Century Gothic"/>
              </a:rPr>
              <a:t>SECTION</a:t>
            </a:r>
            <a:r>
              <a:rPr lang="en-GB" sz="800" b="1" spc="155">
                <a:solidFill>
                  <a:srgbClr val="FFFFFF"/>
                </a:solidFill>
                <a:latin typeface="Century Gothic"/>
                <a:cs typeface="Century Gothic"/>
              </a:rPr>
              <a:t> 8</a:t>
            </a:r>
            <a:r>
              <a:rPr sz="800" b="1" spc="-25" dirty="0">
                <a:solidFill>
                  <a:srgbClr val="FFFFFF"/>
                </a:solidFill>
                <a:latin typeface="Century Gothic"/>
                <a:cs typeface="Century Gothic"/>
              </a:rPr>
              <a:t>:</a:t>
            </a:r>
            <a:endParaRPr sz="800" dirty="0">
              <a:latin typeface="Century Gothic"/>
              <a:cs typeface="Century Gothic"/>
            </a:endParaRPr>
          </a:p>
          <a:p>
            <a:pPr marL="12700">
              <a:spcBef>
                <a:spcPts val="110"/>
              </a:spcBef>
            </a:pPr>
            <a:r>
              <a:rPr lang="en-US" sz="800" spc="-10">
                <a:solidFill>
                  <a:srgbClr val="FFFFFF"/>
                </a:solidFill>
                <a:latin typeface="Calibri"/>
                <a:cs typeface="Calibri"/>
              </a:rPr>
              <a:t>Optional Prisma Browser positioning bolt-on</a:t>
            </a:r>
            <a:endParaRPr lang="en-US"/>
          </a:p>
        </p:txBody>
      </p:sp>
      <p:sp>
        <p:nvSpPr>
          <p:cNvPr id="17" name="object 18">
            <a:extLst>
              <a:ext uri="{FF2B5EF4-FFF2-40B4-BE49-F238E27FC236}">
                <a16:creationId xmlns:a16="http://schemas.microsoft.com/office/drawing/2014/main" id="{DCABAC47-F184-21CB-CCE9-E955CB9ACDED}"/>
              </a:ext>
            </a:extLst>
          </p:cNvPr>
          <p:cNvSpPr/>
          <p:nvPr/>
        </p:nvSpPr>
        <p:spPr>
          <a:xfrm>
            <a:off x="232433" y="1490113"/>
            <a:ext cx="45720" cy="45720"/>
          </a:xfrm>
          <a:custGeom>
            <a:avLst/>
            <a:gdLst/>
            <a:ahLst/>
            <a:cxnLst/>
            <a:rect l="l" t="t" r="r" b="b"/>
            <a:pathLst>
              <a:path w="45720" h="45720">
                <a:moveTo>
                  <a:pt x="22860" y="0"/>
                </a:moveTo>
                <a:lnTo>
                  <a:pt x="13962" y="1796"/>
                </a:lnTo>
                <a:lnTo>
                  <a:pt x="6696" y="6696"/>
                </a:lnTo>
                <a:lnTo>
                  <a:pt x="1796" y="13962"/>
                </a:lnTo>
                <a:lnTo>
                  <a:pt x="0" y="22860"/>
                </a:lnTo>
                <a:lnTo>
                  <a:pt x="1796" y="31757"/>
                </a:lnTo>
                <a:lnTo>
                  <a:pt x="6696" y="39023"/>
                </a:lnTo>
                <a:lnTo>
                  <a:pt x="13962" y="43923"/>
                </a:lnTo>
                <a:lnTo>
                  <a:pt x="22860" y="45720"/>
                </a:lnTo>
                <a:lnTo>
                  <a:pt x="31757" y="43923"/>
                </a:lnTo>
                <a:lnTo>
                  <a:pt x="39023" y="39023"/>
                </a:lnTo>
                <a:lnTo>
                  <a:pt x="43923" y="31757"/>
                </a:lnTo>
                <a:lnTo>
                  <a:pt x="45720" y="22860"/>
                </a:lnTo>
                <a:lnTo>
                  <a:pt x="43923" y="13962"/>
                </a:lnTo>
                <a:lnTo>
                  <a:pt x="39023" y="6696"/>
                </a:lnTo>
                <a:lnTo>
                  <a:pt x="31757" y="1796"/>
                </a:lnTo>
                <a:lnTo>
                  <a:pt x="2286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1260496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1949B346-B980-B8E5-C5C3-C2F1E053F93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6BB66F6E-B23C-D95C-2E87-5C1197BA4DFB}"/>
              </a:ext>
            </a:extLst>
          </p:cNvPr>
          <p:cNvSpPr txBox="1"/>
          <p:nvPr/>
        </p:nvSpPr>
        <p:spPr>
          <a:xfrm>
            <a:off x="2247728" y="622678"/>
            <a:ext cx="5791921" cy="6694781"/>
          </a:xfrm>
          <a:prstGeom prst="rect">
            <a:avLst/>
          </a:prstGeom>
        </p:spPr>
        <p:txBody>
          <a:bodyPr vert="horz" wrap="square" lIns="0" tIns="53975" rIns="0" bIns="0" rtlCol="0" anchor="t">
            <a:spAutoFit/>
          </a:bodyPr>
          <a:lstStyle/>
          <a:p>
            <a:pPr marL="25400">
              <a:spcBef>
                <a:spcPts val="425"/>
              </a:spcBef>
            </a:pPr>
            <a:r>
              <a:rPr sz="1000" b="1" spc="110" dirty="0">
                <a:latin typeface="Century Gothic"/>
                <a:cs typeface="Century Gothic"/>
              </a:rPr>
              <a:t>SECTION</a:t>
            </a:r>
            <a:r>
              <a:rPr lang="en-GB" sz="1000" b="1" spc="190">
                <a:latin typeface="Century Gothic"/>
                <a:cs typeface="Century Gothic"/>
              </a:rPr>
              <a:t> 4</a:t>
            </a:r>
            <a:r>
              <a:rPr sz="1000" b="1" dirty="0">
                <a:latin typeface="Century Gothic"/>
                <a:cs typeface="Century Gothic"/>
              </a:rPr>
              <a:t>:</a:t>
            </a:r>
            <a:r>
              <a:rPr lang="en-GB" sz="1000" b="1" spc="190" dirty="0">
                <a:latin typeface="Century Gothic"/>
                <a:cs typeface="Century Gothic"/>
              </a:rPr>
              <a:t> </a:t>
            </a:r>
            <a:endParaRPr lang="en-AU" sz="1200" spc="190" dirty="0">
              <a:latin typeface="Aptos"/>
              <a:cs typeface="Tahoma"/>
            </a:endParaRPr>
          </a:p>
          <a:p>
            <a:pPr marL="12700">
              <a:spcBef>
                <a:spcPts val="855"/>
              </a:spcBef>
            </a:pPr>
            <a:r>
              <a:rPr lang="en-AU" sz="2400" spc="-55">
                <a:latin typeface="Aptos"/>
              </a:rPr>
              <a:t>Triggers – when to run this play</a:t>
            </a:r>
          </a:p>
          <a:p>
            <a:pPr algn="l"/>
            <a:endParaRPr lang="en-AU" sz="1300" spc="-55" dirty="0">
              <a:solidFill>
                <a:srgbClr val="000000"/>
              </a:solidFill>
            </a:endParaRPr>
          </a:p>
          <a:p>
            <a:pPr algn="l"/>
            <a:endParaRPr lang="en-AU" sz="1400" spc="-55" dirty="0">
              <a:solidFill>
                <a:srgbClr val="000000"/>
              </a:solidFill>
            </a:endParaRPr>
          </a:p>
          <a:p>
            <a:pPr algn="l"/>
            <a:r>
              <a:rPr lang="en-AU" sz="1400" spc="-55">
                <a:solidFill>
                  <a:srgbClr val="000000"/>
                </a:solidFill>
              </a:rPr>
              <a:t>Look</a:t>
            </a:r>
            <a:r>
              <a:rPr lang="en-AU" sz="1400" spc="-55">
                <a:solidFill>
                  <a:schemeClr val="tx1"/>
                </a:solidFill>
              </a:rPr>
              <a:t>/listen for:</a:t>
            </a:r>
            <a:endParaRPr lang="en-AU" sz="1400" spc="-55">
              <a:solidFill>
                <a:schemeClr val="tx1"/>
              </a:solidFill>
              <a:latin typeface="Aptos"/>
            </a:endParaRPr>
          </a:p>
          <a:p>
            <a:pPr algn="l">
              <a:spcBef>
                <a:spcPts val="855"/>
              </a:spcBef>
            </a:pPr>
            <a:endParaRPr lang="en-AU" sz="1400" spc="-55" dirty="0">
              <a:solidFill>
                <a:schemeClr val="tx1"/>
              </a:solidFill>
            </a:endParaRPr>
          </a:p>
          <a:p>
            <a:pPr algn="l">
              <a:spcBef>
                <a:spcPts val="855"/>
              </a:spcBef>
            </a:pPr>
            <a:r>
              <a:rPr lang="en-AU" sz="1400" spc="-55">
                <a:solidFill>
                  <a:schemeClr val="tx1"/>
                </a:solidFill>
              </a:rPr>
              <a:t>1. Rapid growth in contractors, partners or offshore staff accessing core apps.</a:t>
            </a:r>
            <a:endParaRPr lang="en-AU" sz="1400" spc="-55" dirty="0">
              <a:solidFill>
                <a:schemeClr val="tx1"/>
              </a:solidFill>
            </a:endParaRPr>
          </a:p>
          <a:p>
            <a:pPr algn="l">
              <a:spcBef>
                <a:spcPts val="855"/>
              </a:spcBef>
            </a:pPr>
            <a:endParaRPr lang="en-AU" sz="1400" spc="-55" dirty="0">
              <a:solidFill>
                <a:schemeClr val="tx1"/>
              </a:solidFill>
            </a:endParaRPr>
          </a:p>
          <a:p>
            <a:pPr algn="l">
              <a:spcBef>
                <a:spcPts val="855"/>
              </a:spcBef>
            </a:pPr>
            <a:r>
              <a:rPr lang="en-AU" sz="1400" spc="-55">
                <a:solidFill>
                  <a:schemeClr val="tx1"/>
                </a:solidFill>
              </a:rPr>
              <a:t>2. Active projects around:</a:t>
            </a:r>
            <a:endParaRPr lang="en-AU" sz="1400">
              <a:solidFill>
                <a:schemeClr val="tx1"/>
              </a:solidFill>
            </a:endParaRPr>
          </a:p>
          <a:p>
            <a:pPr marL="285750" lvl="1" indent="-285750" algn="l">
              <a:spcBef>
                <a:spcPts val="855"/>
              </a:spcBef>
              <a:buFont typeface="Arial"/>
              <a:buChar char="•"/>
            </a:pPr>
            <a:r>
              <a:rPr lang="en-AU" sz="1400" spc="-55">
                <a:solidFill>
                  <a:schemeClr val="tx1"/>
                </a:solidFill>
              </a:rPr>
              <a:t>VDI / VPN cost reduction</a:t>
            </a:r>
            <a:endParaRPr lang="en-AU" sz="1400">
              <a:solidFill>
                <a:schemeClr val="tx1"/>
              </a:solidFill>
            </a:endParaRPr>
          </a:p>
          <a:p>
            <a:pPr marL="285750" lvl="1" indent="-285750" algn="l">
              <a:spcBef>
                <a:spcPts val="855"/>
              </a:spcBef>
              <a:buFont typeface="Arial"/>
              <a:buChar char="•"/>
            </a:pPr>
            <a:r>
              <a:rPr lang="en-AU" sz="1400" spc="-55">
                <a:solidFill>
                  <a:schemeClr val="tx1"/>
                </a:solidFill>
              </a:rPr>
              <a:t>Zero Trust / SASE / SSE</a:t>
            </a:r>
            <a:endParaRPr lang="en-AU" sz="1400">
              <a:solidFill>
                <a:schemeClr val="tx1"/>
              </a:solidFill>
            </a:endParaRPr>
          </a:p>
          <a:p>
            <a:pPr marL="285750" lvl="1" indent="-285750" algn="l">
              <a:spcBef>
                <a:spcPts val="855"/>
              </a:spcBef>
              <a:buFont typeface="Arial"/>
              <a:buChar char="•"/>
            </a:pPr>
            <a:r>
              <a:rPr lang="en-AU" sz="1400" spc="-55">
                <a:solidFill>
                  <a:schemeClr val="tx1"/>
                </a:solidFill>
              </a:rPr>
              <a:t>GenAI governance and data protection</a:t>
            </a:r>
            <a:endParaRPr lang="en-AU" sz="1400">
              <a:solidFill>
                <a:schemeClr val="tx1"/>
              </a:solidFill>
            </a:endParaRPr>
          </a:p>
          <a:p>
            <a:pPr algn="l">
              <a:spcBef>
                <a:spcPts val="855"/>
              </a:spcBef>
            </a:pPr>
            <a:endParaRPr lang="en-AU" sz="1400" spc="-55" dirty="0">
              <a:solidFill>
                <a:schemeClr val="tx1"/>
              </a:solidFill>
            </a:endParaRPr>
          </a:p>
          <a:p>
            <a:pPr algn="l">
              <a:spcBef>
                <a:spcPts val="855"/>
              </a:spcBef>
            </a:pPr>
            <a:r>
              <a:rPr lang="en-AU" sz="1400" spc="-55">
                <a:solidFill>
                  <a:schemeClr val="tx1"/>
                </a:solidFill>
              </a:rPr>
              <a:t>3. Incidents or near-misses involving:</a:t>
            </a:r>
            <a:endParaRPr lang="en-AU" sz="1400">
              <a:solidFill>
                <a:schemeClr val="tx1"/>
              </a:solidFill>
            </a:endParaRPr>
          </a:p>
          <a:p>
            <a:pPr marL="285750" lvl="1" indent="-285750" algn="l">
              <a:spcBef>
                <a:spcPts val="855"/>
              </a:spcBef>
              <a:buFont typeface="Arial"/>
              <a:buChar char="•"/>
            </a:pPr>
            <a:r>
              <a:rPr lang="en-AU" sz="1400" spc="-55">
                <a:solidFill>
                  <a:schemeClr val="tx1"/>
                </a:solidFill>
              </a:rPr>
              <a:t>Data copied into GenAI or unsanctioned SaaS</a:t>
            </a:r>
            <a:endParaRPr lang="en-AU" sz="1400">
              <a:solidFill>
                <a:schemeClr val="tx1"/>
              </a:solidFill>
            </a:endParaRPr>
          </a:p>
          <a:p>
            <a:pPr marL="285750" lvl="1" indent="-285750" algn="l">
              <a:spcBef>
                <a:spcPts val="855"/>
              </a:spcBef>
              <a:buFont typeface="Arial"/>
              <a:buChar char="•"/>
            </a:pPr>
            <a:r>
              <a:rPr lang="en-AU" sz="1400" spc="-55">
                <a:solidFill>
                  <a:schemeClr val="tx1"/>
                </a:solidFill>
              </a:rPr>
              <a:t>Malicious browser extensions or phishing in SaaS/webmail</a:t>
            </a:r>
            <a:endParaRPr lang="en-AU" sz="1400">
              <a:solidFill>
                <a:schemeClr val="tx1"/>
              </a:solidFill>
            </a:endParaRPr>
          </a:p>
          <a:p>
            <a:pPr algn="l">
              <a:spcBef>
                <a:spcPts val="855"/>
              </a:spcBef>
              <a:buAutoNum type="arabicPeriod"/>
            </a:pPr>
            <a:endParaRPr lang="en-AU" sz="1400" spc="-55" dirty="0">
              <a:solidFill>
                <a:schemeClr val="tx1"/>
              </a:solidFill>
            </a:endParaRPr>
          </a:p>
          <a:p>
            <a:pPr algn="l">
              <a:spcBef>
                <a:spcPts val="855"/>
              </a:spcBef>
            </a:pPr>
            <a:r>
              <a:rPr lang="en-AU" sz="1400" spc="-55">
                <a:solidFill>
                  <a:schemeClr val="tx1"/>
                </a:solidFill>
              </a:rPr>
              <a:t>4. Upcoming audits where they must prove control over data in SaaS and on BYOD</a:t>
            </a:r>
            <a:endParaRPr lang="en-AU" sz="1400">
              <a:solidFill>
                <a:schemeClr val="tx1"/>
              </a:solidFill>
            </a:endParaRPr>
          </a:p>
          <a:p>
            <a:pPr marL="469900" indent="-457200">
              <a:spcBef>
                <a:spcPts val="855"/>
              </a:spcBef>
              <a:buAutoNum type="arabicPeriod"/>
            </a:pPr>
            <a:endParaRPr lang="en-AU" sz="1300" spc="-55" dirty="0">
              <a:solidFill>
                <a:schemeClr val="tx1"/>
              </a:solidFill>
              <a:latin typeface="Aptos"/>
            </a:endParaRPr>
          </a:p>
          <a:p>
            <a:pPr algn="l"/>
            <a:endParaRPr lang="en-AU" sz="1300" dirty="0">
              <a:solidFill>
                <a:schemeClr val="tx1"/>
              </a:solidFill>
            </a:endParaRPr>
          </a:p>
          <a:p>
            <a:pPr algn="l"/>
            <a:endParaRPr lang="en-AU" sz="1100" dirty="0">
              <a:solidFill>
                <a:schemeClr val="tx1"/>
              </a:solidFill>
            </a:endParaRPr>
          </a:p>
          <a:p>
            <a:pPr algn="l"/>
            <a:endParaRPr lang="en-AU" sz="1100" dirty="0">
              <a:solidFill>
                <a:srgbClr val="141414"/>
              </a:solidFill>
            </a:endParaRPr>
          </a:p>
        </p:txBody>
      </p:sp>
      <p:sp>
        <p:nvSpPr>
          <p:cNvPr id="4" name="object 4">
            <a:extLst>
              <a:ext uri="{FF2B5EF4-FFF2-40B4-BE49-F238E27FC236}">
                <a16:creationId xmlns:a16="http://schemas.microsoft.com/office/drawing/2014/main" id="{F4563ED3-FEB4-77CA-1252-8159B98F7A09}"/>
              </a:ext>
            </a:extLst>
          </p:cNvPr>
          <p:cNvSpPr/>
          <p:nvPr/>
        </p:nvSpPr>
        <p:spPr>
          <a:xfrm>
            <a:off x="8798763" y="1468568"/>
            <a:ext cx="1259840" cy="3717608"/>
          </a:xfrm>
          <a:custGeom>
            <a:avLst/>
            <a:gdLst/>
            <a:ahLst/>
            <a:cxnLst/>
            <a:rect l="l" t="t" r="r" b="b"/>
            <a:pathLst>
              <a:path w="1259840" h="3453765">
                <a:moveTo>
                  <a:pt x="710501" y="293446"/>
                </a:moveTo>
                <a:lnTo>
                  <a:pt x="699630" y="286931"/>
                </a:lnTo>
                <a:lnTo>
                  <a:pt x="680999" y="317982"/>
                </a:lnTo>
                <a:lnTo>
                  <a:pt x="650875" y="297484"/>
                </a:lnTo>
                <a:lnTo>
                  <a:pt x="274205" y="940917"/>
                </a:lnTo>
                <a:lnTo>
                  <a:pt x="320154" y="940917"/>
                </a:lnTo>
                <a:lnTo>
                  <a:pt x="70180" y="1362621"/>
                </a:lnTo>
                <a:lnTo>
                  <a:pt x="68313" y="1370698"/>
                </a:lnTo>
                <a:lnTo>
                  <a:pt x="69875" y="1370698"/>
                </a:lnTo>
                <a:lnTo>
                  <a:pt x="72974" y="1371320"/>
                </a:lnTo>
                <a:lnTo>
                  <a:pt x="710501" y="293446"/>
                </a:lnTo>
                <a:close/>
              </a:path>
              <a:path w="1259840" h="3453765">
                <a:moveTo>
                  <a:pt x="711746" y="571690"/>
                </a:moveTo>
                <a:lnTo>
                  <a:pt x="700874" y="565175"/>
                </a:lnTo>
                <a:lnTo>
                  <a:pt x="679450" y="605231"/>
                </a:lnTo>
                <a:lnTo>
                  <a:pt x="648081" y="586282"/>
                </a:lnTo>
                <a:lnTo>
                  <a:pt x="441579" y="942784"/>
                </a:lnTo>
                <a:lnTo>
                  <a:pt x="488162" y="941844"/>
                </a:lnTo>
                <a:lnTo>
                  <a:pt x="192532" y="1440878"/>
                </a:lnTo>
                <a:lnTo>
                  <a:pt x="199364" y="1439011"/>
                </a:lnTo>
                <a:lnTo>
                  <a:pt x="711746" y="571690"/>
                </a:lnTo>
                <a:close/>
              </a:path>
              <a:path w="1259840" h="3453765">
                <a:moveTo>
                  <a:pt x="711746" y="6527"/>
                </a:moveTo>
                <a:lnTo>
                  <a:pt x="700874" y="0"/>
                </a:lnTo>
                <a:lnTo>
                  <a:pt x="684110" y="27635"/>
                </a:lnTo>
                <a:lnTo>
                  <a:pt x="654608" y="6210"/>
                </a:lnTo>
                <a:lnTo>
                  <a:pt x="106197" y="940917"/>
                </a:lnTo>
                <a:lnTo>
                  <a:pt x="153403" y="939368"/>
                </a:lnTo>
                <a:lnTo>
                  <a:pt x="0" y="1197114"/>
                </a:lnTo>
                <a:lnTo>
                  <a:pt x="5905" y="1199908"/>
                </a:lnTo>
                <a:lnTo>
                  <a:pt x="711746" y="6527"/>
                </a:lnTo>
                <a:close/>
              </a:path>
              <a:path w="1259840" h="3453765">
                <a:moveTo>
                  <a:pt x="743102" y="809244"/>
                </a:moveTo>
                <a:lnTo>
                  <a:pt x="737514" y="805840"/>
                </a:lnTo>
                <a:lnTo>
                  <a:pt x="336613" y="1483106"/>
                </a:lnTo>
                <a:lnTo>
                  <a:pt x="337845" y="1485290"/>
                </a:lnTo>
                <a:lnTo>
                  <a:pt x="340956" y="1489011"/>
                </a:lnTo>
                <a:lnTo>
                  <a:pt x="743102" y="809244"/>
                </a:lnTo>
                <a:close/>
              </a:path>
              <a:path w="1259840" h="3453765">
                <a:moveTo>
                  <a:pt x="867625" y="883475"/>
                </a:moveTo>
                <a:lnTo>
                  <a:pt x="856754" y="876947"/>
                </a:lnTo>
                <a:lnTo>
                  <a:pt x="814832" y="945578"/>
                </a:lnTo>
                <a:lnTo>
                  <a:pt x="773226" y="945578"/>
                </a:lnTo>
                <a:lnTo>
                  <a:pt x="640930" y="1174750"/>
                </a:lnTo>
                <a:lnTo>
                  <a:pt x="639076" y="1254556"/>
                </a:lnTo>
                <a:lnTo>
                  <a:pt x="173266" y="2042083"/>
                </a:lnTo>
                <a:lnTo>
                  <a:pt x="162966" y="2071293"/>
                </a:lnTo>
                <a:lnTo>
                  <a:pt x="159296" y="2080895"/>
                </a:lnTo>
                <a:lnTo>
                  <a:pt x="867625" y="883475"/>
                </a:lnTo>
                <a:close/>
              </a:path>
              <a:path w="1259840" h="3453765">
                <a:moveTo>
                  <a:pt x="1032840" y="890308"/>
                </a:moveTo>
                <a:lnTo>
                  <a:pt x="1021969" y="883780"/>
                </a:lnTo>
                <a:lnTo>
                  <a:pt x="982535" y="948372"/>
                </a:lnTo>
                <a:lnTo>
                  <a:pt x="941539" y="946823"/>
                </a:lnTo>
                <a:lnTo>
                  <a:pt x="637527" y="1463865"/>
                </a:lnTo>
                <a:lnTo>
                  <a:pt x="637527" y="1540256"/>
                </a:lnTo>
                <a:lnTo>
                  <a:pt x="29197" y="2569057"/>
                </a:lnTo>
                <a:lnTo>
                  <a:pt x="33845" y="2573718"/>
                </a:lnTo>
                <a:lnTo>
                  <a:pt x="35712" y="2575890"/>
                </a:lnTo>
                <a:lnTo>
                  <a:pt x="1032840" y="890308"/>
                </a:lnTo>
                <a:close/>
              </a:path>
              <a:path w="1259840" h="3453765">
                <a:moveTo>
                  <a:pt x="1206741" y="883158"/>
                </a:moveTo>
                <a:lnTo>
                  <a:pt x="1195870" y="876325"/>
                </a:lnTo>
                <a:lnTo>
                  <a:pt x="1151153" y="949604"/>
                </a:lnTo>
                <a:lnTo>
                  <a:pt x="1109535" y="949604"/>
                </a:lnTo>
                <a:lnTo>
                  <a:pt x="634733" y="1752968"/>
                </a:lnTo>
                <a:lnTo>
                  <a:pt x="633806" y="1830285"/>
                </a:lnTo>
                <a:lnTo>
                  <a:pt x="106514" y="2722448"/>
                </a:lnTo>
                <a:lnTo>
                  <a:pt x="109308" y="2724632"/>
                </a:lnTo>
                <a:lnTo>
                  <a:pt x="114896" y="2728353"/>
                </a:lnTo>
                <a:lnTo>
                  <a:pt x="1206741" y="883158"/>
                </a:lnTo>
                <a:close/>
              </a:path>
              <a:path w="1259840" h="3453765">
                <a:moveTo>
                  <a:pt x="1259624" y="1836420"/>
                </a:moveTo>
                <a:lnTo>
                  <a:pt x="621068" y="2910014"/>
                </a:lnTo>
                <a:lnTo>
                  <a:pt x="620128" y="2986100"/>
                </a:lnTo>
                <a:lnTo>
                  <a:pt x="353072" y="3437928"/>
                </a:lnTo>
                <a:lnTo>
                  <a:pt x="356793" y="3443211"/>
                </a:lnTo>
                <a:lnTo>
                  <a:pt x="359587" y="3448177"/>
                </a:lnTo>
                <a:lnTo>
                  <a:pt x="362077" y="3453765"/>
                </a:lnTo>
                <a:lnTo>
                  <a:pt x="1259624" y="1938197"/>
                </a:lnTo>
                <a:lnTo>
                  <a:pt x="1259624" y="1836420"/>
                </a:lnTo>
                <a:close/>
              </a:path>
              <a:path w="1259840" h="3453765">
                <a:moveTo>
                  <a:pt x="1259624" y="1552397"/>
                </a:moveTo>
                <a:lnTo>
                  <a:pt x="624166" y="2621851"/>
                </a:lnTo>
                <a:lnTo>
                  <a:pt x="624166" y="2696997"/>
                </a:lnTo>
                <a:lnTo>
                  <a:pt x="218300" y="3381108"/>
                </a:lnTo>
                <a:lnTo>
                  <a:pt x="224193" y="3380168"/>
                </a:lnTo>
                <a:lnTo>
                  <a:pt x="230720" y="3379546"/>
                </a:lnTo>
                <a:lnTo>
                  <a:pt x="236931" y="3379241"/>
                </a:lnTo>
                <a:lnTo>
                  <a:pt x="1259624" y="1651850"/>
                </a:lnTo>
                <a:lnTo>
                  <a:pt x="1259624" y="1552397"/>
                </a:lnTo>
                <a:close/>
              </a:path>
              <a:path w="1259840" h="3453765">
                <a:moveTo>
                  <a:pt x="1259624" y="1266977"/>
                </a:moveTo>
                <a:lnTo>
                  <a:pt x="627583" y="2331809"/>
                </a:lnTo>
                <a:lnTo>
                  <a:pt x="626960" y="2408517"/>
                </a:lnTo>
                <a:lnTo>
                  <a:pt x="178549" y="3164979"/>
                </a:lnTo>
                <a:lnTo>
                  <a:pt x="178549" y="3166211"/>
                </a:lnTo>
                <a:lnTo>
                  <a:pt x="177304" y="3168700"/>
                </a:lnTo>
                <a:lnTo>
                  <a:pt x="167487" y="3198977"/>
                </a:lnTo>
                <a:lnTo>
                  <a:pt x="162153" y="3214116"/>
                </a:lnTo>
                <a:lnTo>
                  <a:pt x="156502" y="3229254"/>
                </a:lnTo>
                <a:lnTo>
                  <a:pt x="1259624" y="1365834"/>
                </a:lnTo>
                <a:lnTo>
                  <a:pt x="1259624" y="1266977"/>
                </a:lnTo>
                <a:close/>
              </a:path>
              <a:path w="1259840" h="3453765">
                <a:moveTo>
                  <a:pt x="1259624" y="982116"/>
                </a:moveTo>
                <a:lnTo>
                  <a:pt x="630999" y="2043010"/>
                </a:lnTo>
                <a:lnTo>
                  <a:pt x="635965" y="2118461"/>
                </a:lnTo>
                <a:lnTo>
                  <a:pt x="154952" y="2928963"/>
                </a:lnTo>
                <a:lnTo>
                  <a:pt x="156819" y="2932074"/>
                </a:lnTo>
                <a:lnTo>
                  <a:pt x="158369" y="2935173"/>
                </a:lnTo>
                <a:lnTo>
                  <a:pt x="159613" y="2938284"/>
                </a:lnTo>
                <a:lnTo>
                  <a:pt x="1259624" y="1079576"/>
                </a:lnTo>
                <a:lnTo>
                  <a:pt x="1259624" y="982116"/>
                </a:lnTo>
                <a:close/>
              </a:path>
              <a:path w="1259840" h="3453765">
                <a:moveTo>
                  <a:pt x="1259636" y="2122576"/>
                </a:moveTo>
                <a:lnTo>
                  <a:pt x="726020" y="3019336"/>
                </a:lnTo>
                <a:lnTo>
                  <a:pt x="789381" y="3019336"/>
                </a:lnTo>
                <a:lnTo>
                  <a:pt x="1259636" y="2225243"/>
                </a:lnTo>
                <a:lnTo>
                  <a:pt x="1259636" y="2122576"/>
                </a:lnTo>
                <a:close/>
              </a:path>
            </a:pathLst>
          </a:custGeom>
          <a:solidFill>
            <a:srgbClr val="00C0E8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5" name="object 5">
            <a:extLst>
              <a:ext uri="{FF2B5EF4-FFF2-40B4-BE49-F238E27FC236}">
                <a16:creationId xmlns:a16="http://schemas.microsoft.com/office/drawing/2014/main" id="{1F4AAAFC-C50F-46E3-FEAC-C29260D73EC5}"/>
              </a:ext>
            </a:extLst>
          </p:cNvPr>
          <p:cNvGrpSpPr/>
          <p:nvPr/>
        </p:nvGrpSpPr>
        <p:grpSpPr>
          <a:xfrm>
            <a:off x="0" y="0"/>
            <a:ext cx="1828800" cy="7772400"/>
            <a:chOff x="0" y="0"/>
            <a:chExt cx="1828800" cy="7772400"/>
          </a:xfrm>
        </p:grpSpPr>
        <p:pic>
          <p:nvPicPr>
            <p:cNvPr id="6" name="object 6">
              <a:extLst>
                <a:ext uri="{FF2B5EF4-FFF2-40B4-BE49-F238E27FC236}">
                  <a16:creationId xmlns:a16="http://schemas.microsoft.com/office/drawing/2014/main" id="{7DB5F7A3-A243-3976-6AED-6DFE9B1B3082}"/>
                </a:ext>
              </a:extLst>
            </p:cNvPr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0"/>
              <a:ext cx="1828799" cy="7772399"/>
            </a:xfrm>
            <a:prstGeom prst="rect">
              <a:avLst/>
            </a:prstGeom>
          </p:spPr>
        </p:pic>
        <p:sp>
          <p:nvSpPr>
            <p:cNvPr id="7" name="object 7">
              <a:extLst>
                <a:ext uri="{FF2B5EF4-FFF2-40B4-BE49-F238E27FC236}">
                  <a16:creationId xmlns:a16="http://schemas.microsoft.com/office/drawing/2014/main" id="{4441E22D-E377-16A6-BE04-38C5AD02A6DB}"/>
                </a:ext>
              </a:extLst>
            </p:cNvPr>
            <p:cNvSpPr/>
            <p:nvPr/>
          </p:nvSpPr>
          <p:spPr>
            <a:xfrm>
              <a:off x="10337" y="502945"/>
              <a:ext cx="1818005" cy="7269480"/>
            </a:xfrm>
            <a:custGeom>
              <a:avLst/>
              <a:gdLst/>
              <a:ahLst/>
              <a:cxnLst/>
              <a:rect l="l" t="t" r="r" b="b"/>
              <a:pathLst>
                <a:path w="1818005" h="7269480">
                  <a:moveTo>
                    <a:pt x="150456" y="1204569"/>
                  </a:moveTo>
                  <a:lnTo>
                    <a:pt x="0" y="1492173"/>
                  </a:lnTo>
                  <a:lnTo>
                    <a:pt x="0" y="4242930"/>
                  </a:lnTo>
                  <a:lnTo>
                    <a:pt x="100304" y="4434484"/>
                  </a:lnTo>
                  <a:lnTo>
                    <a:pt x="100304" y="6439052"/>
                  </a:lnTo>
                  <a:lnTo>
                    <a:pt x="0" y="6630784"/>
                  </a:lnTo>
                  <a:lnTo>
                    <a:pt x="0" y="7269454"/>
                  </a:lnTo>
                  <a:lnTo>
                    <a:pt x="150456" y="7269454"/>
                  </a:lnTo>
                  <a:lnTo>
                    <a:pt x="150456" y="1204569"/>
                  </a:lnTo>
                  <a:close/>
                </a:path>
                <a:path w="1818005" h="7269480">
                  <a:moveTo>
                    <a:pt x="451383" y="901750"/>
                  </a:moveTo>
                  <a:lnTo>
                    <a:pt x="300926" y="1189736"/>
                  </a:lnTo>
                  <a:lnTo>
                    <a:pt x="300926" y="3669754"/>
                  </a:lnTo>
                  <a:lnTo>
                    <a:pt x="401231" y="3861308"/>
                  </a:lnTo>
                  <a:lnTo>
                    <a:pt x="401231" y="6439192"/>
                  </a:lnTo>
                  <a:lnTo>
                    <a:pt x="300926" y="6631178"/>
                  </a:lnTo>
                  <a:lnTo>
                    <a:pt x="300926" y="7269454"/>
                  </a:lnTo>
                  <a:lnTo>
                    <a:pt x="451383" y="7269454"/>
                  </a:lnTo>
                  <a:lnTo>
                    <a:pt x="451383" y="901750"/>
                  </a:lnTo>
                  <a:close/>
                </a:path>
                <a:path w="1818005" h="7269480">
                  <a:moveTo>
                    <a:pt x="752297" y="601421"/>
                  </a:moveTo>
                  <a:lnTo>
                    <a:pt x="601840" y="889406"/>
                  </a:lnTo>
                  <a:lnTo>
                    <a:pt x="601840" y="3095371"/>
                  </a:lnTo>
                  <a:lnTo>
                    <a:pt x="702144" y="3286925"/>
                  </a:lnTo>
                  <a:lnTo>
                    <a:pt x="702144" y="6439179"/>
                  </a:lnTo>
                  <a:lnTo>
                    <a:pt x="601840" y="6631178"/>
                  </a:lnTo>
                  <a:lnTo>
                    <a:pt x="601840" y="7269454"/>
                  </a:lnTo>
                  <a:lnTo>
                    <a:pt x="752297" y="7269454"/>
                  </a:lnTo>
                  <a:lnTo>
                    <a:pt x="752297" y="601421"/>
                  </a:lnTo>
                  <a:close/>
                </a:path>
                <a:path w="1818005" h="7269480">
                  <a:moveTo>
                    <a:pt x="1053223" y="301523"/>
                  </a:moveTo>
                  <a:lnTo>
                    <a:pt x="902766" y="588772"/>
                  </a:lnTo>
                  <a:lnTo>
                    <a:pt x="902766" y="2515628"/>
                  </a:lnTo>
                  <a:lnTo>
                    <a:pt x="1003071" y="2707182"/>
                  </a:lnTo>
                  <a:lnTo>
                    <a:pt x="1003071" y="6438938"/>
                  </a:lnTo>
                  <a:lnTo>
                    <a:pt x="902766" y="6630429"/>
                  </a:lnTo>
                  <a:lnTo>
                    <a:pt x="902766" y="7269454"/>
                  </a:lnTo>
                  <a:lnTo>
                    <a:pt x="1053223" y="7269454"/>
                  </a:lnTo>
                  <a:lnTo>
                    <a:pt x="1053223" y="301523"/>
                  </a:lnTo>
                  <a:close/>
                </a:path>
                <a:path w="1818005" h="7269480">
                  <a:moveTo>
                    <a:pt x="1354150" y="0"/>
                  </a:moveTo>
                  <a:lnTo>
                    <a:pt x="1203693" y="287972"/>
                  </a:lnTo>
                  <a:lnTo>
                    <a:pt x="1203693" y="1939950"/>
                  </a:lnTo>
                  <a:lnTo>
                    <a:pt x="1303997" y="2131504"/>
                  </a:lnTo>
                  <a:lnTo>
                    <a:pt x="1303997" y="6439179"/>
                  </a:lnTo>
                  <a:lnTo>
                    <a:pt x="1203693" y="6631178"/>
                  </a:lnTo>
                  <a:lnTo>
                    <a:pt x="1203693" y="7269454"/>
                  </a:lnTo>
                  <a:lnTo>
                    <a:pt x="1354150" y="7269454"/>
                  </a:lnTo>
                  <a:lnTo>
                    <a:pt x="1354150" y="0"/>
                  </a:lnTo>
                  <a:close/>
                </a:path>
                <a:path w="1818005" h="7269480">
                  <a:moveTo>
                    <a:pt x="1655076" y="1830463"/>
                  </a:moveTo>
                  <a:lnTo>
                    <a:pt x="1504619" y="2118360"/>
                  </a:lnTo>
                  <a:lnTo>
                    <a:pt x="1504619" y="6247269"/>
                  </a:lnTo>
                  <a:lnTo>
                    <a:pt x="1655076" y="6534518"/>
                  </a:lnTo>
                  <a:lnTo>
                    <a:pt x="1655076" y="1830463"/>
                  </a:lnTo>
                  <a:close/>
                </a:path>
                <a:path w="1818005" h="7269480">
                  <a:moveTo>
                    <a:pt x="1817738" y="2671267"/>
                  </a:moveTo>
                  <a:lnTo>
                    <a:pt x="1805546" y="2694584"/>
                  </a:lnTo>
                  <a:lnTo>
                    <a:pt x="1805546" y="6247269"/>
                  </a:lnTo>
                  <a:lnTo>
                    <a:pt x="1814449" y="6264275"/>
                  </a:lnTo>
                  <a:lnTo>
                    <a:pt x="1817738" y="2671267"/>
                  </a:lnTo>
                  <a:close/>
                </a:path>
              </a:pathLst>
            </a:custGeom>
            <a:solidFill>
              <a:srgbClr val="06C5EC">
                <a:alpha val="14999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8" name="object 8">
            <a:extLst>
              <a:ext uri="{FF2B5EF4-FFF2-40B4-BE49-F238E27FC236}">
                <a16:creationId xmlns:a16="http://schemas.microsoft.com/office/drawing/2014/main" id="{FFD11C50-4ADB-BDF1-82CC-E929E29F299A}"/>
              </a:ext>
            </a:extLst>
          </p:cNvPr>
          <p:cNvSpPr txBox="1"/>
          <p:nvPr/>
        </p:nvSpPr>
        <p:spPr>
          <a:xfrm>
            <a:off x="330200" y="636905"/>
            <a:ext cx="1185212" cy="285976"/>
          </a:xfrm>
          <a:prstGeom prst="rect">
            <a:avLst/>
          </a:prstGeom>
        </p:spPr>
        <p:txBody>
          <a:bodyPr vert="horz" wrap="square" lIns="0" tIns="26670" rIns="0" bIns="0" rtlCol="0" anchor="t">
            <a:spAutoFit/>
          </a:bodyPr>
          <a:lstStyle/>
          <a:p>
            <a:pPr marL="12700">
              <a:lnSpc>
                <a:spcPct val="100000"/>
              </a:lnSpc>
              <a:spcBef>
                <a:spcPts val="210"/>
              </a:spcBef>
            </a:pPr>
            <a:r>
              <a:rPr sz="800" b="1">
                <a:solidFill>
                  <a:srgbClr val="FFFFFF"/>
                </a:solidFill>
                <a:latin typeface="Century Gothic"/>
                <a:cs typeface="Century Gothic"/>
              </a:rPr>
              <a:t>SECTION</a:t>
            </a:r>
            <a:r>
              <a:rPr sz="800" b="1" spc="155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800" b="1" spc="-25">
                <a:solidFill>
                  <a:srgbClr val="FFFFFF"/>
                </a:solidFill>
                <a:latin typeface="Century Gothic"/>
                <a:cs typeface="Century Gothic"/>
              </a:rPr>
              <a:t>1:</a:t>
            </a:r>
            <a:endParaRPr sz="800">
              <a:latin typeface="Century Gothic"/>
              <a:cs typeface="Century Gothic"/>
            </a:endParaRPr>
          </a:p>
          <a:p>
            <a:pPr marL="12700">
              <a:spcBef>
                <a:spcPts val="110"/>
              </a:spcBef>
            </a:pPr>
            <a:r>
              <a:rPr lang="en-GB" sz="800" spc="-10">
                <a:solidFill>
                  <a:srgbClr val="FFFFFF"/>
                </a:solidFill>
                <a:latin typeface="Calibri"/>
                <a:cs typeface="Calibri"/>
              </a:rPr>
              <a:t>What this play is about?</a:t>
            </a:r>
            <a:endParaRPr lang="en-GB" sz="800" spc="-10">
              <a:solidFill>
                <a:srgbClr val="FFFFFF"/>
              </a:solidFill>
              <a:latin typeface="Calibri"/>
              <a:ea typeface="Calibri"/>
              <a:cs typeface="Calibri"/>
            </a:endParaRPr>
          </a:p>
        </p:txBody>
      </p:sp>
      <p:sp>
        <p:nvSpPr>
          <p:cNvPr id="9" name="object 9">
            <a:extLst>
              <a:ext uri="{FF2B5EF4-FFF2-40B4-BE49-F238E27FC236}">
                <a16:creationId xmlns:a16="http://schemas.microsoft.com/office/drawing/2014/main" id="{8CC084D7-78F8-0A90-F4AF-6101F212A7B7}"/>
              </a:ext>
            </a:extLst>
          </p:cNvPr>
          <p:cNvSpPr txBox="1"/>
          <p:nvPr/>
        </p:nvSpPr>
        <p:spPr>
          <a:xfrm>
            <a:off x="330200" y="1013080"/>
            <a:ext cx="1248947" cy="285976"/>
          </a:xfrm>
          <a:prstGeom prst="rect">
            <a:avLst/>
          </a:prstGeom>
        </p:spPr>
        <p:txBody>
          <a:bodyPr vert="horz" wrap="square" lIns="0" tIns="26670" rIns="0" bIns="0" rtlCol="0" anchor="t">
            <a:spAutoFit/>
          </a:bodyPr>
          <a:lstStyle/>
          <a:p>
            <a:pPr marL="12700">
              <a:lnSpc>
                <a:spcPct val="100000"/>
              </a:lnSpc>
              <a:spcBef>
                <a:spcPts val="210"/>
              </a:spcBef>
            </a:pPr>
            <a:r>
              <a:rPr sz="800" b="1">
                <a:solidFill>
                  <a:srgbClr val="FFFFFF"/>
                </a:solidFill>
                <a:latin typeface="Century Gothic"/>
                <a:cs typeface="Century Gothic"/>
              </a:rPr>
              <a:t>SECTION</a:t>
            </a:r>
            <a:r>
              <a:rPr sz="800" b="1" spc="155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800" b="1" spc="-25">
                <a:solidFill>
                  <a:srgbClr val="FFFFFF"/>
                </a:solidFill>
                <a:latin typeface="Century Gothic"/>
                <a:cs typeface="Century Gothic"/>
              </a:rPr>
              <a:t>2:</a:t>
            </a:r>
            <a:endParaRPr sz="800">
              <a:latin typeface="Century Gothic"/>
              <a:cs typeface="Century Gothic"/>
            </a:endParaRPr>
          </a:p>
          <a:p>
            <a:pPr marL="12700">
              <a:spcBef>
                <a:spcPts val="110"/>
              </a:spcBef>
            </a:pPr>
            <a:r>
              <a:rPr lang="en-AU" sz="800" spc="-1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Ideal Customer Profile (ICP)</a:t>
            </a:r>
          </a:p>
        </p:txBody>
      </p:sp>
      <p:sp>
        <p:nvSpPr>
          <p:cNvPr id="10" name="object 10">
            <a:extLst>
              <a:ext uri="{FF2B5EF4-FFF2-40B4-BE49-F238E27FC236}">
                <a16:creationId xmlns:a16="http://schemas.microsoft.com/office/drawing/2014/main" id="{C6A65CD8-C2C9-BAC1-F4AD-1FDAC0581A3E}"/>
              </a:ext>
            </a:extLst>
          </p:cNvPr>
          <p:cNvSpPr txBox="1"/>
          <p:nvPr/>
        </p:nvSpPr>
        <p:spPr>
          <a:xfrm>
            <a:off x="354121" y="1847485"/>
            <a:ext cx="1187842" cy="409086"/>
          </a:xfrm>
          <a:prstGeom prst="rect">
            <a:avLst/>
          </a:prstGeom>
        </p:spPr>
        <p:txBody>
          <a:bodyPr vert="horz" wrap="square" lIns="0" tIns="26670" rIns="0" bIns="0" rtlCol="0" anchor="t">
            <a:spAutoFit/>
          </a:bodyPr>
          <a:lstStyle/>
          <a:p>
            <a:pPr marL="12700">
              <a:spcBef>
                <a:spcPts val="210"/>
              </a:spcBef>
            </a:pPr>
            <a:r>
              <a:rPr sz="800" b="1">
                <a:solidFill>
                  <a:srgbClr val="FFFFFF"/>
                </a:solidFill>
                <a:latin typeface="Century Gothic"/>
                <a:cs typeface="Century Gothic"/>
              </a:rPr>
              <a:t>SECTION</a:t>
            </a:r>
            <a:r>
              <a:rPr lang="en-GB" sz="800" b="1" spc="155">
                <a:solidFill>
                  <a:srgbClr val="FFFFFF"/>
                </a:solidFill>
                <a:latin typeface="Century Gothic"/>
                <a:cs typeface="Century Gothic"/>
              </a:rPr>
              <a:t> 4</a:t>
            </a:r>
            <a:r>
              <a:rPr sz="800" b="1" spc="-25">
                <a:solidFill>
                  <a:srgbClr val="FFFFFF"/>
                </a:solidFill>
                <a:latin typeface="Century Gothic"/>
                <a:cs typeface="Century Gothic"/>
              </a:rPr>
              <a:t>:</a:t>
            </a:r>
            <a:endParaRPr sz="800">
              <a:latin typeface="Century Gothic"/>
              <a:cs typeface="Century Gothic"/>
            </a:endParaRPr>
          </a:p>
          <a:p>
            <a:pPr marL="12700">
              <a:spcBef>
                <a:spcPts val="112"/>
              </a:spcBef>
            </a:pPr>
            <a:r>
              <a:rPr lang="en-US" sz="800" spc="-10" dirty="0">
                <a:solidFill>
                  <a:srgbClr val="FFFFFF"/>
                </a:solidFill>
                <a:latin typeface="Calibri"/>
                <a:cs typeface="Calibri"/>
              </a:rPr>
              <a:t>Triggers – when </a:t>
            </a:r>
            <a:r>
              <a:rPr lang="en-US" sz="800" spc="-10">
                <a:solidFill>
                  <a:srgbClr val="FFFFFF"/>
                </a:solidFill>
                <a:latin typeface="Calibri"/>
                <a:cs typeface="Calibri"/>
              </a:rPr>
              <a:t>to run this play?</a:t>
            </a:r>
            <a:endParaRPr lang="en-US" sz="800" spc="-10" dirty="0">
              <a:solidFill>
                <a:srgbClr val="FFFFFF"/>
              </a:solidFill>
              <a:latin typeface="Calibri"/>
              <a:ea typeface="Calibri"/>
              <a:cs typeface="Calibri"/>
            </a:endParaRPr>
          </a:p>
        </p:txBody>
      </p:sp>
      <p:sp>
        <p:nvSpPr>
          <p:cNvPr id="13" name="object 13">
            <a:extLst>
              <a:ext uri="{FF2B5EF4-FFF2-40B4-BE49-F238E27FC236}">
                <a16:creationId xmlns:a16="http://schemas.microsoft.com/office/drawing/2014/main" id="{4B36846D-0CD3-5378-1959-5B144EAC1CC1}"/>
              </a:ext>
            </a:extLst>
          </p:cNvPr>
          <p:cNvSpPr txBox="1"/>
          <p:nvPr/>
        </p:nvSpPr>
        <p:spPr>
          <a:xfrm>
            <a:off x="345735" y="1428891"/>
            <a:ext cx="1251423" cy="285976"/>
          </a:xfrm>
          <a:prstGeom prst="rect">
            <a:avLst/>
          </a:prstGeom>
        </p:spPr>
        <p:txBody>
          <a:bodyPr vert="horz" wrap="square" lIns="0" tIns="26670" rIns="0" bIns="0" rtlCol="0" anchor="t">
            <a:spAutoFit/>
          </a:bodyPr>
          <a:lstStyle/>
          <a:p>
            <a:pPr marL="12700">
              <a:spcBef>
                <a:spcPts val="210"/>
              </a:spcBef>
            </a:pPr>
            <a:r>
              <a:rPr sz="800" b="1">
                <a:solidFill>
                  <a:srgbClr val="FFFFFF"/>
                </a:solidFill>
                <a:latin typeface="Century Gothic"/>
                <a:cs typeface="Century Gothic"/>
              </a:rPr>
              <a:t>SECTION</a:t>
            </a:r>
            <a:r>
              <a:rPr lang="en-GB" sz="800" b="1" spc="155">
                <a:solidFill>
                  <a:srgbClr val="FFFFFF"/>
                </a:solidFill>
                <a:latin typeface="Century Gothic"/>
                <a:cs typeface="Century Gothic"/>
              </a:rPr>
              <a:t> 3</a:t>
            </a:r>
            <a:r>
              <a:rPr sz="800" b="1" spc="-25">
                <a:solidFill>
                  <a:srgbClr val="FFFFFF"/>
                </a:solidFill>
                <a:latin typeface="Century Gothic"/>
                <a:cs typeface="Century Gothic"/>
              </a:rPr>
              <a:t>:</a:t>
            </a:r>
            <a:endParaRPr sz="800">
              <a:latin typeface="Century Gothic"/>
              <a:cs typeface="Century Gothic"/>
            </a:endParaRPr>
          </a:p>
          <a:p>
            <a:pPr marL="12700">
              <a:spcBef>
                <a:spcPts val="110"/>
              </a:spcBef>
            </a:pPr>
            <a:r>
              <a:rPr lang="en-US" sz="800" spc="-10">
                <a:solidFill>
                  <a:srgbClr val="FFFFFF"/>
                </a:solidFill>
                <a:latin typeface="Calibri"/>
                <a:cs typeface="Calibri"/>
              </a:rPr>
              <a:t>Customer pain you are solving</a:t>
            </a:r>
            <a:endParaRPr lang="en-US" sz="800" spc="-10">
              <a:solidFill>
                <a:srgbClr val="FFFFFF"/>
              </a:solidFill>
              <a:latin typeface="Calibri"/>
              <a:ea typeface="Calibri"/>
              <a:cs typeface="Calibri"/>
            </a:endParaRPr>
          </a:p>
        </p:txBody>
      </p:sp>
      <p:sp>
        <p:nvSpPr>
          <p:cNvPr id="3" name="object 13">
            <a:extLst>
              <a:ext uri="{FF2B5EF4-FFF2-40B4-BE49-F238E27FC236}">
                <a16:creationId xmlns:a16="http://schemas.microsoft.com/office/drawing/2014/main" id="{1365FA41-BA7A-1EAC-D831-E36D401A151C}"/>
              </a:ext>
            </a:extLst>
          </p:cNvPr>
          <p:cNvSpPr txBox="1"/>
          <p:nvPr/>
        </p:nvSpPr>
        <p:spPr>
          <a:xfrm>
            <a:off x="357753" y="2391669"/>
            <a:ext cx="1367959" cy="285976"/>
          </a:xfrm>
          <a:prstGeom prst="rect">
            <a:avLst/>
          </a:prstGeom>
        </p:spPr>
        <p:txBody>
          <a:bodyPr vert="horz" wrap="square" lIns="0" tIns="26670" rIns="0" bIns="0" rtlCol="0" anchor="t">
            <a:spAutoFit/>
          </a:bodyPr>
          <a:lstStyle/>
          <a:p>
            <a:pPr marL="12700">
              <a:spcBef>
                <a:spcPts val="210"/>
              </a:spcBef>
            </a:pPr>
            <a:r>
              <a:rPr sz="800" b="1">
                <a:solidFill>
                  <a:srgbClr val="FFFFFF"/>
                </a:solidFill>
                <a:latin typeface="Century Gothic"/>
                <a:cs typeface="Century Gothic"/>
              </a:rPr>
              <a:t>SECTION</a:t>
            </a:r>
            <a:r>
              <a:rPr lang="en-GB" sz="800" b="1" spc="155">
                <a:solidFill>
                  <a:srgbClr val="FFFFFF"/>
                </a:solidFill>
                <a:latin typeface="Century Gothic"/>
                <a:cs typeface="Century Gothic"/>
              </a:rPr>
              <a:t> 5</a:t>
            </a:r>
            <a:r>
              <a:rPr sz="800" b="1" spc="-25">
                <a:solidFill>
                  <a:srgbClr val="FFFFFF"/>
                </a:solidFill>
                <a:latin typeface="Century Gothic"/>
                <a:cs typeface="Century Gothic"/>
              </a:rPr>
              <a:t>:</a:t>
            </a:r>
            <a:endParaRPr sz="800">
              <a:latin typeface="Century Gothic"/>
              <a:cs typeface="Century Gothic"/>
            </a:endParaRPr>
          </a:p>
          <a:p>
            <a:pPr marL="12700">
              <a:spcBef>
                <a:spcPts val="110"/>
              </a:spcBef>
            </a:pPr>
            <a:r>
              <a:rPr lang="en-US" sz="800" spc="-10" dirty="0">
                <a:solidFill>
                  <a:srgbClr val="FFFFFF"/>
                </a:solidFill>
                <a:latin typeface="Calibri"/>
                <a:cs typeface="Calibri"/>
              </a:rPr>
              <a:t>Desired cust</a:t>
            </a:r>
            <a:r>
              <a:rPr lang="en-US" sz="800" spc="-10">
                <a:solidFill>
                  <a:srgbClr val="FFFFFF"/>
                </a:solidFill>
                <a:latin typeface="Calibri"/>
                <a:cs typeface="Calibri"/>
              </a:rPr>
              <a:t>omer outcomes</a:t>
            </a:r>
            <a:endParaRPr/>
          </a:p>
        </p:txBody>
      </p:sp>
      <p:sp>
        <p:nvSpPr>
          <p:cNvPr id="11" name="object 13">
            <a:extLst>
              <a:ext uri="{FF2B5EF4-FFF2-40B4-BE49-F238E27FC236}">
                <a16:creationId xmlns:a16="http://schemas.microsoft.com/office/drawing/2014/main" id="{57C6476E-48D0-5634-DE82-57AC1ACEF4B1}"/>
              </a:ext>
            </a:extLst>
          </p:cNvPr>
          <p:cNvSpPr txBox="1"/>
          <p:nvPr/>
        </p:nvSpPr>
        <p:spPr>
          <a:xfrm>
            <a:off x="357815" y="2768675"/>
            <a:ext cx="1265992" cy="285976"/>
          </a:xfrm>
          <a:prstGeom prst="rect">
            <a:avLst/>
          </a:prstGeom>
        </p:spPr>
        <p:txBody>
          <a:bodyPr vert="horz" wrap="square" lIns="0" tIns="26670" rIns="0" bIns="0" rtlCol="0" anchor="t">
            <a:spAutoFit/>
          </a:bodyPr>
          <a:lstStyle/>
          <a:p>
            <a:pPr marL="12700">
              <a:spcBef>
                <a:spcPts val="210"/>
              </a:spcBef>
            </a:pPr>
            <a:r>
              <a:rPr sz="800" b="1">
                <a:solidFill>
                  <a:srgbClr val="FFFFFF"/>
                </a:solidFill>
                <a:latin typeface="Century Gothic"/>
                <a:cs typeface="Century Gothic"/>
              </a:rPr>
              <a:t>SECTION</a:t>
            </a:r>
            <a:r>
              <a:rPr lang="en-GB" sz="800" b="1" spc="155">
                <a:solidFill>
                  <a:srgbClr val="FFFFFF"/>
                </a:solidFill>
                <a:latin typeface="Century Gothic"/>
                <a:cs typeface="Century Gothic"/>
              </a:rPr>
              <a:t> 6</a:t>
            </a:r>
            <a:r>
              <a:rPr sz="800" b="1" spc="-25">
                <a:solidFill>
                  <a:srgbClr val="FFFFFF"/>
                </a:solidFill>
                <a:latin typeface="Century Gothic"/>
                <a:cs typeface="Century Gothic"/>
              </a:rPr>
              <a:t>:</a:t>
            </a:r>
            <a:endParaRPr sz="800">
              <a:latin typeface="Century Gothic"/>
              <a:cs typeface="Century Gothic"/>
            </a:endParaRPr>
          </a:p>
          <a:p>
            <a:pPr marL="12700">
              <a:spcBef>
                <a:spcPts val="110"/>
              </a:spcBef>
            </a:pPr>
            <a:r>
              <a:rPr lang="en-US" sz="800" spc="-10">
                <a:solidFill>
                  <a:srgbClr val="FFFFFF"/>
                </a:solidFill>
                <a:latin typeface="Calibri"/>
                <a:cs typeface="Calibri"/>
              </a:rPr>
              <a:t>Quick qualification checklist</a:t>
            </a:r>
            <a:endParaRPr lang="en-US"/>
          </a:p>
        </p:txBody>
      </p:sp>
      <p:sp>
        <p:nvSpPr>
          <p:cNvPr id="12" name="object 13">
            <a:extLst>
              <a:ext uri="{FF2B5EF4-FFF2-40B4-BE49-F238E27FC236}">
                <a16:creationId xmlns:a16="http://schemas.microsoft.com/office/drawing/2014/main" id="{FD272877-554E-D7BF-E756-16CBF77753B4}"/>
              </a:ext>
            </a:extLst>
          </p:cNvPr>
          <p:cNvSpPr txBox="1"/>
          <p:nvPr/>
        </p:nvSpPr>
        <p:spPr>
          <a:xfrm>
            <a:off x="381634" y="3197793"/>
            <a:ext cx="1265992" cy="409086"/>
          </a:xfrm>
          <a:prstGeom prst="rect">
            <a:avLst/>
          </a:prstGeom>
        </p:spPr>
        <p:txBody>
          <a:bodyPr vert="horz" wrap="square" lIns="0" tIns="26670" rIns="0" bIns="0" rtlCol="0" anchor="t">
            <a:spAutoFit/>
          </a:bodyPr>
          <a:lstStyle/>
          <a:p>
            <a:pPr marL="12700">
              <a:spcBef>
                <a:spcPts val="210"/>
              </a:spcBef>
            </a:pPr>
            <a:r>
              <a:rPr sz="800" b="1">
                <a:solidFill>
                  <a:srgbClr val="FFFFFF"/>
                </a:solidFill>
                <a:latin typeface="Century Gothic"/>
                <a:cs typeface="Century Gothic"/>
              </a:rPr>
              <a:t>SECTION</a:t>
            </a:r>
            <a:r>
              <a:rPr lang="en-GB" sz="800" b="1" spc="155">
                <a:solidFill>
                  <a:srgbClr val="FFFFFF"/>
                </a:solidFill>
                <a:latin typeface="Century Gothic"/>
                <a:cs typeface="Century Gothic"/>
              </a:rPr>
              <a:t> 7</a:t>
            </a:r>
            <a:r>
              <a:rPr sz="800" b="1" spc="-25" dirty="0">
                <a:solidFill>
                  <a:srgbClr val="FFFFFF"/>
                </a:solidFill>
                <a:latin typeface="Century Gothic"/>
                <a:cs typeface="Century Gothic"/>
              </a:rPr>
              <a:t>:</a:t>
            </a:r>
            <a:endParaRPr sz="800" dirty="0">
              <a:latin typeface="Century Gothic"/>
              <a:cs typeface="Century Gothic"/>
            </a:endParaRPr>
          </a:p>
          <a:p>
            <a:pPr marL="12700">
              <a:spcBef>
                <a:spcPts val="110"/>
              </a:spcBef>
            </a:pPr>
            <a:r>
              <a:rPr lang="en-US" sz="800" spc="-10">
                <a:solidFill>
                  <a:srgbClr val="FFFFFF"/>
                </a:solidFill>
                <a:latin typeface="Calibri"/>
                <a:cs typeface="Calibri"/>
              </a:rPr>
              <a:t>Common objections and short answers (vendor neutral)</a:t>
            </a:r>
            <a:endParaRPr lang="en-US"/>
          </a:p>
        </p:txBody>
      </p:sp>
      <p:sp>
        <p:nvSpPr>
          <p:cNvPr id="14" name="object 13">
            <a:extLst>
              <a:ext uri="{FF2B5EF4-FFF2-40B4-BE49-F238E27FC236}">
                <a16:creationId xmlns:a16="http://schemas.microsoft.com/office/drawing/2014/main" id="{95AD70EC-3332-5648-6E8A-C2260A08BCB0}"/>
              </a:ext>
            </a:extLst>
          </p:cNvPr>
          <p:cNvSpPr txBox="1"/>
          <p:nvPr/>
        </p:nvSpPr>
        <p:spPr>
          <a:xfrm>
            <a:off x="359553" y="3728168"/>
            <a:ext cx="1265992" cy="409086"/>
          </a:xfrm>
          <a:prstGeom prst="rect">
            <a:avLst/>
          </a:prstGeom>
        </p:spPr>
        <p:txBody>
          <a:bodyPr vert="horz" wrap="square" lIns="0" tIns="26670" rIns="0" bIns="0" rtlCol="0" anchor="t">
            <a:spAutoFit/>
          </a:bodyPr>
          <a:lstStyle/>
          <a:p>
            <a:pPr marL="12700">
              <a:spcBef>
                <a:spcPts val="210"/>
              </a:spcBef>
            </a:pPr>
            <a:r>
              <a:rPr sz="800" b="1">
                <a:solidFill>
                  <a:srgbClr val="FFFFFF"/>
                </a:solidFill>
                <a:latin typeface="Century Gothic"/>
                <a:cs typeface="Century Gothic"/>
              </a:rPr>
              <a:t>SECTION</a:t>
            </a:r>
            <a:r>
              <a:rPr lang="en-GB" sz="800" b="1" spc="155">
                <a:solidFill>
                  <a:srgbClr val="FFFFFF"/>
                </a:solidFill>
                <a:latin typeface="Century Gothic"/>
                <a:cs typeface="Century Gothic"/>
              </a:rPr>
              <a:t> 8</a:t>
            </a:r>
            <a:r>
              <a:rPr sz="800" b="1" spc="-25" dirty="0">
                <a:solidFill>
                  <a:srgbClr val="FFFFFF"/>
                </a:solidFill>
                <a:latin typeface="Century Gothic"/>
                <a:cs typeface="Century Gothic"/>
              </a:rPr>
              <a:t>:</a:t>
            </a:r>
            <a:endParaRPr sz="800" dirty="0">
              <a:latin typeface="Century Gothic"/>
              <a:cs typeface="Century Gothic"/>
            </a:endParaRPr>
          </a:p>
          <a:p>
            <a:pPr marL="12700">
              <a:spcBef>
                <a:spcPts val="110"/>
              </a:spcBef>
            </a:pPr>
            <a:r>
              <a:rPr lang="en-US" sz="800" spc="-10">
                <a:solidFill>
                  <a:srgbClr val="FFFFFF"/>
                </a:solidFill>
                <a:latin typeface="Calibri"/>
                <a:cs typeface="Calibri"/>
              </a:rPr>
              <a:t>Optional Prisma Browser positioning bolt-on</a:t>
            </a:r>
            <a:endParaRPr lang="en-US"/>
          </a:p>
        </p:txBody>
      </p:sp>
      <p:sp>
        <p:nvSpPr>
          <p:cNvPr id="17" name="object 18">
            <a:extLst>
              <a:ext uri="{FF2B5EF4-FFF2-40B4-BE49-F238E27FC236}">
                <a16:creationId xmlns:a16="http://schemas.microsoft.com/office/drawing/2014/main" id="{AC2D8F47-C98D-1E05-B18E-E757F9A0D29A}"/>
              </a:ext>
            </a:extLst>
          </p:cNvPr>
          <p:cNvSpPr/>
          <p:nvPr/>
        </p:nvSpPr>
        <p:spPr>
          <a:xfrm>
            <a:off x="232433" y="1907866"/>
            <a:ext cx="45720" cy="45720"/>
          </a:xfrm>
          <a:custGeom>
            <a:avLst/>
            <a:gdLst/>
            <a:ahLst/>
            <a:cxnLst/>
            <a:rect l="l" t="t" r="r" b="b"/>
            <a:pathLst>
              <a:path w="45720" h="45720">
                <a:moveTo>
                  <a:pt x="22860" y="0"/>
                </a:moveTo>
                <a:lnTo>
                  <a:pt x="13962" y="1796"/>
                </a:lnTo>
                <a:lnTo>
                  <a:pt x="6696" y="6696"/>
                </a:lnTo>
                <a:lnTo>
                  <a:pt x="1796" y="13962"/>
                </a:lnTo>
                <a:lnTo>
                  <a:pt x="0" y="22860"/>
                </a:lnTo>
                <a:lnTo>
                  <a:pt x="1796" y="31757"/>
                </a:lnTo>
                <a:lnTo>
                  <a:pt x="6696" y="39023"/>
                </a:lnTo>
                <a:lnTo>
                  <a:pt x="13962" y="43923"/>
                </a:lnTo>
                <a:lnTo>
                  <a:pt x="22860" y="45720"/>
                </a:lnTo>
                <a:lnTo>
                  <a:pt x="31757" y="43923"/>
                </a:lnTo>
                <a:lnTo>
                  <a:pt x="39023" y="39023"/>
                </a:lnTo>
                <a:lnTo>
                  <a:pt x="43923" y="31757"/>
                </a:lnTo>
                <a:lnTo>
                  <a:pt x="45720" y="22860"/>
                </a:lnTo>
                <a:lnTo>
                  <a:pt x="43923" y="13962"/>
                </a:lnTo>
                <a:lnTo>
                  <a:pt x="39023" y="6696"/>
                </a:lnTo>
                <a:lnTo>
                  <a:pt x="31757" y="1796"/>
                </a:lnTo>
                <a:lnTo>
                  <a:pt x="2286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8998756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911F277E-E5E2-81BB-159B-BFED204FD35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25637663-E07D-3E44-FE5F-8CCCA34B5057}"/>
              </a:ext>
            </a:extLst>
          </p:cNvPr>
          <p:cNvSpPr txBox="1"/>
          <p:nvPr/>
        </p:nvSpPr>
        <p:spPr>
          <a:xfrm>
            <a:off x="2247728" y="622678"/>
            <a:ext cx="5791921" cy="5540619"/>
          </a:xfrm>
          <a:prstGeom prst="rect">
            <a:avLst/>
          </a:prstGeom>
        </p:spPr>
        <p:txBody>
          <a:bodyPr vert="horz" wrap="square" lIns="0" tIns="53975" rIns="0" bIns="0" rtlCol="0" anchor="t">
            <a:spAutoFit/>
          </a:bodyPr>
          <a:lstStyle/>
          <a:p>
            <a:pPr marL="25400">
              <a:spcBef>
                <a:spcPts val="425"/>
              </a:spcBef>
            </a:pPr>
            <a:r>
              <a:rPr sz="1000" b="1" spc="110">
                <a:latin typeface="Century Gothic"/>
                <a:cs typeface="Century Gothic"/>
              </a:rPr>
              <a:t>SECTION</a:t>
            </a:r>
            <a:r>
              <a:rPr lang="en-GB" sz="1000" b="1" spc="190">
                <a:latin typeface="Century Gothic"/>
                <a:cs typeface="Century Gothic"/>
              </a:rPr>
              <a:t> 5</a:t>
            </a:r>
            <a:r>
              <a:rPr sz="1000" b="1" dirty="0">
                <a:latin typeface="Century Gothic"/>
                <a:cs typeface="Century Gothic"/>
              </a:rPr>
              <a:t>:</a:t>
            </a:r>
            <a:r>
              <a:rPr lang="en-GB" sz="1000" b="1" spc="190" dirty="0">
                <a:latin typeface="Century Gothic"/>
                <a:cs typeface="Century Gothic"/>
              </a:rPr>
              <a:t> </a:t>
            </a:r>
            <a:endParaRPr lang="en-AU" sz="1200" spc="190" dirty="0">
              <a:latin typeface="Aptos"/>
              <a:cs typeface="Tahoma"/>
            </a:endParaRPr>
          </a:p>
          <a:p>
            <a:pPr marL="12700">
              <a:spcBef>
                <a:spcPts val="855"/>
              </a:spcBef>
            </a:pPr>
            <a:r>
              <a:rPr lang="en-AU" sz="2400" spc="-55">
                <a:latin typeface="Aptos"/>
              </a:rPr>
              <a:t>Desired customer outcomes</a:t>
            </a:r>
          </a:p>
          <a:p>
            <a:pPr algn="l"/>
            <a:endParaRPr lang="en-AU" sz="1400" spc="-55" dirty="0">
              <a:solidFill>
                <a:srgbClr val="000000"/>
              </a:solidFill>
            </a:endParaRPr>
          </a:p>
          <a:p>
            <a:pPr algn="l"/>
            <a:endParaRPr lang="en-AU" sz="1400" spc="-55" dirty="0">
              <a:solidFill>
                <a:srgbClr val="000000"/>
              </a:solidFill>
            </a:endParaRPr>
          </a:p>
          <a:p>
            <a:pPr marL="285750" indent="-285750" algn="l">
              <a:buFont typeface="Arial"/>
              <a:buChar char="•"/>
            </a:pPr>
            <a:r>
              <a:rPr lang="en-AU" sz="1400" b="1" spc="-55" dirty="0">
                <a:solidFill>
                  <a:srgbClr val="000000"/>
                </a:solidFill>
              </a:rPr>
              <a:t>Reduce risk where users actually work</a:t>
            </a:r>
            <a:r>
              <a:rPr lang="en-AU" sz="1400" spc="-55" dirty="0">
                <a:solidFill>
                  <a:srgbClr val="000000"/>
                </a:solidFill>
              </a:rPr>
              <a:t> (</a:t>
            </a:r>
            <a:r>
              <a:rPr lang="en-AU" sz="1400" spc="-55" dirty="0">
                <a:solidFill>
                  <a:schemeClr val="tx1"/>
                </a:solidFill>
              </a:rPr>
              <a:t>phishing, malicious sites, extensions, GenAI misuse, data exfiltration)</a:t>
            </a:r>
            <a:endParaRPr lang="en-AU" sz="1400">
              <a:solidFill>
                <a:schemeClr val="tx1"/>
              </a:solidFill>
            </a:endParaRPr>
          </a:p>
          <a:p>
            <a:pPr marL="285750" indent="-285750" algn="l">
              <a:buFont typeface="Arial"/>
              <a:buChar char="•"/>
            </a:pPr>
            <a:endParaRPr lang="en-AU" sz="1400" spc="-55" dirty="0">
              <a:solidFill>
                <a:schemeClr val="tx1"/>
              </a:solidFill>
            </a:endParaRPr>
          </a:p>
          <a:p>
            <a:pPr marL="285750" indent="-285750" algn="l">
              <a:buFont typeface="Arial"/>
              <a:buChar char="•"/>
            </a:pPr>
            <a:r>
              <a:rPr lang="en-AU" sz="1400" b="1" spc="-55">
                <a:solidFill>
                  <a:schemeClr val="tx1"/>
                </a:solidFill>
              </a:rPr>
              <a:t>Safely enable BYOD and contractors</a:t>
            </a:r>
            <a:r>
              <a:rPr lang="en-AU" sz="1400" spc="-55">
                <a:solidFill>
                  <a:schemeClr val="tx1"/>
                </a:solidFill>
              </a:rPr>
              <a:t> without shipping full corporate builds or relying only on VDI</a:t>
            </a:r>
            <a:endParaRPr lang="en-AU" sz="1400" spc="-55" dirty="0">
              <a:solidFill>
                <a:schemeClr val="tx1"/>
              </a:solidFill>
            </a:endParaRPr>
          </a:p>
          <a:p>
            <a:pPr marL="285750" indent="-285750" algn="l">
              <a:buFont typeface="Arial"/>
              <a:buChar char="•"/>
            </a:pPr>
            <a:endParaRPr lang="en-AU" sz="1400" spc="-55" dirty="0">
              <a:solidFill>
                <a:schemeClr val="tx1"/>
              </a:solidFill>
            </a:endParaRPr>
          </a:p>
          <a:p>
            <a:pPr marL="285750" indent="-285750" algn="l">
              <a:buFont typeface="Arial"/>
              <a:buChar char="•"/>
            </a:pPr>
            <a:r>
              <a:rPr lang="en-AU" sz="1400" b="1" spc="-55">
                <a:solidFill>
                  <a:schemeClr val="tx1"/>
                </a:solidFill>
              </a:rPr>
              <a:t>Put guardrails around SaaS and GenAI</a:t>
            </a:r>
            <a:r>
              <a:rPr lang="en-AU" sz="1400" spc="-55">
                <a:solidFill>
                  <a:schemeClr val="tx1"/>
                </a:solidFill>
              </a:rPr>
              <a:t> – control uploads, downloads, copy/paste, and session behaviour</a:t>
            </a:r>
            <a:endParaRPr lang="en-AU" sz="1400" spc="-55" dirty="0">
              <a:solidFill>
                <a:schemeClr val="tx1"/>
              </a:solidFill>
            </a:endParaRPr>
          </a:p>
          <a:p>
            <a:pPr marL="285750" indent="-285750" algn="l">
              <a:buFont typeface="Arial"/>
              <a:buChar char="•"/>
            </a:pPr>
            <a:endParaRPr lang="en-AU" sz="1400" spc="-55" dirty="0">
              <a:solidFill>
                <a:schemeClr val="tx1"/>
              </a:solidFill>
            </a:endParaRPr>
          </a:p>
          <a:p>
            <a:pPr marL="285750" indent="-285750" algn="l">
              <a:buFont typeface="Arial"/>
              <a:buChar char="•"/>
            </a:pPr>
            <a:r>
              <a:rPr lang="en-AU" sz="1400" b="1" spc="-55">
                <a:solidFill>
                  <a:schemeClr val="tx1"/>
                </a:solidFill>
              </a:rPr>
              <a:t>Gain forensic visibility:</a:t>
            </a:r>
            <a:r>
              <a:rPr lang="en-AU" sz="1400" spc="-55">
                <a:solidFill>
                  <a:schemeClr val="tx1"/>
                </a:solidFill>
              </a:rPr>
              <a:t> know who did what in which app, from which device, and when</a:t>
            </a:r>
          </a:p>
          <a:p>
            <a:pPr marL="285750" indent="-285750" algn="l">
              <a:buFont typeface="Arial"/>
              <a:buChar char="•"/>
            </a:pPr>
            <a:endParaRPr lang="en-AU" sz="1400" spc="-55" dirty="0">
              <a:solidFill>
                <a:schemeClr val="tx1"/>
              </a:solidFill>
            </a:endParaRPr>
          </a:p>
          <a:p>
            <a:pPr marL="285750" indent="-285750" algn="l">
              <a:buFont typeface="Arial"/>
              <a:buChar char="•"/>
            </a:pPr>
            <a:r>
              <a:rPr lang="en-AU" sz="1400" b="1" spc="-55">
                <a:solidFill>
                  <a:schemeClr val="tx1"/>
                </a:solidFill>
              </a:rPr>
              <a:t>Maintain or improve user experience</a:t>
            </a:r>
            <a:r>
              <a:rPr lang="en-AU" sz="1400" spc="-55">
                <a:solidFill>
                  <a:schemeClr val="tx1"/>
                </a:solidFill>
              </a:rPr>
              <a:t> compared with heavy VDI / VPN approaches</a:t>
            </a:r>
            <a:endParaRPr lang="en-AU" sz="1400">
              <a:solidFill>
                <a:schemeClr val="tx1"/>
              </a:solidFill>
            </a:endParaRPr>
          </a:p>
          <a:p>
            <a:pPr algn="l"/>
            <a:endParaRPr lang="en-AU" sz="1400" spc="-55" dirty="0">
              <a:solidFill>
                <a:schemeClr val="tx1"/>
              </a:solidFill>
            </a:endParaRPr>
          </a:p>
          <a:p>
            <a:pPr algn="l">
              <a:spcBef>
                <a:spcPts val="855"/>
              </a:spcBef>
            </a:pPr>
            <a:endParaRPr lang="en-AU" sz="1400" spc="-55" dirty="0">
              <a:solidFill>
                <a:schemeClr val="tx1"/>
              </a:solidFill>
            </a:endParaRPr>
          </a:p>
          <a:p>
            <a:pPr marL="469900" indent="-457200">
              <a:spcBef>
                <a:spcPts val="855"/>
              </a:spcBef>
              <a:buFont typeface="Arial"/>
              <a:buChar char="•"/>
            </a:pPr>
            <a:endParaRPr lang="en-AU" sz="1300" spc="-55" dirty="0">
              <a:solidFill>
                <a:schemeClr val="tx1"/>
              </a:solidFill>
              <a:latin typeface="Aptos"/>
            </a:endParaRPr>
          </a:p>
          <a:p>
            <a:pPr algn="l"/>
            <a:endParaRPr lang="en-AU" sz="1300" dirty="0">
              <a:solidFill>
                <a:schemeClr val="tx1"/>
              </a:solidFill>
            </a:endParaRPr>
          </a:p>
          <a:p>
            <a:pPr algn="l"/>
            <a:endParaRPr lang="en-AU" sz="1100" dirty="0">
              <a:solidFill>
                <a:schemeClr val="tx1"/>
              </a:solidFill>
            </a:endParaRPr>
          </a:p>
          <a:p>
            <a:pPr algn="l"/>
            <a:endParaRPr lang="en-AU" sz="1100" dirty="0">
              <a:solidFill>
                <a:srgbClr val="141414"/>
              </a:solidFill>
            </a:endParaRPr>
          </a:p>
        </p:txBody>
      </p:sp>
      <p:sp>
        <p:nvSpPr>
          <p:cNvPr id="4" name="object 4">
            <a:extLst>
              <a:ext uri="{FF2B5EF4-FFF2-40B4-BE49-F238E27FC236}">
                <a16:creationId xmlns:a16="http://schemas.microsoft.com/office/drawing/2014/main" id="{E0A95330-E279-6AC4-DE6E-3DF30BB74BEB}"/>
              </a:ext>
            </a:extLst>
          </p:cNvPr>
          <p:cNvSpPr/>
          <p:nvPr/>
        </p:nvSpPr>
        <p:spPr>
          <a:xfrm>
            <a:off x="8798763" y="1468568"/>
            <a:ext cx="1259840" cy="3717608"/>
          </a:xfrm>
          <a:custGeom>
            <a:avLst/>
            <a:gdLst/>
            <a:ahLst/>
            <a:cxnLst/>
            <a:rect l="l" t="t" r="r" b="b"/>
            <a:pathLst>
              <a:path w="1259840" h="3453765">
                <a:moveTo>
                  <a:pt x="710501" y="293446"/>
                </a:moveTo>
                <a:lnTo>
                  <a:pt x="699630" y="286931"/>
                </a:lnTo>
                <a:lnTo>
                  <a:pt x="680999" y="317982"/>
                </a:lnTo>
                <a:lnTo>
                  <a:pt x="650875" y="297484"/>
                </a:lnTo>
                <a:lnTo>
                  <a:pt x="274205" y="940917"/>
                </a:lnTo>
                <a:lnTo>
                  <a:pt x="320154" y="940917"/>
                </a:lnTo>
                <a:lnTo>
                  <a:pt x="70180" y="1362621"/>
                </a:lnTo>
                <a:lnTo>
                  <a:pt x="68313" y="1370698"/>
                </a:lnTo>
                <a:lnTo>
                  <a:pt x="69875" y="1370698"/>
                </a:lnTo>
                <a:lnTo>
                  <a:pt x="72974" y="1371320"/>
                </a:lnTo>
                <a:lnTo>
                  <a:pt x="710501" y="293446"/>
                </a:lnTo>
                <a:close/>
              </a:path>
              <a:path w="1259840" h="3453765">
                <a:moveTo>
                  <a:pt x="711746" y="571690"/>
                </a:moveTo>
                <a:lnTo>
                  <a:pt x="700874" y="565175"/>
                </a:lnTo>
                <a:lnTo>
                  <a:pt x="679450" y="605231"/>
                </a:lnTo>
                <a:lnTo>
                  <a:pt x="648081" y="586282"/>
                </a:lnTo>
                <a:lnTo>
                  <a:pt x="441579" y="942784"/>
                </a:lnTo>
                <a:lnTo>
                  <a:pt x="488162" y="941844"/>
                </a:lnTo>
                <a:lnTo>
                  <a:pt x="192532" y="1440878"/>
                </a:lnTo>
                <a:lnTo>
                  <a:pt x="199364" y="1439011"/>
                </a:lnTo>
                <a:lnTo>
                  <a:pt x="711746" y="571690"/>
                </a:lnTo>
                <a:close/>
              </a:path>
              <a:path w="1259840" h="3453765">
                <a:moveTo>
                  <a:pt x="711746" y="6527"/>
                </a:moveTo>
                <a:lnTo>
                  <a:pt x="700874" y="0"/>
                </a:lnTo>
                <a:lnTo>
                  <a:pt x="684110" y="27635"/>
                </a:lnTo>
                <a:lnTo>
                  <a:pt x="654608" y="6210"/>
                </a:lnTo>
                <a:lnTo>
                  <a:pt x="106197" y="940917"/>
                </a:lnTo>
                <a:lnTo>
                  <a:pt x="153403" y="939368"/>
                </a:lnTo>
                <a:lnTo>
                  <a:pt x="0" y="1197114"/>
                </a:lnTo>
                <a:lnTo>
                  <a:pt x="5905" y="1199908"/>
                </a:lnTo>
                <a:lnTo>
                  <a:pt x="711746" y="6527"/>
                </a:lnTo>
                <a:close/>
              </a:path>
              <a:path w="1259840" h="3453765">
                <a:moveTo>
                  <a:pt x="743102" y="809244"/>
                </a:moveTo>
                <a:lnTo>
                  <a:pt x="737514" y="805840"/>
                </a:lnTo>
                <a:lnTo>
                  <a:pt x="336613" y="1483106"/>
                </a:lnTo>
                <a:lnTo>
                  <a:pt x="337845" y="1485290"/>
                </a:lnTo>
                <a:lnTo>
                  <a:pt x="340956" y="1489011"/>
                </a:lnTo>
                <a:lnTo>
                  <a:pt x="743102" y="809244"/>
                </a:lnTo>
                <a:close/>
              </a:path>
              <a:path w="1259840" h="3453765">
                <a:moveTo>
                  <a:pt x="867625" y="883475"/>
                </a:moveTo>
                <a:lnTo>
                  <a:pt x="856754" y="876947"/>
                </a:lnTo>
                <a:lnTo>
                  <a:pt x="814832" y="945578"/>
                </a:lnTo>
                <a:lnTo>
                  <a:pt x="773226" y="945578"/>
                </a:lnTo>
                <a:lnTo>
                  <a:pt x="640930" y="1174750"/>
                </a:lnTo>
                <a:lnTo>
                  <a:pt x="639076" y="1254556"/>
                </a:lnTo>
                <a:lnTo>
                  <a:pt x="173266" y="2042083"/>
                </a:lnTo>
                <a:lnTo>
                  <a:pt x="162966" y="2071293"/>
                </a:lnTo>
                <a:lnTo>
                  <a:pt x="159296" y="2080895"/>
                </a:lnTo>
                <a:lnTo>
                  <a:pt x="867625" y="883475"/>
                </a:lnTo>
                <a:close/>
              </a:path>
              <a:path w="1259840" h="3453765">
                <a:moveTo>
                  <a:pt x="1032840" y="890308"/>
                </a:moveTo>
                <a:lnTo>
                  <a:pt x="1021969" y="883780"/>
                </a:lnTo>
                <a:lnTo>
                  <a:pt x="982535" y="948372"/>
                </a:lnTo>
                <a:lnTo>
                  <a:pt x="941539" y="946823"/>
                </a:lnTo>
                <a:lnTo>
                  <a:pt x="637527" y="1463865"/>
                </a:lnTo>
                <a:lnTo>
                  <a:pt x="637527" y="1540256"/>
                </a:lnTo>
                <a:lnTo>
                  <a:pt x="29197" y="2569057"/>
                </a:lnTo>
                <a:lnTo>
                  <a:pt x="33845" y="2573718"/>
                </a:lnTo>
                <a:lnTo>
                  <a:pt x="35712" y="2575890"/>
                </a:lnTo>
                <a:lnTo>
                  <a:pt x="1032840" y="890308"/>
                </a:lnTo>
                <a:close/>
              </a:path>
              <a:path w="1259840" h="3453765">
                <a:moveTo>
                  <a:pt x="1206741" y="883158"/>
                </a:moveTo>
                <a:lnTo>
                  <a:pt x="1195870" y="876325"/>
                </a:lnTo>
                <a:lnTo>
                  <a:pt x="1151153" y="949604"/>
                </a:lnTo>
                <a:lnTo>
                  <a:pt x="1109535" y="949604"/>
                </a:lnTo>
                <a:lnTo>
                  <a:pt x="634733" y="1752968"/>
                </a:lnTo>
                <a:lnTo>
                  <a:pt x="633806" y="1830285"/>
                </a:lnTo>
                <a:lnTo>
                  <a:pt x="106514" y="2722448"/>
                </a:lnTo>
                <a:lnTo>
                  <a:pt x="109308" y="2724632"/>
                </a:lnTo>
                <a:lnTo>
                  <a:pt x="114896" y="2728353"/>
                </a:lnTo>
                <a:lnTo>
                  <a:pt x="1206741" y="883158"/>
                </a:lnTo>
                <a:close/>
              </a:path>
              <a:path w="1259840" h="3453765">
                <a:moveTo>
                  <a:pt x="1259624" y="1836420"/>
                </a:moveTo>
                <a:lnTo>
                  <a:pt x="621068" y="2910014"/>
                </a:lnTo>
                <a:lnTo>
                  <a:pt x="620128" y="2986100"/>
                </a:lnTo>
                <a:lnTo>
                  <a:pt x="353072" y="3437928"/>
                </a:lnTo>
                <a:lnTo>
                  <a:pt x="356793" y="3443211"/>
                </a:lnTo>
                <a:lnTo>
                  <a:pt x="359587" y="3448177"/>
                </a:lnTo>
                <a:lnTo>
                  <a:pt x="362077" y="3453765"/>
                </a:lnTo>
                <a:lnTo>
                  <a:pt x="1259624" y="1938197"/>
                </a:lnTo>
                <a:lnTo>
                  <a:pt x="1259624" y="1836420"/>
                </a:lnTo>
                <a:close/>
              </a:path>
              <a:path w="1259840" h="3453765">
                <a:moveTo>
                  <a:pt x="1259624" y="1552397"/>
                </a:moveTo>
                <a:lnTo>
                  <a:pt x="624166" y="2621851"/>
                </a:lnTo>
                <a:lnTo>
                  <a:pt x="624166" y="2696997"/>
                </a:lnTo>
                <a:lnTo>
                  <a:pt x="218300" y="3381108"/>
                </a:lnTo>
                <a:lnTo>
                  <a:pt x="224193" y="3380168"/>
                </a:lnTo>
                <a:lnTo>
                  <a:pt x="230720" y="3379546"/>
                </a:lnTo>
                <a:lnTo>
                  <a:pt x="236931" y="3379241"/>
                </a:lnTo>
                <a:lnTo>
                  <a:pt x="1259624" y="1651850"/>
                </a:lnTo>
                <a:lnTo>
                  <a:pt x="1259624" y="1552397"/>
                </a:lnTo>
                <a:close/>
              </a:path>
              <a:path w="1259840" h="3453765">
                <a:moveTo>
                  <a:pt x="1259624" y="1266977"/>
                </a:moveTo>
                <a:lnTo>
                  <a:pt x="627583" y="2331809"/>
                </a:lnTo>
                <a:lnTo>
                  <a:pt x="626960" y="2408517"/>
                </a:lnTo>
                <a:lnTo>
                  <a:pt x="178549" y="3164979"/>
                </a:lnTo>
                <a:lnTo>
                  <a:pt x="178549" y="3166211"/>
                </a:lnTo>
                <a:lnTo>
                  <a:pt x="177304" y="3168700"/>
                </a:lnTo>
                <a:lnTo>
                  <a:pt x="167487" y="3198977"/>
                </a:lnTo>
                <a:lnTo>
                  <a:pt x="162153" y="3214116"/>
                </a:lnTo>
                <a:lnTo>
                  <a:pt x="156502" y="3229254"/>
                </a:lnTo>
                <a:lnTo>
                  <a:pt x="1259624" y="1365834"/>
                </a:lnTo>
                <a:lnTo>
                  <a:pt x="1259624" y="1266977"/>
                </a:lnTo>
                <a:close/>
              </a:path>
              <a:path w="1259840" h="3453765">
                <a:moveTo>
                  <a:pt x="1259624" y="982116"/>
                </a:moveTo>
                <a:lnTo>
                  <a:pt x="630999" y="2043010"/>
                </a:lnTo>
                <a:lnTo>
                  <a:pt x="635965" y="2118461"/>
                </a:lnTo>
                <a:lnTo>
                  <a:pt x="154952" y="2928963"/>
                </a:lnTo>
                <a:lnTo>
                  <a:pt x="156819" y="2932074"/>
                </a:lnTo>
                <a:lnTo>
                  <a:pt x="158369" y="2935173"/>
                </a:lnTo>
                <a:lnTo>
                  <a:pt x="159613" y="2938284"/>
                </a:lnTo>
                <a:lnTo>
                  <a:pt x="1259624" y="1079576"/>
                </a:lnTo>
                <a:lnTo>
                  <a:pt x="1259624" y="982116"/>
                </a:lnTo>
                <a:close/>
              </a:path>
              <a:path w="1259840" h="3453765">
                <a:moveTo>
                  <a:pt x="1259636" y="2122576"/>
                </a:moveTo>
                <a:lnTo>
                  <a:pt x="726020" y="3019336"/>
                </a:lnTo>
                <a:lnTo>
                  <a:pt x="789381" y="3019336"/>
                </a:lnTo>
                <a:lnTo>
                  <a:pt x="1259636" y="2225243"/>
                </a:lnTo>
                <a:lnTo>
                  <a:pt x="1259636" y="2122576"/>
                </a:lnTo>
                <a:close/>
              </a:path>
            </a:pathLst>
          </a:custGeom>
          <a:solidFill>
            <a:srgbClr val="00C0E8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5" name="object 5">
            <a:extLst>
              <a:ext uri="{FF2B5EF4-FFF2-40B4-BE49-F238E27FC236}">
                <a16:creationId xmlns:a16="http://schemas.microsoft.com/office/drawing/2014/main" id="{393CBEBA-8DD5-B268-7F69-09548F210A69}"/>
              </a:ext>
            </a:extLst>
          </p:cNvPr>
          <p:cNvGrpSpPr/>
          <p:nvPr/>
        </p:nvGrpSpPr>
        <p:grpSpPr>
          <a:xfrm>
            <a:off x="0" y="0"/>
            <a:ext cx="1828800" cy="7772400"/>
            <a:chOff x="0" y="0"/>
            <a:chExt cx="1828800" cy="7772400"/>
          </a:xfrm>
        </p:grpSpPr>
        <p:pic>
          <p:nvPicPr>
            <p:cNvPr id="6" name="object 6">
              <a:extLst>
                <a:ext uri="{FF2B5EF4-FFF2-40B4-BE49-F238E27FC236}">
                  <a16:creationId xmlns:a16="http://schemas.microsoft.com/office/drawing/2014/main" id="{129E1FF1-2AA8-DBA8-95C8-2CE4ADB2FDE3}"/>
                </a:ext>
              </a:extLst>
            </p:cNvPr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0"/>
              <a:ext cx="1828799" cy="7772399"/>
            </a:xfrm>
            <a:prstGeom prst="rect">
              <a:avLst/>
            </a:prstGeom>
          </p:spPr>
        </p:pic>
        <p:sp>
          <p:nvSpPr>
            <p:cNvPr id="7" name="object 7">
              <a:extLst>
                <a:ext uri="{FF2B5EF4-FFF2-40B4-BE49-F238E27FC236}">
                  <a16:creationId xmlns:a16="http://schemas.microsoft.com/office/drawing/2014/main" id="{B0C1BE9B-8B2F-DA5C-68EE-2AF6A8ADC401}"/>
                </a:ext>
              </a:extLst>
            </p:cNvPr>
            <p:cNvSpPr/>
            <p:nvPr/>
          </p:nvSpPr>
          <p:spPr>
            <a:xfrm>
              <a:off x="10337" y="502945"/>
              <a:ext cx="1818005" cy="7269480"/>
            </a:xfrm>
            <a:custGeom>
              <a:avLst/>
              <a:gdLst/>
              <a:ahLst/>
              <a:cxnLst/>
              <a:rect l="l" t="t" r="r" b="b"/>
              <a:pathLst>
                <a:path w="1818005" h="7269480">
                  <a:moveTo>
                    <a:pt x="150456" y="1204569"/>
                  </a:moveTo>
                  <a:lnTo>
                    <a:pt x="0" y="1492173"/>
                  </a:lnTo>
                  <a:lnTo>
                    <a:pt x="0" y="4242930"/>
                  </a:lnTo>
                  <a:lnTo>
                    <a:pt x="100304" y="4434484"/>
                  </a:lnTo>
                  <a:lnTo>
                    <a:pt x="100304" y="6439052"/>
                  </a:lnTo>
                  <a:lnTo>
                    <a:pt x="0" y="6630784"/>
                  </a:lnTo>
                  <a:lnTo>
                    <a:pt x="0" y="7269454"/>
                  </a:lnTo>
                  <a:lnTo>
                    <a:pt x="150456" y="7269454"/>
                  </a:lnTo>
                  <a:lnTo>
                    <a:pt x="150456" y="1204569"/>
                  </a:lnTo>
                  <a:close/>
                </a:path>
                <a:path w="1818005" h="7269480">
                  <a:moveTo>
                    <a:pt x="451383" y="901750"/>
                  </a:moveTo>
                  <a:lnTo>
                    <a:pt x="300926" y="1189736"/>
                  </a:lnTo>
                  <a:lnTo>
                    <a:pt x="300926" y="3669754"/>
                  </a:lnTo>
                  <a:lnTo>
                    <a:pt x="401231" y="3861308"/>
                  </a:lnTo>
                  <a:lnTo>
                    <a:pt x="401231" y="6439192"/>
                  </a:lnTo>
                  <a:lnTo>
                    <a:pt x="300926" y="6631178"/>
                  </a:lnTo>
                  <a:lnTo>
                    <a:pt x="300926" y="7269454"/>
                  </a:lnTo>
                  <a:lnTo>
                    <a:pt x="451383" y="7269454"/>
                  </a:lnTo>
                  <a:lnTo>
                    <a:pt x="451383" y="901750"/>
                  </a:lnTo>
                  <a:close/>
                </a:path>
                <a:path w="1818005" h="7269480">
                  <a:moveTo>
                    <a:pt x="752297" y="601421"/>
                  </a:moveTo>
                  <a:lnTo>
                    <a:pt x="601840" y="889406"/>
                  </a:lnTo>
                  <a:lnTo>
                    <a:pt x="601840" y="3095371"/>
                  </a:lnTo>
                  <a:lnTo>
                    <a:pt x="702144" y="3286925"/>
                  </a:lnTo>
                  <a:lnTo>
                    <a:pt x="702144" y="6439179"/>
                  </a:lnTo>
                  <a:lnTo>
                    <a:pt x="601840" y="6631178"/>
                  </a:lnTo>
                  <a:lnTo>
                    <a:pt x="601840" y="7269454"/>
                  </a:lnTo>
                  <a:lnTo>
                    <a:pt x="752297" y="7269454"/>
                  </a:lnTo>
                  <a:lnTo>
                    <a:pt x="752297" y="601421"/>
                  </a:lnTo>
                  <a:close/>
                </a:path>
                <a:path w="1818005" h="7269480">
                  <a:moveTo>
                    <a:pt x="1053223" y="301523"/>
                  </a:moveTo>
                  <a:lnTo>
                    <a:pt x="902766" y="588772"/>
                  </a:lnTo>
                  <a:lnTo>
                    <a:pt x="902766" y="2515628"/>
                  </a:lnTo>
                  <a:lnTo>
                    <a:pt x="1003071" y="2707182"/>
                  </a:lnTo>
                  <a:lnTo>
                    <a:pt x="1003071" y="6438938"/>
                  </a:lnTo>
                  <a:lnTo>
                    <a:pt x="902766" y="6630429"/>
                  </a:lnTo>
                  <a:lnTo>
                    <a:pt x="902766" y="7269454"/>
                  </a:lnTo>
                  <a:lnTo>
                    <a:pt x="1053223" y="7269454"/>
                  </a:lnTo>
                  <a:lnTo>
                    <a:pt x="1053223" y="301523"/>
                  </a:lnTo>
                  <a:close/>
                </a:path>
                <a:path w="1818005" h="7269480">
                  <a:moveTo>
                    <a:pt x="1354150" y="0"/>
                  </a:moveTo>
                  <a:lnTo>
                    <a:pt x="1203693" y="287972"/>
                  </a:lnTo>
                  <a:lnTo>
                    <a:pt x="1203693" y="1939950"/>
                  </a:lnTo>
                  <a:lnTo>
                    <a:pt x="1303997" y="2131504"/>
                  </a:lnTo>
                  <a:lnTo>
                    <a:pt x="1303997" y="6439179"/>
                  </a:lnTo>
                  <a:lnTo>
                    <a:pt x="1203693" y="6631178"/>
                  </a:lnTo>
                  <a:lnTo>
                    <a:pt x="1203693" y="7269454"/>
                  </a:lnTo>
                  <a:lnTo>
                    <a:pt x="1354150" y="7269454"/>
                  </a:lnTo>
                  <a:lnTo>
                    <a:pt x="1354150" y="0"/>
                  </a:lnTo>
                  <a:close/>
                </a:path>
                <a:path w="1818005" h="7269480">
                  <a:moveTo>
                    <a:pt x="1655076" y="1830463"/>
                  </a:moveTo>
                  <a:lnTo>
                    <a:pt x="1504619" y="2118360"/>
                  </a:lnTo>
                  <a:lnTo>
                    <a:pt x="1504619" y="6247269"/>
                  </a:lnTo>
                  <a:lnTo>
                    <a:pt x="1655076" y="6534518"/>
                  </a:lnTo>
                  <a:lnTo>
                    <a:pt x="1655076" y="1830463"/>
                  </a:lnTo>
                  <a:close/>
                </a:path>
                <a:path w="1818005" h="7269480">
                  <a:moveTo>
                    <a:pt x="1817738" y="2671267"/>
                  </a:moveTo>
                  <a:lnTo>
                    <a:pt x="1805546" y="2694584"/>
                  </a:lnTo>
                  <a:lnTo>
                    <a:pt x="1805546" y="6247269"/>
                  </a:lnTo>
                  <a:lnTo>
                    <a:pt x="1814449" y="6264275"/>
                  </a:lnTo>
                  <a:lnTo>
                    <a:pt x="1817738" y="2671267"/>
                  </a:lnTo>
                  <a:close/>
                </a:path>
              </a:pathLst>
            </a:custGeom>
            <a:solidFill>
              <a:srgbClr val="06C5EC">
                <a:alpha val="14999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8" name="object 8">
            <a:extLst>
              <a:ext uri="{FF2B5EF4-FFF2-40B4-BE49-F238E27FC236}">
                <a16:creationId xmlns:a16="http://schemas.microsoft.com/office/drawing/2014/main" id="{831CF113-95B0-F22C-9560-03BABD402FEC}"/>
              </a:ext>
            </a:extLst>
          </p:cNvPr>
          <p:cNvSpPr txBox="1"/>
          <p:nvPr/>
        </p:nvSpPr>
        <p:spPr>
          <a:xfrm>
            <a:off x="330200" y="636905"/>
            <a:ext cx="1185212" cy="285976"/>
          </a:xfrm>
          <a:prstGeom prst="rect">
            <a:avLst/>
          </a:prstGeom>
        </p:spPr>
        <p:txBody>
          <a:bodyPr vert="horz" wrap="square" lIns="0" tIns="26670" rIns="0" bIns="0" rtlCol="0" anchor="t">
            <a:spAutoFit/>
          </a:bodyPr>
          <a:lstStyle/>
          <a:p>
            <a:pPr marL="12700">
              <a:lnSpc>
                <a:spcPct val="100000"/>
              </a:lnSpc>
              <a:spcBef>
                <a:spcPts val="210"/>
              </a:spcBef>
            </a:pPr>
            <a:r>
              <a:rPr sz="800" b="1">
                <a:solidFill>
                  <a:srgbClr val="FFFFFF"/>
                </a:solidFill>
                <a:latin typeface="Century Gothic"/>
                <a:cs typeface="Century Gothic"/>
              </a:rPr>
              <a:t>SECTION</a:t>
            </a:r>
            <a:r>
              <a:rPr sz="800" b="1" spc="155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800" b="1" spc="-25">
                <a:solidFill>
                  <a:srgbClr val="FFFFFF"/>
                </a:solidFill>
                <a:latin typeface="Century Gothic"/>
                <a:cs typeface="Century Gothic"/>
              </a:rPr>
              <a:t>1:</a:t>
            </a:r>
            <a:endParaRPr sz="800">
              <a:latin typeface="Century Gothic"/>
              <a:cs typeface="Century Gothic"/>
            </a:endParaRPr>
          </a:p>
          <a:p>
            <a:pPr marL="12700">
              <a:spcBef>
                <a:spcPts val="110"/>
              </a:spcBef>
            </a:pPr>
            <a:r>
              <a:rPr lang="en-GB" sz="800" spc="-10">
                <a:solidFill>
                  <a:srgbClr val="FFFFFF"/>
                </a:solidFill>
                <a:latin typeface="Calibri"/>
                <a:cs typeface="Calibri"/>
              </a:rPr>
              <a:t>What this play is about?</a:t>
            </a:r>
            <a:endParaRPr lang="en-GB" sz="800" spc="-10">
              <a:solidFill>
                <a:srgbClr val="FFFFFF"/>
              </a:solidFill>
              <a:latin typeface="Calibri"/>
              <a:ea typeface="Calibri"/>
              <a:cs typeface="Calibri"/>
            </a:endParaRPr>
          </a:p>
        </p:txBody>
      </p:sp>
      <p:sp>
        <p:nvSpPr>
          <p:cNvPr id="9" name="object 9">
            <a:extLst>
              <a:ext uri="{FF2B5EF4-FFF2-40B4-BE49-F238E27FC236}">
                <a16:creationId xmlns:a16="http://schemas.microsoft.com/office/drawing/2014/main" id="{701F318B-F63D-8C3A-8266-7F77083F1365}"/>
              </a:ext>
            </a:extLst>
          </p:cNvPr>
          <p:cNvSpPr txBox="1"/>
          <p:nvPr/>
        </p:nvSpPr>
        <p:spPr>
          <a:xfrm>
            <a:off x="330200" y="1013080"/>
            <a:ext cx="1248947" cy="285976"/>
          </a:xfrm>
          <a:prstGeom prst="rect">
            <a:avLst/>
          </a:prstGeom>
        </p:spPr>
        <p:txBody>
          <a:bodyPr vert="horz" wrap="square" lIns="0" tIns="26670" rIns="0" bIns="0" rtlCol="0" anchor="t">
            <a:spAutoFit/>
          </a:bodyPr>
          <a:lstStyle/>
          <a:p>
            <a:pPr marL="12700">
              <a:lnSpc>
                <a:spcPct val="100000"/>
              </a:lnSpc>
              <a:spcBef>
                <a:spcPts val="210"/>
              </a:spcBef>
            </a:pPr>
            <a:r>
              <a:rPr sz="800" b="1">
                <a:solidFill>
                  <a:srgbClr val="FFFFFF"/>
                </a:solidFill>
                <a:latin typeface="Century Gothic"/>
                <a:cs typeface="Century Gothic"/>
              </a:rPr>
              <a:t>SECTION</a:t>
            </a:r>
            <a:r>
              <a:rPr sz="800" b="1" spc="155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800" b="1" spc="-25">
                <a:solidFill>
                  <a:srgbClr val="FFFFFF"/>
                </a:solidFill>
                <a:latin typeface="Century Gothic"/>
                <a:cs typeface="Century Gothic"/>
              </a:rPr>
              <a:t>2:</a:t>
            </a:r>
            <a:endParaRPr sz="800">
              <a:latin typeface="Century Gothic"/>
              <a:cs typeface="Century Gothic"/>
            </a:endParaRPr>
          </a:p>
          <a:p>
            <a:pPr marL="12700">
              <a:spcBef>
                <a:spcPts val="110"/>
              </a:spcBef>
            </a:pPr>
            <a:r>
              <a:rPr lang="en-AU" sz="800" spc="-1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Ideal Customer Profile (ICP)</a:t>
            </a:r>
          </a:p>
        </p:txBody>
      </p:sp>
      <p:sp>
        <p:nvSpPr>
          <p:cNvPr id="10" name="object 10">
            <a:extLst>
              <a:ext uri="{FF2B5EF4-FFF2-40B4-BE49-F238E27FC236}">
                <a16:creationId xmlns:a16="http://schemas.microsoft.com/office/drawing/2014/main" id="{F6486972-125B-B1C2-14D4-F0078468FB65}"/>
              </a:ext>
            </a:extLst>
          </p:cNvPr>
          <p:cNvSpPr txBox="1"/>
          <p:nvPr/>
        </p:nvSpPr>
        <p:spPr>
          <a:xfrm>
            <a:off x="354121" y="1847485"/>
            <a:ext cx="1187842" cy="409086"/>
          </a:xfrm>
          <a:prstGeom prst="rect">
            <a:avLst/>
          </a:prstGeom>
        </p:spPr>
        <p:txBody>
          <a:bodyPr vert="horz" wrap="square" lIns="0" tIns="26670" rIns="0" bIns="0" rtlCol="0" anchor="t">
            <a:spAutoFit/>
          </a:bodyPr>
          <a:lstStyle/>
          <a:p>
            <a:pPr marL="12700">
              <a:spcBef>
                <a:spcPts val="210"/>
              </a:spcBef>
            </a:pPr>
            <a:r>
              <a:rPr sz="800" b="1">
                <a:solidFill>
                  <a:srgbClr val="FFFFFF"/>
                </a:solidFill>
                <a:latin typeface="Century Gothic"/>
                <a:cs typeface="Century Gothic"/>
              </a:rPr>
              <a:t>SECTION</a:t>
            </a:r>
            <a:r>
              <a:rPr lang="en-GB" sz="800" b="1" spc="155">
                <a:solidFill>
                  <a:srgbClr val="FFFFFF"/>
                </a:solidFill>
                <a:latin typeface="Century Gothic"/>
                <a:cs typeface="Century Gothic"/>
              </a:rPr>
              <a:t> 4</a:t>
            </a:r>
            <a:r>
              <a:rPr sz="800" b="1" spc="-25">
                <a:solidFill>
                  <a:srgbClr val="FFFFFF"/>
                </a:solidFill>
                <a:latin typeface="Century Gothic"/>
                <a:cs typeface="Century Gothic"/>
              </a:rPr>
              <a:t>:</a:t>
            </a:r>
            <a:endParaRPr sz="800">
              <a:latin typeface="Century Gothic"/>
              <a:cs typeface="Century Gothic"/>
            </a:endParaRPr>
          </a:p>
          <a:p>
            <a:pPr marL="12700">
              <a:spcBef>
                <a:spcPts val="112"/>
              </a:spcBef>
            </a:pPr>
            <a:r>
              <a:rPr lang="en-US" sz="800" spc="-10" dirty="0">
                <a:solidFill>
                  <a:srgbClr val="FFFFFF"/>
                </a:solidFill>
                <a:latin typeface="Calibri"/>
                <a:cs typeface="Calibri"/>
              </a:rPr>
              <a:t>Triggers – when </a:t>
            </a:r>
            <a:r>
              <a:rPr lang="en-US" sz="800" spc="-10">
                <a:solidFill>
                  <a:srgbClr val="FFFFFF"/>
                </a:solidFill>
                <a:latin typeface="Calibri"/>
                <a:cs typeface="Calibri"/>
              </a:rPr>
              <a:t>to run this play?</a:t>
            </a:r>
            <a:endParaRPr lang="en-US" sz="800" spc="-10" dirty="0">
              <a:solidFill>
                <a:srgbClr val="FFFFFF"/>
              </a:solidFill>
              <a:latin typeface="Calibri"/>
              <a:ea typeface="Calibri"/>
              <a:cs typeface="Calibri"/>
            </a:endParaRPr>
          </a:p>
        </p:txBody>
      </p:sp>
      <p:sp>
        <p:nvSpPr>
          <p:cNvPr id="13" name="object 13">
            <a:extLst>
              <a:ext uri="{FF2B5EF4-FFF2-40B4-BE49-F238E27FC236}">
                <a16:creationId xmlns:a16="http://schemas.microsoft.com/office/drawing/2014/main" id="{94571311-1DC9-353C-BED0-EDA9CD55813F}"/>
              </a:ext>
            </a:extLst>
          </p:cNvPr>
          <p:cNvSpPr txBox="1"/>
          <p:nvPr/>
        </p:nvSpPr>
        <p:spPr>
          <a:xfrm>
            <a:off x="345735" y="1428891"/>
            <a:ext cx="1251423" cy="285976"/>
          </a:xfrm>
          <a:prstGeom prst="rect">
            <a:avLst/>
          </a:prstGeom>
        </p:spPr>
        <p:txBody>
          <a:bodyPr vert="horz" wrap="square" lIns="0" tIns="26670" rIns="0" bIns="0" rtlCol="0" anchor="t">
            <a:spAutoFit/>
          </a:bodyPr>
          <a:lstStyle/>
          <a:p>
            <a:pPr marL="12700">
              <a:spcBef>
                <a:spcPts val="210"/>
              </a:spcBef>
            </a:pPr>
            <a:r>
              <a:rPr sz="800" b="1">
                <a:solidFill>
                  <a:srgbClr val="FFFFFF"/>
                </a:solidFill>
                <a:latin typeface="Century Gothic"/>
                <a:cs typeface="Century Gothic"/>
              </a:rPr>
              <a:t>SECTION</a:t>
            </a:r>
            <a:r>
              <a:rPr lang="en-GB" sz="800" b="1" spc="155">
                <a:solidFill>
                  <a:srgbClr val="FFFFFF"/>
                </a:solidFill>
                <a:latin typeface="Century Gothic"/>
                <a:cs typeface="Century Gothic"/>
              </a:rPr>
              <a:t> 3</a:t>
            </a:r>
            <a:r>
              <a:rPr sz="800" b="1" spc="-25">
                <a:solidFill>
                  <a:srgbClr val="FFFFFF"/>
                </a:solidFill>
                <a:latin typeface="Century Gothic"/>
                <a:cs typeface="Century Gothic"/>
              </a:rPr>
              <a:t>:</a:t>
            </a:r>
            <a:endParaRPr sz="800">
              <a:latin typeface="Century Gothic"/>
              <a:cs typeface="Century Gothic"/>
            </a:endParaRPr>
          </a:p>
          <a:p>
            <a:pPr marL="12700">
              <a:spcBef>
                <a:spcPts val="110"/>
              </a:spcBef>
            </a:pPr>
            <a:r>
              <a:rPr lang="en-US" sz="800" spc="-10">
                <a:solidFill>
                  <a:srgbClr val="FFFFFF"/>
                </a:solidFill>
                <a:latin typeface="Calibri"/>
                <a:cs typeface="Calibri"/>
              </a:rPr>
              <a:t>Customer pain you are solving</a:t>
            </a:r>
            <a:endParaRPr lang="en-US" sz="800" spc="-10">
              <a:solidFill>
                <a:srgbClr val="FFFFFF"/>
              </a:solidFill>
              <a:latin typeface="Calibri"/>
              <a:ea typeface="Calibri"/>
              <a:cs typeface="Calibri"/>
            </a:endParaRPr>
          </a:p>
        </p:txBody>
      </p:sp>
      <p:sp>
        <p:nvSpPr>
          <p:cNvPr id="3" name="object 13">
            <a:extLst>
              <a:ext uri="{FF2B5EF4-FFF2-40B4-BE49-F238E27FC236}">
                <a16:creationId xmlns:a16="http://schemas.microsoft.com/office/drawing/2014/main" id="{DE5CEA2D-9722-4F12-8D0A-8E4FCBB33FF5}"/>
              </a:ext>
            </a:extLst>
          </p:cNvPr>
          <p:cNvSpPr txBox="1"/>
          <p:nvPr/>
        </p:nvSpPr>
        <p:spPr>
          <a:xfrm>
            <a:off x="357753" y="2391669"/>
            <a:ext cx="1367959" cy="285976"/>
          </a:xfrm>
          <a:prstGeom prst="rect">
            <a:avLst/>
          </a:prstGeom>
        </p:spPr>
        <p:txBody>
          <a:bodyPr vert="horz" wrap="square" lIns="0" tIns="26670" rIns="0" bIns="0" rtlCol="0" anchor="t">
            <a:spAutoFit/>
          </a:bodyPr>
          <a:lstStyle/>
          <a:p>
            <a:pPr marL="12700">
              <a:spcBef>
                <a:spcPts val="210"/>
              </a:spcBef>
            </a:pPr>
            <a:r>
              <a:rPr sz="800" b="1">
                <a:solidFill>
                  <a:srgbClr val="FFFFFF"/>
                </a:solidFill>
                <a:latin typeface="Century Gothic"/>
                <a:cs typeface="Century Gothic"/>
              </a:rPr>
              <a:t>SECTION</a:t>
            </a:r>
            <a:r>
              <a:rPr lang="en-GB" sz="800" b="1" spc="155">
                <a:solidFill>
                  <a:srgbClr val="FFFFFF"/>
                </a:solidFill>
                <a:latin typeface="Century Gothic"/>
                <a:cs typeface="Century Gothic"/>
              </a:rPr>
              <a:t> 5</a:t>
            </a:r>
            <a:r>
              <a:rPr sz="800" b="1" spc="-25">
                <a:solidFill>
                  <a:srgbClr val="FFFFFF"/>
                </a:solidFill>
                <a:latin typeface="Century Gothic"/>
                <a:cs typeface="Century Gothic"/>
              </a:rPr>
              <a:t>:</a:t>
            </a:r>
            <a:endParaRPr sz="800">
              <a:latin typeface="Century Gothic"/>
              <a:cs typeface="Century Gothic"/>
            </a:endParaRPr>
          </a:p>
          <a:p>
            <a:pPr marL="12700">
              <a:spcBef>
                <a:spcPts val="110"/>
              </a:spcBef>
            </a:pPr>
            <a:r>
              <a:rPr lang="en-US" sz="800" spc="-10" dirty="0">
                <a:solidFill>
                  <a:srgbClr val="FFFFFF"/>
                </a:solidFill>
                <a:latin typeface="Calibri"/>
                <a:cs typeface="Calibri"/>
              </a:rPr>
              <a:t>Desired cust</a:t>
            </a:r>
            <a:r>
              <a:rPr lang="en-US" sz="800" spc="-10">
                <a:solidFill>
                  <a:srgbClr val="FFFFFF"/>
                </a:solidFill>
                <a:latin typeface="Calibri"/>
                <a:cs typeface="Calibri"/>
              </a:rPr>
              <a:t>omer outcomes</a:t>
            </a:r>
            <a:endParaRPr/>
          </a:p>
        </p:txBody>
      </p:sp>
      <p:sp>
        <p:nvSpPr>
          <p:cNvPr id="11" name="object 13">
            <a:extLst>
              <a:ext uri="{FF2B5EF4-FFF2-40B4-BE49-F238E27FC236}">
                <a16:creationId xmlns:a16="http://schemas.microsoft.com/office/drawing/2014/main" id="{E6AAF531-EC41-ADC6-A2B7-0F5D26E99EE2}"/>
              </a:ext>
            </a:extLst>
          </p:cNvPr>
          <p:cNvSpPr txBox="1"/>
          <p:nvPr/>
        </p:nvSpPr>
        <p:spPr>
          <a:xfrm>
            <a:off x="357815" y="2768675"/>
            <a:ext cx="1265992" cy="285976"/>
          </a:xfrm>
          <a:prstGeom prst="rect">
            <a:avLst/>
          </a:prstGeom>
        </p:spPr>
        <p:txBody>
          <a:bodyPr vert="horz" wrap="square" lIns="0" tIns="26670" rIns="0" bIns="0" rtlCol="0" anchor="t">
            <a:spAutoFit/>
          </a:bodyPr>
          <a:lstStyle/>
          <a:p>
            <a:pPr marL="12700">
              <a:spcBef>
                <a:spcPts val="210"/>
              </a:spcBef>
            </a:pPr>
            <a:r>
              <a:rPr sz="800" b="1">
                <a:solidFill>
                  <a:srgbClr val="FFFFFF"/>
                </a:solidFill>
                <a:latin typeface="Century Gothic"/>
                <a:cs typeface="Century Gothic"/>
              </a:rPr>
              <a:t>SECTION</a:t>
            </a:r>
            <a:r>
              <a:rPr lang="en-GB" sz="800" b="1" spc="155">
                <a:solidFill>
                  <a:srgbClr val="FFFFFF"/>
                </a:solidFill>
                <a:latin typeface="Century Gothic"/>
                <a:cs typeface="Century Gothic"/>
              </a:rPr>
              <a:t> 6</a:t>
            </a:r>
            <a:r>
              <a:rPr sz="800" b="1" spc="-25">
                <a:solidFill>
                  <a:srgbClr val="FFFFFF"/>
                </a:solidFill>
                <a:latin typeface="Century Gothic"/>
                <a:cs typeface="Century Gothic"/>
              </a:rPr>
              <a:t>:</a:t>
            </a:r>
            <a:endParaRPr sz="800">
              <a:latin typeface="Century Gothic"/>
              <a:cs typeface="Century Gothic"/>
            </a:endParaRPr>
          </a:p>
          <a:p>
            <a:pPr marL="12700">
              <a:spcBef>
                <a:spcPts val="110"/>
              </a:spcBef>
            </a:pPr>
            <a:r>
              <a:rPr lang="en-US" sz="800" spc="-10">
                <a:solidFill>
                  <a:srgbClr val="FFFFFF"/>
                </a:solidFill>
                <a:latin typeface="Calibri"/>
                <a:cs typeface="Calibri"/>
              </a:rPr>
              <a:t>Quick qualification checklist</a:t>
            </a:r>
            <a:endParaRPr lang="en-US"/>
          </a:p>
        </p:txBody>
      </p:sp>
      <p:sp>
        <p:nvSpPr>
          <p:cNvPr id="12" name="object 13">
            <a:extLst>
              <a:ext uri="{FF2B5EF4-FFF2-40B4-BE49-F238E27FC236}">
                <a16:creationId xmlns:a16="http://schemas.microsoft.com/office/drawing/2014/main" id="{368FC221-A932-AB21-3AAA-14458C793445}"/>
              </a:ext>
            </a:extLst>
          </p:cNvPr>
          <p:cNvSpPr txBox="1"/>
          <p:nvPr/>
        </p:nvSpPr>
        <p:spPr>
          <a:xfrm>
            <a:off x="381634" y="3197793"/>
            <a:ext cx="1265992" cy="409086"/>
          </a:xfrm>
          <a:prstGeom prst="rect">
            <a:avLst/>
          </a:prstGeom>
        </p:spPr>
        <p:txBody>
          <a:bodyPr vert="horz" wrap="square" lIns="0" tIns="26670" rIns="0" bIns="0" rtlCol="0" anchor="t">
            <a:spAutoFit/>
          </a:bodyPr>
          <a:lstStyle/>
          <a:p>
            <a:pPr marL="12700">
              <a:spcBef>
                <a:spcPts val="210"/>
              </a:spcBef>
            </a:pPr>
            <a:r>
              <a:rPr sz="800" b="1">
                <a:solidFill>
                  <a:srgbClr val="FFFFFF"/>
                </a:solidFill>
                <a:latin typeface="Century Gothic"/>
                <a:cs typeface="Century Gothic"/>
              </a:rPr>
              <a:t>SECTION</a:t>
            </a:r>
            <a:r>
              <a:rPr lang="en-GB" sz="800" b="1" spc="155">
                <a:solidFill>
                  <a:srgbClr val="FFFFFF"/>
                </a:solidFill>
                <a:latin typeface="Century Gothic"/>
                <a:cs typeface="Century Gothic"/>
              </a:rPr>
              <a:t> 7</a:t>
            </a:r>
            <a:r>
              <a:rPr sz="800" b="1" spc="-25" dirty="0">
                <a:solidFill>
                  <a:srgbClr val="FFFFFF"/>
                </a:solidFill>
                <a:latin typeface="Century Gothic"/>
                <a:cs typeface="Century Gothic"/>
              </a:rPr>
              <a:t>:</a:t>
            </a:r>
            <a:endParaRPr sz="800" dirty="0">
              <a:latin typeface="Century Gothic"/>
              <a:cs typeface="Century Gothic"/>
            </a:endParaRPr>
          </a:p>
          <a:p>
            <a:pPr marL="12700">
              <a:spcBef>
                <a:spcPts val="110"/>
              </a:spcBef>
            </a:pPr>
            <a:r>
              <a:rPr lang="en-US" sz="800" spc="-10">
                <a:solidFill>
                  <a:srgbClr val="FFFFFF"/>
                </a:solidFill>
                <a:latin typeface="Calibri"/>
                <a:cs typeface="Calibri"/>
              </a:rPr>
              <a:t>Common objections and short answers (vendor neutral)</a:t>
            </a:r>
            <a:endParaRPr lang="en-US"/>
          </a:p>
        </p:txBody>
      </p:sp>
      <p:sp>
        <p:nvSpPr>
          <p:cNvPr id="14" name="object 13">
            <a:extLst>
              <a:ext uri="{FF2B5EF4-FFF2-40B4-BE49-F238E27FC236}">
                <a16:creationId xmlns:a16="http://schemas.microsoft.com/office/drawing/2014/main" id="{42564C90-2619-641E-AF29-3E2D6338313B}"/>
              </a:ext>
            </a:extLst>
          </p:cNvPr>
          <p:cNvSpPr txBox="1"/>
          <p:nvPr/>
        </p:nvSpPr>
        <p:spPr>
          <a:xfrm>
            <a:off x="359553" y="3728168"/>
            <a:ext cx="1265992" cy="409086"/>
          </a:xfrm>
          <a:prstGeom prst="rect">
            <a:avLst/>
          </a:prstGeom>
        </p:spPr>
        <p:txBody>
          <a:bodyPr vert="horz" wrap="square" lIns="0" tIns="26670" rIns="0" bIns="0" rtlCol="0" anchor="t">
            <a:spAutoFit/>
          </a:bodyPr>
          <a:lstStyle/>
          <a:p>
            <a:pPr marL="12700">
              <a:spcBef>
                <a:spcPts val="210"/>
              </a:spcBef>
            </a:pPr>
            <a:r>
              <a:rPr sz="800" b="1">
                <a:solidFill>
                  <a:srgbClr val="FFFFFF"/>
                </a:solidFill>
                <a:latin typeface="Century Gothic"/>
                <a:cs typeface="Century Gothic"/>
              </a:rPr>
              <a:t>SECTION</a:t>
            </a:r>
            <a:r>
              <a:rPr lang="en-GB" sz="800" b="1" spc="155">
                <a:solidFill>
                  <a:srgbClr val="FFFFFF"/>
                </a:solidFill>
                <a:latin typeface="Century Gothic"/>
                <a:cs typeface="Century Gothic"/>
              </a:rPr>
              <a:t> 8</a:t>
            </a:r>
            <a:r>
              <a:rPr sz="800" b="1" spc="-25" dirty="0">
                <a:solidFill>
                  <a:srgbClr val="FFFFFF"/>
                </a:solidFill>
                <a:latin typeface="Century Gothic"/>
                <a:cs typeface="Century Gothic"/>
              </a:rPr>
              <a:t>:</a:t>
            </a:r>
            <a:endParaRPr sz="800" dirty="0">
              <a:latin typeface="Century Gothic"/>
              <a:cs typeface="Century Gothic"/>
            </a:endParaRPr>
          </a:p>
          <a:p>
            <a:pPr marL="12700">
              <a:spcBef>
                <a:spcPts val="110"/>
              </a:spcBef>
            </a:pPr>
            <a:r>
              <a:rPr lang="en-US" sz="800" spc="-10">
                <a:solidFill>
                  <a:srgbClr val="FFFFFF"/>
                </a:solidFill>
                <a:latin typeface="Calibri"/>
                <a:cs typeface="Calibri"/>
              </a:rPr>
              <a:t>Optional Prisma Browser positioning bolt-on</a:t>
            </a:r>
            <a:endParaRPr lang="en-US"/>
          </a:p>
        </p:txBody>
      </p:sp>
      <p:sp>
        <p:nvSpPr>
          <p:cNvPr id="17" name="object 18">
            <a:extLst>
              <a:ext uri="{FF2B5EF4-FFF2-40B4-BE49-F238E27FC236}">
                <a16:creationId xmlns:a16="http://schemas.microsoft.com/office/drawing/2014/main" id="{DAE9DD1B-6FE8-97FD-09BE-5C166CAA162F}"/>
              </a:ext>
            </a:extLst>
          </p:cNvPr>
          <p:cNvSpPr/>
          <p:nvPr/>
        </p:nvSpPr>
        <p:spPr>
          <a:xfrm>
            <a:off x="232433" y="2457541"/>
            <a:ext cx="45720" cy="45720"/>
          </a:xfrm>
          <a:custGeom>
            <a:avLst/>
            <a:gdLst/>
            <a:ahLst/>
            <a:cxnLst/>
            <a:rect l="l" t="t" r="r" b="b"/>
            <a:pathLst>
              <a:path w="45720" h="45720">
                <a:moveTo>
                  <a:pt x="22860" y="0"/>
                </a:moveTo>
                <a:lnTo>
                  <a:pt x="13962" y="1796"/>
                </a:lnTo>
                <a:lnTo>
                  <a:pt x="6696" y="6696"/>
                </a:lnTo>
                <a:lnTo>
                  <a:pt x="1796" y="13962"/>
                </a:lnTo>
                <a:lnTo>
                  <a:pt x="0" y="22860"/>
                </a:lnTo>
                <a:lnTo>
                  <a:pt x="1796" y="31757"/>
                </a:lnTo>
                <a:lnTo>
                  <a:pt x="6696" y="39023"/>
                </a:lnTo>
                <a:lnTo>
                  <a:pt x="13962" y="43923"/>
                </a:lnTo>
                <a:lnTo>
                  <a:pt x="22860" y="45720"/>
                </a:lnTo>
                <a:lnTo>
                  <a:pt x="31757" y="43923"/>
                </a:lnTo>
                <a:lnTo>
                  <a:pt x="39023" y="39023"/>
                </a:lnTo>
                <a:lnTo>
                  <a:pt x="43923" y="31757"/>
                </a:lnTo>
                <a:lnTo>
                  <a:pt x="45720" y="22860"/>
                </a:lnTo>
                <a:lnTo>
                  <a:pt x="43923" y="13962"/>
                </a:lnTo>
                <a:lnTo>
                  <a:pt x="39023" y="6696"/>
                </a:lnTo>
                <a:lnTo>
                  <a:pt x="31757" y="1796"/>
                </a:lnTo>
                <a:lnTo>
                  <a:pt x="2286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603000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FF4DBC4E-FB67-1A18-6856-0FD1ABBDC0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DD544EEF-C7C2-00D6-D46E-AF63AB14C628}"/>
              </a:ext>
            </a:extLst>
          </p:cNvPr>
          <p:cNvSpPr txBox="1"/>
          <p:nvPr/>
        </p:nvSpPr>
        <p:spPr>
          <a:xfrm>
            <a:off x="2247728" y="633671"/>
            <a:ext cx="6396524" cy="5325176"/>
          </a:xfrm>
          <a:prstGeom prst="rect">
            <a:avLst/>
          </a:prstGeom>
        </p:spPr>
        <p:txBody>
          <a:bodyPr vert="horz" wrap="square" lIns="0" tIns="53975" rIns="0" bIns="0" rtlCol="0" anchor="t">
            <a:spAutoFit/>
          </a:bodyPr>
          <a:lstStyle/>
          <a:p>
            <a:pPr marL="25400">
              <a:spcBef>
                <a:spcPts val="425"/>
              </a:spcBef>
            </a:pPr>
            <a:r>
              <a:rPr sz="1000" b="1" spc="110">
                <a:latin typeface="Century Gothic"/>
                <a:cs typeface="Century Gothic"/>
              </a:rPr>
              <a:t>SECTION</a:t>
            </a:r>
            <a:r>
              <a:rPr lang="en-GB" sz="1000" b="1" spc="190">
                <a:latin typeface="Century Gothic"/>
                <a:cs typeface="Century Gothic"/>
              </a:rPr>
              <a:t> 6</a:t>
            </a:r>
            <a:r>
              <a:rPr sz="1000" b="1" dirty="0">
                <a:latin typeface="Century Gothic"/>
                <a:cs typeface="Century Gothic"/>
              </a:rPr>
              <a:t>:</a:t>
            </a:r>
            <a:r>
              <a:rPr lang="en-GB" sz="1000" b="1" spc="190" dirty="0">
                <a:latin typeface="Century Gothic"/>
                <a:cs typeface="Century Gothic"/>
              </a:rPr>
              <a:t> </a:t>
            </a:r>
            <a:endParaRPr lang="en-AU" sz="1200" spc="190" dirty="0">
              <a:latin typeface="Aptos"/>
              <a:cs typeface="Tahoma"/>
            </a:endParaRPr>
          </a:p>
          <a:p>
            <a:pPr marL="12700">
              <a:spcBef>
                <a:spcPts val="855"/>
              </a:spcBef>
            </a:pPr>
            <a:r>
              <a:rPr lang="en-AU" sz="2400" spc="-55" dirty="0">
                <a:latin typeface="Aptos"/>
              </a:rPr>
              <a:t>Quick </a:t>
            </a:r>
            <a:r>
              <a:rPr lang="en-AU" sz="2400" spc="-55">
                <a:latin typeface="Aptos"/>
              </a:rPr>
              <a:t>qualification checklist</a:t>
            </a:r>
          </a:p>
          <a:p>
            <a:pPr algn="l"/>
            <a:endParaRPr lang="en-AU" sz="1400" spc="-55" dirty="0">
              <a:solidFill>
                <a:srgbClr val="000000"/>
              </a:solidFill>
            </a:endParaRPr>
          </a:p>
          <a:p>
            <a:pPr algn="l"/>
            <a:endParaRPr lang="en-AU" sz="1400" spc="-55" dirty="0">
              <a:solidFill>
                <a:srgbClr val="000000"/>
              </a:solidFill>
            </a:endParaRPr>
          </a:p>
          <a:p>
            <a:pPr algn="l"/>
            <a:r>
              <a:rPr lang="en-AU" sz="1400" spc="-55">
                <a:solidFill>
                  <a:srgbClr val="000000"/>
                </a:solidFill>
              </a:rPr>
              <a:t>A</a:t>
            </a:r>
            <a:r>
              <a:rPr lang="en-AU" sz="1400" spc="-55">
                <a:solidFill>
                  <a:schemeClr val="tx1"/>
                </a:solidFill>
              </a:rPr>
              <a:t> prospect is solid for this play if three or more are true:</a:t>
            </a:r>
          </a:p>
          <a:p>
            <a:pPr algn="l"/>
            <a:endParaRPr lang="en-AU" sz="1400" spc="-55" dirty="0">
              <a:solidFill>
                <a:schemeClr val="tx1"/>
              </a:solidFill>
            </a:endParaRPr>
          </a:p>
          <a:p>
            <a:pPr marL="285750" indent="-285750" algn="l">
              <a:buFont typeface="Arial"/>
              <a:buChar char="•"/>
            </a:pPr>
            <a:r>
              <a:rPr lang="en-AU" sz="1400" spc="-55" dirty="0">
                <a:solidFill>
                  <a:schemeClr val="tx1"/>
                </a:solidFill>
              </a:rPr>
              <a:t>A majority of their key apps are web/SaaS</a:t>
            </a:r>
            <a:endParaRPr lang="en-AU" sz="1400" dirty="0">
              <a:solidFill>
                <a:schemeClr val="tx1"/>
              </a:solidFill>
            </a:endParaRPr>
          </a:p>
          <a:p>
            <a:pPr algn="l"/>
            <a:endParaRPr lang="en-AU" sz="1400" spc="-55" dirty="0">
              <a:solidFill>
                <a:schemeClr val="tx1"/>
              </a:solidFill>
            </a:endParaRPr>
          </a:p>
          <a:p>
            <a:pPr marL="285750" indent="-285750" algn="l">
              <a:buFont typeface="Arial"/>
              <a:buChar char="•"/>
            </a:pPr>
            <a:r>
              <a:rPr lang="en-AU" sz="1400" spc="-55">
                <a:solidFill>
                  <a:schemeClr val="tx1"/>
                </a:solidFill>
              </a:rPr>
              <a:t>They allow any form of BYOD / contractor access to sensitive apps</a:t>
            </a:r>
          </a:p>
          <a:p>
            <a:pPr algn="l"/>
            <a:endParaRPr lang="en-AU" sz="1400" spc="-55" dirty="0">
              <a:solidFill>
                <a:schemeClr val="tx1"/>
              </a:solidFill>
            </a:endParaRPr>
          </a:p>
          <a:p>
            <a:pPr marL="285750" indent="-285750" algn="l">
              <a:buFont typeface="Arial"/>
              <a:buChar char="•"/>
            </a:pPr>
            <a:r>
              <a:rPr lang="en-AU" sz="1400" spc="-55" dirty="0">
                <a:solidFill>
                  <a:schemeClr val="tx1"/>
                </a:solidFill>
              </a:rPr>
              <a:t>They’re actively talking about SASE / Zero Trust / “VPN/VDI reduction”</a:t>
            </a:r>
            <a:endParaRPr lang="en-AU" sz="1400" dirty="0">
              <a:solidFill>
                <a:schemeClr val="tx1"/>
              </a:solidFill>
            </a:endParaRPr>
          </a:p>
          <a:p>
            <a:pPr algn="l"/>
            <a:endParaRPr lang="en-AU" sz="1400" spc="-55" dirty="0">
              <a:solidFill>
                <a:schemeClr val="tx1"/>
              </a:solidFill>
            </a:endParaRPr>
          </a:p>
          <a:p>
            <a:pPr marL="285750" indent="-285750" algn="l">
              <a:buFont typeface="Arial"/>
              <a:buChar char="•"/>
            </a:pPr>
            <a:r>
              <a:rPr lang="en-AU" sz="1400" spc="-55">
                <a:solidFill>
                  <a:schemeClr val="tx1"/>
                </a:solidFill>
              </a:rPr>
              <a:t>They cannot show detailed user-level visibility in SaaS (beyond basic app logs)</a:t>
            </a:r>
            <a:endParaRPr lang="en-AU" sz="1400"/>
          </a:p>
          <a:p>
            <a:pPr algn="l"/>
            <a:endParaRPr lang="en-AU" sz="1400" spc="-55" dirty="0">
              <a:solidFill>
                <a:schemeClr val="tx1"/>
              </a:solidFill>
            </a:endParaRPr>
          </a:p>
          <a:p>
            <a:pPr marL="285750" indent="-285750" algn="l">
              <a:buFont typeface="Arial"/>
              <a:buChar char="•"/>
            </a:pPr>
            <a:r>
              <a:rPr lang="en-AU" sz="1400" spc="-55" dirty="0">
                <a:solidFill>
                  <a:schemeClr val="tx1"/>
                </a:solidFill>
              </a:rPr>
              <a:t>They’re worried about GenAI being used with sensitive data</a:t>
            </a:r>
            <a:endParaRPr lang="en-AU" dirty="0">
              <a:solidFill>
                <a:schemeClr val="tx1"/>
              </a:solidFill>
            </a:endParaRPr>
          </a:p>
          <a:p>
            <a:pPr algn="l"/>
            <a:endParaRPr lang="en-AU" sz="1400" spc="-55" dirty="0">
              <a:solidFill>
                <a:schemeClr val="tx1"/>
              </a:solidFill>
            </a:endParaRPr>
          </a:p>
          <a:p>
            <a:pPr marL="285750" indent="-285750" algn="l">
              <a:buFont typeface="Arial"/>
              <a:buChar char="•"/>
            </a:pPr>
            <a:endParaRPr lang="en-AU" sz="1400" spc="-55" dirty="0">
              <a:solidFill>
                <a:schemeClr val="tx1"/>
              </a:solidFill>
            </a:endParaRPr>
          </a:p>
          <a:p>
            <a:pPr algn="l"/>
            <a:endParaRPr lang="en-AU" sz="1400" spc="-55" dirty="0">
              <a:solidFill>
                <a:schemeClr val="tx1"/>
              </a:solidFill>
            </a:endParaRPr>
          </a:p>
          <a:p>
            <a:pPr algn="l">
              <a:spcBef>
                <a:spcPts val="855"/>
              </a:spcBef>
            </a:pPr>
            <a:endParaRPr lang="en-AU" sz="1400" spc="-55" dirty="0">
              <a:solidFill>
                <a:schemeClr val="tx1"/>
              </a:solidFill>
            </a:endParaRPr>
          </a:p>
          <a:p>
            <a:pPr marL="469900" indent="-457200">
              <a:spcBef>
                <a:spcPts val="855"/>
              </a:spcBef>
              <a:buFont typeface="Arial"/>
              <a:buChar char="•"/>
            </a:pPr>
            <a:endParaRPr lang="en-AU" sz="1300" spc="-55" dirty="0">
              <a:solidFill>
                <a:schemeClr val="tx1"/>
              </a:solidFill>
              <a:latin typeface="Aptos"/>
            </a:endParaRPr>
          </a:p>
          <a:p>
            <a:pPr algn="l"/>
            <a:endParaRPr lang="en-AU" sz="1300" dirty="0">
              <a:solidFill>
                <a:schemeClr val="tx1"/>
              </a:solidFill>
            </a:endParaRPr>
          </a:p>
          <a:p>
            <a:pPr algn="l"/>
            <a:endParaRPr lang="en-AU" sz="1100" dirty="0">
              <a:solidFill>
                <a:schemeClr val="tx1"/>
              </a:solidFill>
            </a:endParaRPr>
          </a:p>
          <a:p>
            <a:pPr algn="l"/>
            <a:endParaRPr lang="en-AU" sz="1100" dirty="0">
              <a:solidFill>
                <a:srgbClr val="141414"/>
              </a:solidFill>
            </a:endParaRPr>
          </a:p>
        </p:txBody>
      </p:sp>
      <p:sp>
        <p:nvSpPr>
          <p:cNvPr id="4" name="object 4">
            <a:extLst>
              <a:ext uri="{FF2B5EF4-FFF2-40B4-BE49-F238E27FC236}">
                <a16:creationId xmlns:a16="http://schemas.microsoft.com/office/drawing/2014/main" id="{0BEDB61E-6AA3-8C7C-3205-391A89019100}"/>
              </a:ext>
            </a:extLst>
          </p:cNvPr>
          <p:cNvSpPr/>
          <p:nvPr/>
        </p:nvSpPr>
        <p:spPr>
          <a:xfrm>
            <a:off x="8798763" y="1468568"/>
            <a:ext cx="1259840" cy="3717608"/>
          </a:xfrm>
          <a:custGeom>
            <a:avLst/>
            <a:gdLst/>
            <a:ahLst/>
            <a:cxnLst/>
            <a:rect l="l" t="t" r="r" b="b"/>
            <a:pathLst>
              <a:path w="1259840" h="3453765">
                <a:moveTo>
                  <a:pt x="710501" y="293446"/>
                </a:moveTo>
                <a:lnTo>
                  <a:pt x="699630" y="286931"/>
                </a:lnTo>
                <a:lnTo>
                  <a:pt x="680999" y="317982"/>
                </a:lnTo>
                <a:lnTo>
                  <a:pt x="650875" y="297484"/>
                </a:lnTo>
                <a:lnTo>
                  <a:pt x="274205" y="940917"/>
                </a:lnTo>
                <a:lnTo>
                  <a:pt x="320154" y="940917"/>
                </a:lnTo>
                <a:lnTo>
                  <a:pt x="70180" y="1362621"/>
                </a:lnTo>
                <a:lnTo>
                  <a:pt x="68313" y="1370698"/>
                </a:lnTo>
                <a:lnTo>
                  <a:pt x="69875" y="1370698"/>
                </a:lnTo>
                <a:lnTo>
                  <a:pt x="72974" y="1371320"/>
                </a:lnTo>
                <a:lnTo>
                  <a:pt x="710501" y="293446"/>
                </a:lnTo>
                <a:close/>
              </a:path>
              <a:path w="1259840" h="3453765">
                <a:moveTo>
                  <a:pt x="711746" y="571690"/>
                </a:moveTo>
                <a:lnTo>
                  <a:pt x="700874" y="565175"/>
                </a:lnTo>
                <a:lnTo>
                  <a:pt x="679450" y="605231"/>
                </a:lnTo>
                <a:lnTo>
                  <a:pt x="648081" y="586282"/>
                </a:lnTo>
                <a:lnTo>
                  <a:pt x="441579" y="942784"/>
                </a:lnTo>
                <a:lnTo>
                  <a:pt x="488162" y="941844"/>
                </a:lnTo>
                <a:lnTo>
                  <a:pt x="192532" y="1440878"/>
                </a:lnTo>
                <a:lnTo>
                  <a:pt x="199364" y="1439011"/>
                </a:lnTo>
                <a:lnTo>
                  <a:pt x="711746" y="571690"/>
                </a:lnTo>
                <a:close/>
              </a:path>
              <a:path w="1259840" h="3453765">
                <a:moveTo>
                  <a:pt x="711746" y="6527"/>
                </a:moveTo>
                <a:lnTo>
                  <a:pt x="700874" y="0"/>
                </a:lnTo>
                <a:lnTo>
                  <a:pt x="684110" y="27635"/>
                </a:lnTo>
                <a:lnTo>
                  <a:pt x="654608" y="6210"/>
                </a:lnTo>
                <a:lnTo>
                  <a:pt x="106197" y="940917"/>
                </a:lnTo>
                <a:lnTo>
                  <a:pt x="153403" y="939368"/>
                </a:lnTo>
                <a:lnTo>
                  <a:pt x="0" y="1197114"/>
                </a:lnTo>
                <a:lnTo>
                  <a:pt x="5905" y="1199908"/>
                </a:lnTo>
                <a:lnTo>
                  <a:pt x="711746" y="6527"/>
                </a:lnTo>
                <a:close/>
              </a:path>
              <a:path w="1259840" h="3453765">
                <a:moveTo>
                  <a:pt x="743102" y="809244"/>
                </a:moveTo>
                <a:lnTo>
                  <a:pt x="737514" y="805840"/>
                </a:lnTo>
                <a:lnTo>
                  <a:pt x="336613" y="1483106"/>
                </a:lnTo>
                <a:lnTo>
                  <a:pt x="337845" y="1485290"/>
                </a:lnTo>
                <a:lnTo>
                  <a:pt x="340956" y="1489011"/>
                </a:lnTo>
                <a:lnTo>
                  <a:pt x="743102" y="809244"/>
                </a:lnTo>
                <a:close/>
              </a:path>
              <a:path w="1259840" h="3453765">
                <a:moveTo>
                  <a:pt x="867625" y="883475"/>
                </a:moveTo>
                <a:lnTo>
                  <a:pt x="856754" y="876947"/>
                </a:lnTo>
                <a:lnTo>
                  <a:pt x="814832" y="945578"/>
                </a:lnTo>
                <a:lnTo>
                  <a:pt x="773226" y="945578"/>
                </a:lnTo>
                <a:lnTo>
                  <a:pt x="640930" y="1174750"/>
                </a:lnTo>
                <a:lnTo>
                  <a:pt x="639076" y="1254556"/>
                </a:lnTo>
                <a:lnTo>
                  <a:pt x="173266" y="2042083"/>
                </a:lnTo>
                <a:lnTo>
                  <a:pt x="162966" y="2071293"/>
                </a:lnTo>
                <a:lnTo>
                  <a:pt x="159296" y="2080895"/>
                </a:lnTo>
                <a:lnTo>
                  <a:pt x="867625" y="883475"/>
                </a:lnTo>
                <a:close/>
              </a:path>
              <a:path w="1259840" h="3453765">
                <a:moveTo>
                  <a:pt x="1032840" y="890308"/>
                </a:moveTo>
                <a:lnTo>
                  <a:pt x="1021969" y="883780"/>
                </a:lnTo>
                <a:lnTo>
                  <a:pt x="982535" y="948372"/>
                </a:lnTo>
                <a:lnTo>
                  <a:pt x="941539" y="946823"/>
                </a:lnTo>
                <a:lnTo>
                  <a:pt x="637527" y="1463865"/>
                </a:lnTo>
                <a:lnTo>
                  <a:pt x="637527" y="1540256"/>
                </a:lnTo>
                <a:lnTo>
                  <a:pt x="29197" y="2569057"/>
                </a:lnTo>
                <a:lnTo>
                  <a:pt x="33845" y="2573718"/>
                </a:lnTo>
                <a:lnTo>
                  <a:pt x="35712" y="2575890"/>
                </a:lnTo>
                <a:lnTo>
                  <a:pt x="1032840" y="890308"/>
                </a:lnTo>
                <a:close/>
              </a:path>
              <a:path w="1259840" h="3453765">
                <a:moveTo>
                  <a:pt x="1206741" y="883158"/>
                </a:moveTo>
                <a:lnTo>
                  <a:pt x="1195870" y="876325"/>
                </a:lnTo>
                <a:lnTo>
                  <a:pt x="1151153" y="949604"/>
                </a:lnTo>
                <a:lnTo>
                  <a:pt x="1109535" y="949604"/>
                </a:lnTo>
                <a:lnTo>
                  <a:pt x="634733" y="1752968"/>
                </a:lnTo>
                <a:lnTo>
                  <a:pt x="633806" y="1830285"/>
                </a:lnTo>
                <a:lnTo>
                  <a:pt x="106514" y="2722448"/>
                </a:lnTo>
                <a:lnTo>
                  <a:pt x="109308" y="2724632"/>
                </a:lnTo>
                <a:lnTo>
                  <a:pt x="114896" y="2728353"/>
                </a:lnTo>
                <a:lnTo>
                  <a:pt x="1206741" y="883158"/>
                </a:lnTo>
                <a:close/>
              </a:path>
              <a:path w="1259840" h="3453765">
                <a:moveTo>
                  <a:pt x="1259624" y="1836420"/>
                </a:moveTo>
                <a:lnTo>
                  <a:pt x="621068" y="2910014"/>
                </a:lnTo>
                <a:lnTo>
                  <a:pt x="620128" y="2986100"/>
                </a:lnTo>
                <a:lnTo>
                  <a:pt x="353072" y="3437928"/>
                </a:lnTo>
                <a:lnTo>
                  <a:pt x="356793" y="3443211"/>
                </a:lnTo>
                <a:lnTo>
                  <a:pt x="359587" y="3448177"/>
                </a:lnTo>
                <a:lnTo>
                  <a:pt x="362077" y="3453765"/>
                </a:lnTo>
                <a:lnTo>
                  <a:pt x="1259624" y="1938197"/>
                </a:lnTo>
                <a:lnTo>
                  <a:pt x="1259624" y="1836420"/>
                </a:lnTo>
                <a:close/>
              </a:path>
              <a:path w="1259840" h="3453765">
                <a:moveTo>
                  <a:pt x="1259624" y="1552397"/>
                </a:moveTo>
                <a:lnTo>
                  <a:pt x="624166" y="2621851"/>
                </a:lnTo>
                <a:lnTo>
                  <a:pt x="624166" y="2696997"/>
                </a:lnTo>
                <a:lnTo>
                  <a:pt x="218300" y="3381108"/>
                </a:lnTo>
                <a:lnTo>
                  <a:pt x="224193" y="3380168"/>
                </a:lnTo>
                <a:lnTo>
                  <a:pt x="230720" y="3379546"/>
                </a:lnTo>
                <a:lnTo>
                  <a:pt x="236931" y="3379241"/>
                </a:lnTo>
                <a:lnTo>
                  <a:pt x="1259624" y="1651850"/>
                </a:lnTo>
                <a:lnTo>
                  <a:pt x="1259624" y="1552397"/>
                </a:lnTo>
                <a:close/>
              </a:path>
              <a:path w="1259840" h="3453765">
                <a:moveTo>
                  <a:pt x="1259624" y="1266977"/>
                </a:moveTo>
                <a:lnTo>
                  <a:pt x="627583" y="2331809"/>
                </a:lnTo>
                <a:lnTo>
                  <a:pt x="626960" y="2408517"/>
                </a:lnTo>
                <a:lnTo>
                  <a:pt x="178549" y="3164979"/>
                </a:lnTo>
                <a:lnTo>
                  <a:pt x="178549" y="3166211"/>
                </a:lnTo>
                <a:lnTo>
                  <a:pt x="177304" y="3168700"/>
                </a:lnTo>
                <a:lnTo>
                  <a:pt x="167487" y="3198977"/>
                </a:lnTo>
                <a:lnTo>
                  <a:pt x="162153" y="3214116"/>
                </a:lnTo>
                <a:lnTo>
                  <a:pt x="156502" y="3229254"/>
                </a:lnTo>
                <a:lnTo>
                  <a:pt x="1259624" y="1365834"/>
                </a:lnTo>
                <a:lnTo>
                  <a:pt x="1259624" y="1266977"/>
                </a:lnTo>
                <a:close/>
              </a:path>
              <a:path w="1259840" h="3453765">
                <a:moveTo>
                  <a:pt x="1259624" y="982116"/>
                </a:moveTo>
                <a:lnTo>
                  <a:pt x="630999" y="2043010"/>
                </a:lnTo>
                <a:lnTo>
                  <a:pt x="635965" y="2118461"/>
                </a:lnTo>
                <a:lnTo>
                  <a:pt x="154952" y="2928963"/>
                </a:lnTo>
                <a:lnTo>
                  <a:pt x="156819" y="2932074"/>
                </a:lnTo>
                <a:lnTo>
                  <a:pt x="158369" y="2935173"/>
                </a:lnTo>
                <a:lnTo>
                  <a:pt x="159613" y="2938284"/>
                </a:lnTo>
                <a:lnTo>
                  <a:pt x="1259624" y="1079576"/>
                </a:lnTo>
                <a:lnTo>
                  <a:pt x="1259624" y="982116"/>
                </a:lnTo>
                <a:close/>
              </a:path>
              <a:path w="1259840" h="3453765">
                <a:moveTo>
                  <a:pt x="1259636" y="2122576"/>
                </a:moveTo>
                <a:lnTo>
                  <a:pt x="726020" y="3019336"/>
                </a:lnTo>
                <a:lnTo>
                  <a:pt x="789381" y="3019336"/>
                </a:lnTo>
                <a:lnTo>
                  <a:pt x="1259636" y="2225243"/>
                </a:lnTo>
                <a:lnTo>
                  <a:pt x="1259636" y="2122576"/>
                </a:lnTo>
                <a:close/>
              </a:path>
            </a:pathLst>
          </a:custGeom>
          <a:solidFill>
            <a:srgbClr val="00C0E8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5" name="object 5">
            <a:extLst>
              <a:ext uri="{FF2B5EF4-FFF2-40B4-BE49-F238E27FC236}">
                <a16:creationId xmlns:a16="http://schemas.microsoft.com/office/drawing/2014/main" id="{21422F04-D96B-10A0-50D6-68E00941DDCE}"/>
              </a:ext>
            </a:extLst>
          </p:cNvPr>
          <p:cNvGrpSpPr/>
          <p:nvPr/>
        </p:nvGrpSpPr>
        <p:grpSpPr>
          <a:xfrm>
            <a:off x="0" y="0"/>
            <a:ext cx="1828800" cy="7772400"/>
            <a:chOff x="0" y="0"/>
            <a:chExt cx="1828800" cy="7772400"/>
          </a:xfrm>
        </p:grpSpPr>
        <p:pic>
          <p:nvPicPr>
            <p:cNvPr id="6" name="object 6">
              <a:extLst>
                <a:ext uri="{FF2B5EF4-FFF2-40B4-BE49-F238E27FC236}">
                  <a16:creationId xmlns:a16="http://schemas.microsoft.com/office/drawing/2014/main" id="{E762093F-BE94-64C1-36B3-63F85F46BAB2}"/>
                </a:ext>
              </a:extLst>
            </p:cNvPr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0"/>
              <a:ext cx="1828799" cy="7772399"/>
            </a:xfrm>
            <a:prstGeom prst="rect">
              <a:avLst/>
            </a:prstGeom>
          </p:spPr>
        </p:pic>
        <p:sp>
          <p:nvSpPr>
            <p:cNvPr id="7" name="object 7">
              <a:extLst>
                <a:ext uri="{FF2B5EF4-FFF2-40B4-BE49-F238E27FC236}">
                  <a16:creationId xmlns:a16="http://schemas.microsoft.com/office/drawing/2014/main" id="{445B55A2-0A01-5355-50A9-388E9651FA03}"/>
                </a:ext>
              </a:extLst>
            </p:cNvPr>
            <p:cNvSpPr/>
            <p:nvPr/>
          </p:nvSpPr>
          <p:spPr>
            <a:xfrm>
              <a:off x="10337" y="502945"/>
              <a:ext cx="1818005" cy="7269480"/>
            </a:xfrm>
            <a:custGeom>
              <a:avLst/>
              <a:gdLst/>
              <a:ahLst/>
              <a:cxnLst/>
              <a:rect l="l" t="t" r="r" b="b"/>
              <a:pathLst>
                <a:path w="1818005" h="7269480">
                  <a:moveTo>
                    <a:pt x="150456" y="1204569"/>
                  </a:moveTo>
                  <a:lnTo>
                    <a:pt x="0" y="1492173"/>
                  </a:lnTo>
                  <a:lnTo>
                    <a:pt x="0" y="4242930"/>
                  </a:lnTo>
                  <a:lnTo>
                    <a:pt x="100304" y="4434484"/>
                  </a:lnTo>
                  <a:lnTo>
                    <a:pt x="100304" y="6439052"/>
                  </a:lnTo>
                  <a:lnTo>
                    <a:pt x="0" y="6630784"/>
                  </a:lnTo>
                  <a:lnTo>
                    <a:pt x="0" y="7269454"/>
                  </a:lnTo>
                  <a:lnTo>
                    <a:pt x="150456" y="7269454"/>
                  </a:lnTo>
                  <a:lnTo>
                    <a:pt x="150456" y="1204569"/>
                  </a:lnTo>
                  <a:close/>
                </a:path>
                <a:path w="1818005" h="7269480">
                  <a:moveTo>
                    <a:pt x="451383" y="901750"/>
                  </a:moveTo>
                  <a:lnTo>
                    <a:pt x="300926" y="1189736"/>
                  </a:lnTo>
                  <a:lnTo>
                    <a:pt x="300926" y="3669754"/>
                  </a:lnTo>
                  <a:lnTo>
                    <a:pt x="401231" y="3861308"/>
                  </a:lnTo>
                  <a:lnTo>
                    <a:pt x="401231" y="6439192"/>
                  </a:lnTo>
                  <a:lnTo>
                    <a:pt x="300926" y="6631178"/>
                  </a:lnTo>
                  <a:lnTo>
                    <a:pt x="300926" y="7269454"/>
                  </a:lnTo>
                  <a:lnTo>
                    <a:pt x="451383" y="7269454"/>
                  </a:lnTo>
                  <a:lnTo>
                    <a:pt x="451383" y="901750"/>
                  </a:lnTo>
                  <a:close/>
                </a:path>
                <a:path w="1818005" h="7269480">
                  <a:moveTo>
                    <a:pt x="752297" y="601421"/>
                  </a:moveTo>
                  <a:lnTo>
                    <a:pt x="601840" y="889406"/>
                  </a:lnTo>
                  <a:lnTo>
                    <a:pt x="601840" y="3095371"/>
                  </a:lnTo>
                  <a:lnTo>
                    <a:pt x="702144" y="3286925"/>
                  </a:lnTo>
                  <a:lnTo>
                    <a:pt x="702144" y="6439179"/>
                  </a:lnTo>
                  <a:lnTo>
                    <a:pt x="601840" y="6631178"/>
                  </a:lnTo>
                  <a:lnTo>
                    <a:pt x="601840" y="7269454"/>
                  </a:lnTo>
                  <a:lnTo>
                    <a:pt x="752297" y="7269454"/>
                  </a:lnTo>
                  <a:lnTo>
                    <a:pt x="752297" y="601421"/>
                  </a:lnTo>
                  <a:close/>
                </a:path>
                <a:path w="1818005" h="7269480">
                  <a:moveTo>
                    <a:pt x="1053223" y="301523"/>
                  </a:moveTo>
                  <a:lnTo>
                    <a:pt x="902766" y="588772"/>
                  </a:lnTo>
                  <a:lnTo>
                    <a:pt x="902766" y="2515628"/>
                  </a:lnTo>
                  <a:lnTo>
                    <a:pt x="1003071" y="2707182"/>
                  </a:lnTo>
                  <a:lnTo>
                    <a:pt x="1003071" y="6438938"/>
                  </a:lnTo>
                  <a:lnTo>
                    <a:pt x="902766" y="6630429"/>
                  </a:lnTo>
                  <a:lnTo>
                    <a:pt x="902766" y="7269454"/>
                  </a:lnTo>
                  <a:lnTo>
                    <a:pt x="1053223" y="7269454"/>
                  </a:lnTo>
                  <a:lnTo>
                    <a:pt x="1053223" y="301523"/>
                  </a:lnTo>
                  <a:close/>
                </a:path>
                <a:path w="1818005" h="7269480">
                  <a:moveTo>
                    <a:pt x="1354150" y="0"/>
                  </a:moveTo>
                  <a:lnTo>
                    <a:pt x="1203693" y="287972"/>
                  </a:lnTo>
                  <a:lnTo>
                    <a:pt x="1203693" y="1939950"/>
                  </a:lnTo>
                  <a:lnTo>
                    <a:pt x="1303997" y="2131504"/>
                  </a:lnTo>
                  <a:lnTo>
                    <a:pt x="1303997" y="6439179"/>
                  </a:lnTo>
                  <a:lnTo>
                    <a:pt x="1203693" y="6631178"/>
                  </a:lnTo>
                  <a:lnTo>
                    <a:pt x="1203693" y="7269454"/>
                  </a:lnTo>
                  <a:lnTo>
                    <a:pt x="1354150" y="7269454"/>
                  </a:lnTo>
                  <a:lnTo>
                    <a:pt x="1354150" y="0"/>
                  </a:lnTo>
                  <a:close/>
                </a:path>
                <a:path w="1818005" h="7269480">
                  <a:moveTo>
                    <a:pt x="1655076" y="1830463"/>
                  </a:moveTo>
                  <a:lnTo>
                    <a:pt x="1504619" y="2118360"/>
                  </a:lnTo>
                  <a:lnTo>
                    <a:pt x="1504619" y="6247269"/>
                  </a:lnTo>
                  <a:lnTo>
                    <a:pt x="1655076" y="6534518"/>
                  </a:lnTo>
                  <a:lnTo>
                    <a:pt x="1655076" y="1830463"/>
                  </a:lnTo>
                  <a:close/>
                </a:path>
                <a:path w="1818005" h="7269480">
                  <a:moveTo>
                    <a:pt x="1817738" y="2671267"/>
                  </a:moveTo>
                  <a:lnTo>
                    <a:pt x="1805546" y="2694584"/>
                  </a:lnTo>
                  <a:lnTo>
                    <a:pt x="1805546" y="6247269"/>
                  </a:lnTo>
                  <a:lnTo>
                    <a:pt x="1814449" y="6264275"/>
                  </a:lnTo>
                  <a:lnTo>
                    <a:pt x="1817738" y="2671267"/>
                  </a:lnTo>
                  <a:close/>
                </a:path>
              </a:pathLst>
            </a:custGeom>
            <a:solidFill>
              <a:srgbClr val="06C5EC">
                <a:alpha val="14999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8" name="object 8">
            <a:extLst>
              <a:ext uri="{FF2B5EF4-FFF2-40B4-BE49-F238E27FC236}">
                <a16:creationId xmlns:a16="http://schemas.microsoft.com/office/drawing/2014/main" id="{59953E7C-D9F4-5A88-A863-359F219B53B0}"/>
              </a:ext>
            </a:extLst>
          </p:cNvPr>
          <p:cNvSpPr txBox="1"/>
          <p:nvPr/>
        </p:nvSpPr>
        <p:spPr>
          <a:xfrm>
            <a:off x="330200" y="636905"/>
            <a:ext cx="1185212" cy="285976"/>
          </a:xfrm>
          <a:prstGeom prst="rect">
            <a:avLst/>
          </a:prstGeom>
        </p:spPr>
        <p:txBody>
          <a:bodyPr vert="horz" wrap="square" lIns="0" tIns="26670" rIns="0" bIns="0" rtlCol="0" anchor="t">
            <a:spAutoFit/>
          </a:bodyPr>
          <a:lstStyle/>
          <a:p>
            <a:pPr marL="12700">
              <a:lnSpc>
                <a:spcPct val="100000"/>
              </a:lnSpc>
              <a:spcBef>
                <a:spcPts val="210"/>
              </a:spcBef>
            </a:pPr>
            <a:r>
              <a:rPr sz="800" b="1">
                <a:solidFill>
                  <a:srgbClr val="FFFFFF"/>
                </a:solidFill>
                <a:latin typeface="Century Gothic"/>
                <a:cs typeface="Century Gothic"/>
              </a:rPr>
              <a:t>SECTION</a:t>
            </a:r>
            <a:r>
              <a:rPr sz="800" b="1" spc="155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800" b="1" spc="-25">
                <a:solidFill>
                  <a:srgbClr val="FFFFFF"/>
                </a:solidFill>
                <a:latin typeface="Century Gothic"/>
                <a:cs typeface="Century Gothic"/>
              </a:rPr>
              <a:t>1:</a:t>
            </a:r>
            <a:endParaRPr sz="800">
              <a:latin typeface="Century Gothic"/>
              <a:cs typeface="Century Gothic"/>
            </a:endParaRPr>
          </a:p>
          <a:p>
            <a:pPr marL="12700">
              <a:spcBef>
                <a:spcPts val="110"/>
              </a:spcBef>
            </a:pPr>
            <a:r>
              <a:rPr lang="en-GB" sz="800" spc="-10">
                <a:solidFill>
                  <a:srgbClr val="FFFFFF"/>
                </a:solidFill>
                <a:latin typeface="Calibri"/>
                <a:cs typeface="Calibri"/>
              </a:rPr>
              <a:t>What this play is about?</a:t>
            </a:r>
            <a:endParaRPr lang="en-GB" sz="800" spc="-10">
              <a:solidFill>
                <a:srgbClr val="FFFFFF"/>
              </a:solidFill>
              <a:latin typeface="Calibri"/>
              <a:ea typeface="Calibri"/>
              <a:cs typeface="Calibri"/>
            </a:endParaRPr>
          </a:p>
        </p:txBody>
      </p:sp>
      <p:sp>
        <p:nvSpPr>
          <p:cNvPr id="9" name="object 9">
            <a:extLst>
              <a:ext uri="{FF2B5EF4-FFF2-40B4-BE49-F238E27FC236}">
                <a16:creationId xmlns:a16="http://schemas.microsoft.com/office/drawing/2014/main" id="{78D87691-F94C-A9CA-6170-70C06D1B9F12}"/>
              </a:ext>
            </a:extLst>
          </p:cNvPr>
          <p:cNvSpPr txBox="1"/>
          <p:nvPr/>
        </p:nvSpPr>
        <p:spPr>
          <a:xfrm>
            <a:off x="330200" y="1013080"/>
            <a:ext cx="1248947" cy="285976"/>
          </a:xfrm>
          <a:prstGeom prst="rect">
            <a:avLst/>
          </a:prstGeom>
        </p:spPr>
        <p:txBody>
          <a:bodyPr vert="horz" wrap="square" lIns="0" tIns="26670" rIns="0" bIns="0" rtlCol="0" anchor="t">
            <a:spAutoFit/>
          </a:bodyPr>
          <a:lstStyle/>
          <a:p>
            <a:pPr marL="12700">
              <a:lnSpc>
                <a:spcPct val="100000"/>
              </a:lnSpc>
              <a:spcBef>
                <a:spcPts val="210"/>
              </a:spcBef>
            </a:pPr>
            <a:r>
              <a:rPr sz="800" b="1">
                <a:solidFill>
                  <a:srgbClr val="FFFFFF"/>
                </a:solidFill>
                <a:latin typeface="Century Gothic"/>
                <a:cs typeface="Century Gothic"/>
              </a:rPr>
              <a:t>SECTION</a:t>
            </a:r>
            <a:r>
              <a:rPr sz="800" b="1" spc="155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800" b="1" spc="-25">
                <a:solidFill>
                  <a:srgbClr val="FFFFFF"/>
                </a:solidFill>
                <a:latin typeface="Century Gothic"/>
                <a:cs typeface="Century Gothic"/>
              </a:rPr>
              <a:t>2:</a:t>
            </a:r>
            <a:endParaRPr sz="800">
              <a:latin typeface="Century Gothic"/>
              <a:cs typeface="Century Gothic"/>
            </a:endParaRPr>
          </a:p>
          <a:p>
            <a:pPr marL="12700">
              <a:spcBef>
                <a:spcPts val="110"/>
              </a:spcBef>
            </a:pPr>
            <a:r>
              <a:rPr lang="en-AU" sz="800" spc="-1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Ideal Customer Profile (ICP)</a:t>
            </a:r>
          </a:p>
        </p:txBody>
      </p:sp>
      <p:sp>
        <p:nvSpPr>
          <p:cNvPr id="10" name="object 10">
            <a:extLst>
              <a:ext uri="{FF2B5EF4-FFF2-40B4-BE49-F238E27FC236}">
                <a16:creationId xmlns:a16="http://schemas.microsoft.com/office/drawing/2014/main" id="{DC3D1A8D-33A6-D780-958C-A81BFD0850E5}"/>
              </a:ext>
            </a:extLst>
          </p:cNvPr>
          <p:cNvSpPr txBox="1"/>
          <p:nvPr/>
        </p:nvSpPr>
        <p:spPr>
          <a:xfrm>
            <a:off x="354121" y="1847485"/>
            <a:ext cx="1187842" cy="409086"/>
          </a:xfrm>
          <a:prstGeom prst="rect">
            <a:avLst/>
          </a:prstGeom>
        </p:spPr>
        <p:txBody>
          <a:bodyPr vert="horz" wrap="square" lIns="0" tIns="26670" rIns="0" bIns="0" rtlCol="0" anchor="t">
            <a:spAutoFit/>
          </a:bodyPr>
          <a:lstStyle/>
          <a:p>
            <a:pPr marL="12700">
              <a:spcBef>
                <a:spcPts val="210"/>
              </a:spcBef>
            </a:pPr>
            <a:r>
              <a:rPr sz="800" b="1">
                <a:solidFill>
                  <a:srgbClr val="FFFFFF"/>
                </a:solidFill>
                <a:latin typeface="Century Gothic"/>
                <a:cs typeface="Century Gothic"/>
              </a:rPr>
              <a:t>SECTION</a:t>
            </a:r>
            <a:r>
              <a:rPr lang="en-GB" sz="800" b="1" spc="155">
                <a:solidFill>
                  <a:srgbClr val="FFFFFF"/>
                </a:solidFill>
                <a:latin typeface="Century Gothic"/>
                <a:cs typeface="Century Gothic"/>
              </a:rPr>
              <a:t> 4</a:t>
            </a:r>
            <a:r>
              <a:rPr sz="800" b="1" spc="-25">
                <a:solidFill>
                  <a:srgbClr val="FFFFFF"/>
                </a:solidFill>
                <a:latin typeface="Century Gothic"/>
                <a:cs typeface="Century Gothic"/>
              </a:rPr>
              <a:t>:</a:t>
            </a:r>
            <a:endParaRPr sz="800">
              <a:latin typeface="Century Gothic"/>
              <a:cs typeface="Century Gothic"/>
            </a:endParaRPr>
          </a:p>
          <a:p>
            <a:pPr marL="12700">
              <a:spcBef>
                <a:spcPts val="112"/>
              </a:spcBef>
            </a:pPr>
            <a:r>
              <a:rPr lang="en-US" sz="800" spc="-10" dirty="0">
                <a:solidFill>
                  <a:srgbClr val="FFFFFF"/>
                </a:solidFill>
                <a:latin typeface="Calibri"/>
                <a:cs typeface="Calibri"/>
              </a:rPr>
              <a:t>Triggers – when </a:t>
            </a:r>
            <a:r>
              <a:rPr lang="en-US" sz="800" spc="-10">
                <a:solidFill>
                  <a:srgbClr val="FFFFFF"/>
                </a:solidFill>
                <a:latin typeface="Calibri"/>
                <a:cs typeface="Calibri"/>
              </a:rPr>
              <a:t>to run this play?</a:t>
            </a:r>
            <a:endParaRPr lang="en-US" sz="800" spc="-10" dirty="0">
              <a:solidFill>
                <a:srgbClr val="FFFFFF"/>
              </a:solidFill>
              <a:latin typeface="Calibri"/>
              <a:ea typeface="Calibri"/>
              <a:cs typeface="Calibri"/>
            </a:endParaRPr>
          </a:p>
        </p:txBody>
      </p:sp>
      <p:sp>
        <p:nvSpPr>
          <p:cNvPr id="13" name="object 13">
            <a:extLst>
              <a:ext uri="{FF2B5EF4-FFF2-40B4-BE49-F238E27FC236}">
                <a16:creationId xmlns:a16="http://schemas.microsoft.com/office/drawing/2014/main" id="{3480CBC5-7F34-8976-8E24-F07F858AC557}"/>
              </a:ext>
            </a:extLst>
          </p:cNvPr>
          <p:cNvSpPr txBox="1"/>
          <p:nvPr/>
        </p:nvSpPr>
        <p:spPr>
          <a:xfrm>
            <a:off x="345735" y="1428891"/>
            <a:ext cx="1251423" cy="285976"/>
          </a:xfrm>
          <a:prstGeom prst="rect">
            <a:avLst/>
          </a:prstGeom>
        </p:spPr>
        <p:txBody>
          <a:bodyPr vert="horz" wrap="square" lIns="0" tIns="26670" rIns="0" bIns="0" rtlCol="0" anchor="t">
            <a:spAutoFit/>
          </a:bodyPr>
          <a:lstStyle/>
          <a:p>
            <a:pPr marL="12700">
              <a:spcBef>
                <a:spcPts val="210"/>
              </a:spcBef>
            </a:pPr>
            <a:r>
              <a:rPr sz="800" b="1">
                <a:solidFill>
                  <a:srgbClr val="FFFFFF"/>
                </a:solidFill>
                <a:latin typeface="Century Gothic"/>
                <a:cs typeface="Century Gothic"/>
              </a:rPr>
              <a:t>SECTION</a:t>
            </a:r>
            <a:r>
              <a:rPr lang="en-GB" sz="800" b="1" spc="155">
                <a:solidFill>
                  <a:srgbClr val="FFFFFF"/>
                </a:solidFill>
                <a:latin typeface="Century Gothic"/>
                <a:cs typeface="Century Gothic"/>
              </a:rPr>
              <a:t> 3</a:t>
            </a:r>
            <a:r>
              <a:rPr sz="800" b="1" spc="-25">
                <a:solidFill>
                  <a:srgbClr val="FFFFFF"/>
                </a:solidFill>
                <a:latin typeface="Century Gothic"/>
                <a:cs typeface="Century Gothic"/>
              </a:rPr>
              <a:t>:</a:t>
            </a:r>
            <a:endParaRPr sz="800">
              <a:latin typeface="Century Gothic"/>
              <a:cs typeface="Century Gothic"/>
            </a:endParaRPr>
          </a:p>
          <a:p>
            <a:pPr marL="12700">
              <a:spcBef>
                <a:spcPts val="110"/>
              </a:spcBef>
            </a:pPr>
            <a:r>
              <a:rPr lang="en-US" sz="800" spc="-10">
                <a:solidFill>
                  <a:srgbClr val="FFFFFF"/>
                </a:solidFill>
                <a:latin typeface="Calibri"/>
                <a:cs typeface="Calibri"/>
              </a:rPr>
              <a:t>Customer pain you are solving</a:t>
            </a:r>
            <a:endParaRPr lang="en-US" sz="800" spc="-10">
              <a:solidFill>
                <a:srgbClr val="FFFFFF"/>
              </a:solidFill>
              <a:latin typeface="Calibri"/>
              <a:ea typeface="Calibri"/>
              <a:cs typeface="Calibri"/>
            </a:endParaRPr>
          </a:p>
        </p:txBody>
      </p:sp>
      <p:sp>
        <p:nvSpPr>
          <p:cNvPr id="3" name="object 13">
            <a:extLst>
              <a:ext uri="{FF2B5EF4-FFF2-40B4-BE49-F238E27FC236}">
                <a16:creationId xmlns:a16="http://schemas.microsoft.com/office/drawing/2014/main" id="{3BA409DE-EA1C-FB0B-0631-ABB527A5C9EC}"/>
              </a:ext>
            </a:extLst>
          </p:cNvPr>
          <p:cNvSpPr txBox="1"/>
          <p:nvPr/>
        </p:nvSpPr>
        <p:spPr>
          <a:xfrm>
            <a:off x="357753" y="2391669"/>
            <a:ext cx="1367959" cy="285976"/>
          </a:xfrm>
          <a:prstGeom prst="rect">
            <a:avLst/>
          </a:prstGeom>
        </p:spPr>
        <p:txBody>
          <a:bodyPr vert="horz" wrap="square" lIns="0" tIns="26670" rIns="0" bIns="0" rtlCol="0" anchor="t">
            <a:spAutoFit/>
          </a:bodyPr>
          <a:lstStyle/>
          <a:p>
            <a:pPr marL="12700">
              <a:spcBef>
                <a:spcPts val="210"/>
              </a:spcBef>
            </a:pPr>
            <a:r>
              <a:rPr sz="800" b="1">
                <a:solidFill>
                  <a:srgbClr val="FFFFFF"/>
                </a:solidFill>
                <a:latin typeface="Century Gothic"/>
                <a:cs typeface="Century Gothic"/>
              </a:rPr>
              <a:t>SECTION</a:t>
            </a:r>
            <a:r>
              <a:rPr lang="en-GB" sz="800" b="1" spc="155">
                <a:solidFill>
                  <a:srgbClr val="FFFFFF"/>
                </a:solidFill>
                <a:latin typeface="Century Gothic"/>
                <a:cs typeface="Century Gothic"/>
              </a:rPr>
              <a:t> 5</a:t>
            </a:r>
            <a:r>
              <a:rPr sz="800" b="1" spc="-25">
                <a:solidFill>
                  <a:srgbClr val="FFFFFF"/>
                </a:solidFill>
                <a:latin typeface="Century Gothic"/>
                <a:cs typeface="Century Gothic"/>
              </a:rPr>
              <a:t>:</a:t>
            </a:r>
            <a:endParaRPr sz="800">
              <a:latin typeface="Century Gothic"/>
              <a:cs typeface="Century Gothic"/>
            </a:endParaRPr>
          </a:p>
          <a:p>
            <a:pPr marL="12700">
              <a:spcBef>
                <a:spcPts val="110"/>
              </a:spcBef>
            </a:pPr>
            <a:r>
              <a:rPr lang="en-US" sz="800" spc="-10" dirty="0">
                <a:solidFill>
                  <a:srgbClr val="FFFFFF"/>
                </a:solidFill>
                <a:latin typeface="Calibri"/>
                <a:cs typeface="Calibri"/>
              </a:rPr>
              <a:t>Desired cust</a:t>
            </a:r>
            <a:r>
              <a:rPr lang="en-US" sz="800" spc="-10">
                <a:solidFill>
                  <a:srgbClr val="FFFFFF"/>
                </a:solidFill>
                <a:latin typeface="Calibri"/>
                <a:cs typeface="Calibri"/>
              </a:rPr>
              <a:t>omer outcomes</a:t>
            </a:r>
            <a:endParaRPr/>
          </a:p>
        </p:txBody>
      </p:sp>
      <p:sp>
        <p:nvSpPr>
          <p:cNvPr id="11" name="object 13">
            <a:extLst>
              <a:ext uri="{FF2B5EF4-FFF2-40B4-BE49-F238E27FC236}">
                <a16:creationId xmlns:a16="http://schemas.microsoft.com/office/drawing/2014/main" id="{B357233E-31D1-FC15-4E15-F1D7238335E4}"/>
              </a:ext>
            </a:extLst>
          </p:cNvPr>
          <p:cNvSpPr txBox="1"/>
          <p:nvPr/>
        </p:nvSpPr>
        <p:spPr>
          <a:xfrm>
            <a:off x="357815" y="2768675"/>
            <a:ext cx="1265992" cy="285976"/>
          </a:xfrm>
          <a:prstGeom prst="rect">
            <a:avLst/>
          </a:prstGeom>
        </p:spPr>
        <p:txBody>
          <a:bodyPr vert="horz" wrap="square" lIns="0" tIns="26670" rIns="0" bIns="0" rtlCol="0" anchor="t">
            <a:spAutoFit/>
          </a:bodyPr>
          <a:lstStyle/>
          <a:p>
            <a:pPr marL="12700">
              <a:spcBef>
                <a:spcPts val="210"/>
              </a:spcBef>
            </a:pPr>
            <a:r>
              <a:rPr sz="800" b="1">
                <a:solidFill>
                  <a:srgbClr val="FFFFFF"/>
                </a:solidFill>
                <a:latin typeface="Century Gothic"/>
                <a:cs typeface="Century Gothic"/>
              </a:rPr>
              <a:t>SECTION</a:t>
            </a:r>
            <a:r>
              <a:rPr lang="en-GB" sz="800" b="1" spc="155">
                <a:solidFill>
                  <a:srgbClr val="FFFFFF"/>
                </a:solidFill>
                <a:latin typeface="Century Gothic"/>
                <a:cs typeface="Century Gothic"/>
              </a:rPr>
              <a:t> 6</a:t>
            </a:r>
            <a:r>
              <a:rPr sz="800" b="1" spc="-25">
                <a:solidFill>
                  <a:srgbClr val="FFFFFF"/>
                </a:solidFill>
                <a:latin typeface="Century Gothic"/>
                <a:cs typeface="Century Gothic"/>
              </a:rPr>
              <a:t>:</a:t>
            </a:r>
            <a:endParaRPr sz="800">
              <a:latin typeface="Century Gothic"/>
              <a:cs typeface="Century Gothic"/>
            </a:endParaRPr>
          </a:p>
          <a:p>
            <a:pPr marL="12700">
              <a:spcBef>
                <a:spcPts val="110"/>
              </a:spcBef>
            </a:pPr>
            <a:r>
              <a:rPr lang="en-US" sz="800" spc="-10">
                <a:solidFill>
                  <a:srgbClr val="FFFFFF"/>
                </a:solidFill>
                <a:latin typeface="Calibri"/>
                <a:cs typeface="Calibri"/>
              </a:rPr>
              <a:t>Quick qualification checklist</a:t>
            </a:r>
            <a:endParaRPr lang="en-US"/>
          </a:p>
        </p:txBody>
      </p:sp>
      <p:sp>
        <p:nvSpPr>
          <p:cNvPr id="12" name="object 13">
            <a:extLst>
              <a:ext uri="{FF2B5EF4-FFF2-40B4-BE49-F238E27FC236}">
                <a16:creationId xmlns:a16="http://schemas.microsoft.com/office/drawing/2014/main" id="{4395D202-1AD3-55AE-9756-A15723A0BA92}"/>
              </a:ext>
            </a:extLst>
          </p:cNvPr>
          <p:cNvSpPr txBox="1"/>
          <p:nvPr/>
        </p:nvSpPr>
        <p:spPr>
          <a:xfrm>
            <a:off x="381634" y="3197793"/>
            <a:ext cx="1265992" cy="409086"/>
          </a:xfrm>
          <a:prstGeom prst="rect">
            <a:avLst/>
          </a:prstGeom>
        </p:spPr>
        <p:txBody>
          <a:bodyPr vert="horz" wrap="square" lIns="0" tIns="26670" rIns="0" bIns="0" rtlCol="0" anchor="t">
            <a:spAutoFit/>
          </a:bodyPr>
          <a:lstStyle/>
          <a:p>
            <a:pPr marL="12700">
              <a:spcBef>
                <a:spcPts val="210"/>
              </a:spcBef>
            </a:pPr>
            <a:r>
              <a:rPr sz="800" b="1">
                <a:solidFill>
                  <a:srgbClr val="FFFFFF"/>
                </a:solidFill>
                <a:latin typeface="Century Gothic"/>
                <a:cs typeface="Century Gothic"/>
              </a:rPr>
              <a:t>SECTION</a:t>
            </a:r>
            <a:r>
              <a:rPr lang="en-GB" sz="800" b="1" spc="155">
                <a:solidFill>
                  <a:srgbClr val="FFFFFF"/>
                </a:solidFill>
                <a:latin typeface="Century Gothic"/>
                <a:cs typeface="Century Gothic"/>
              </a:rPr>
              <a:t> 7</a:t>
            </a:r>
            <a:r>
              <a:rPr sz="800" b="1" spc="-25" dirty="0">
                <a:solidFill>
                  <a:srgbClr val="FFFFFF"/>
                </a:solidFill>
                <a:latin typeface="Century Gothic"/>
                <a:cs typeface="Century Gothic"/>
              </a:rPr>
              <a:t>:</a:t>
            </a:r>
            <a:endParaRPr sz="800" dirty="0">
              <a:latin typeface="Century Gothic"/>
              <a:cs typeface="Century Gothic"/>
            </a:endParaRPr>
          </a:p>
          <a:p>
            <a:pPr marL="12700">
              <a:spcBef>
                <a:spcPts val="110"/>
              </a:spcBef>
            </a:pPr>
            <a:r>
              <a:rPr lang="en-US" sz="800" spc="-10">
                <a:solidFill>
                  <a:srgbClr val="FFFFFF"/>
                </a:solidFill>
                <a:latin typeface="Calibri"/>
                <a:cs typeface="Calibri"/>
              </a:rPr>
              <a:t>Common objections and short answers (vendor neutral)</a:t>
            </a:r>
            <a:endParaRPr lang="en-US"/>
          </a:p>
        </p:txBody>
      </p:sp>
      <p:sp>
        <p:nvSpPr>
          <p:cNvPr id="14" name="object 13">
            <a:extLst>
              <a:ext uri="{FF2B5EF4-FFF2-40B4-BE49-F238E27FC236}">
                <a16:creationId xmlns:a16="http://schemas.microsoft.com/office/drawing/2014/main" id="{69AFC49D-C316-815B-B558-33FFD6D67D93}"/>
              </a:ext>
            </a:extLst>
          </p:cNvPr>
          <p:cNvSpPr txBox="1"/>
          <p:nvPr/>
        </p:nvSpPr>
        <p:spPr>
          <a:xfrm>
            <a:off x="359553" y="3728168"/>
            <a:ext cx="1265992" cy="409086"/>
          </a:xfrm>
          <a:prstGeom prst="rect">
            <a:avLst/>
          </a:prstGeom>
        </p:spPr>
        <p:txBody>
          <a:bodyPr vert="horz" wrap="square" lIns="0" tIns="26670" rIns="0" bIns="0" rtlCol="0" anchor="t">
            <a:spAutoFit/>
          </a:bodyPr>
          <a:lstStyle/>
          <a:p>
            <a:pPr marL="12700">
              <a:spcBef>
                <a:spcPts val="210"/>
              </a:spcBef>
            </a:pPr>
            <a:r>
              <a:rPr sz="800" b="1">
                <a:solidFill>
                  <a:srgbClr val="FFFFFF"/>
                </a:solidFill>
                <a:latin typeface="Century Gothic"/>
                <a:cs typeface="Century Gothic"/>
              </a:rPr>
              <a:t>SECTION</a:t>
            </a:r>
            <a:r>
              <a:rPr lang="en-GB" sz="800" b="1" spc="155">
                <a:solidFill>
                  <a:srgbClr val="FFFFFF"/>
                </a:solidFill>
                <a:latin typeface="Century Gothic"/>
                <a:cs typeface="Century Gothic"/>
              </a:rPr>
              <a:t> 8</a:t>
            </a:r>
            <a:r>
              <a:rPr sz="800" b="1" spc="-25" dirty="0">
                <a:solidFill>
                  <a:srgbClr val="FFFFFF"/>
                </a:solidFill>
                <a:latin typeface="Century Gothic"/>
                <a:cs typeface="Century Gothic"/>
              </a:rPr>
              <a:t>:</a:t>
            </a:r>
            <a:endParaRPr sz="800" dirty="0">
              <a:latin typeface="Century Gothic"/>
              <a:cs typeface="Century Gothic"/>
            </a:endParaRPr>
          </a:p>
          <a:p>
            <a:pPr marL="12700">
              <a:spcBef>
                <a:spcPts val="110"/>
              </a:spcBef>
            </a:pPr>
            <a:r>
              <a:rPr lang="en-US" sz="800" spc="-10">
                <a:solidFill>
                  <a:srgbClr val="FFFFFF"/>
                </a:solidFill>
                <a:latin typeface="Calibri"/>
                <a:cs typeface="Calibri"/>
              </a:rPr>
              <a:t>Optional Prisma Browser positioning bolt-on</a:t>
            </a:r>
            <a:endParaRPr lang="en-US"/>
          </a:p>
        </p:txBody>
      </p:sp>
      <p:sp>
        <p:nvSpPr>
          <p:cNvPr id="17" name="object 18">
            <a:extLst>
              <a:ext uri="{FF2B5EF4-FFF2-40B4-BE49-F238E27FC236}">
                <a16:creationId xmlns:a16="http://schemas.microsoft.com/office/drawing/2014/main" id="{FA82CD78-FBA3-E77F-A47C-1DC96FAEE193}"/>
              </a:ext>
            </a:extLst>
          </p:cNvPr>
          <p:cNvSpPr/>
          <p:nvPr/>
        </p:nvSpPr>
        <p:spPr>
          <a:xfrm>
            <a:off x="232433" y="2985229"/>
            <a:ext cx="45720" cy="45720"/>
          </a:xfrm>
          <a:custGeom>
            <a:avLst/>
            <a:gdLst/>
            <a:ahLst/>
            <a:cxnLst/>
            <a:rect l="l" t="t" r="r" b="b"/>
            <a:pathLst>
              <a:path w="45720" h="45720">
                <a:moveTo>
                  <a:pt x="22860" y="0"/>
                </a:moveTo>
                <a:lnTo>
                  <a:pt x="13962" y="1796"/>
                </a:lnTo>
                <a:lnTo>
                  <a:pt x="6696" y="6696"/>
                </a:lnTo>
                <a:lnTo>
                  <a:pt x="1796" y="13962"/>
                </a:lnTo>
                <a:lnTo>
                  <a:pt x="0" y="22860"/>
                </a:lnTo>
                <a:lnTo>
                  <a:pt x="1796" y="31757"/>
                </a:lnTo>
                <a:lnTo>
                  <a:pt x="6696" y="39023"/>
                </a:lnTo>
                <a:lnTo>
                  <a:pt x="13962" y="43923"/>
                </a:lnTo>
                <a:lnTo>
                  <a:pt x="22860" y="45720"/>
                </a:lnTo>
                <a:lnTo>
                  <a:pt x="31757" y="43923"/>
                </a:lnTo>
                <a:lnTo>
                  <a:pt x="39023" y="39023"/>
                </a:lnTo>
                <a:lnTo>
                  <a:pt x="43923" y="31757"/>
                </a:lnTo>
                <a:lnTo>
                  <a:pt x="45720" y="22860"/>
                </a:lnTo>
                <a:lnTo>
                  <a:pt x="43923" y="13962"/>
                </a:lnTo>
                <a:lnTo>
                  <a:pt x="39023" y="6696"/>
                </a:lnTo>
                <a:lnTo>
                  <a:pt x="31757" y="1796"/>
                </a:lnTo>
                <a:lnTo>
                  <a:pt x="2286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4361595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BEEB64CB-3C91-DD9A-BBD1-F0F5AA48E74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4D099A8F-5AB9-5C0C-7452-11ADDFD275A3}"/>
              </a:ext>
            </a:extLst>
          </p:cNvPr>
          <p:cNvSpPr txBox="1"/>
          <p:nvPr/>
        </p:nvSpPr>
        <p:spPr>
          <a:xfrm>
            <a:off x="2247728" y="633671"/>
            <a:ext cx="6396524" cy="6964086"/>
          </a:xfrm>
          <a:prstGeom prst="rect">
            <a:avLst/>
          </a:prstGeom>
        </p:spPr>
        <p:txBody>
          <a:bodyPr vert="horz" wrap="square" lIns="0" tIns="53975" rIns="0" bIns="0" rtlCol="0" anchor="t">
            <a:spAutoFit/>
          </a:bodyPr>
          <a:lstStyle/>
          <a:p>
            <a:pPr marL="25400">
              <a:spcBef>
                <a:spcPts val="425"/>
              </a:spcBef>
            </a:pPr>
            <a:r>
              <a:rPr sz="1000" b="1" spc="110">
                <a:latin typeface="Century Gothic"/>
                <a:cs typeface="Century Gothic"/>
              </a:rPr>
              <a:t>SECTION</a:t>
            </a:r>
            <a:r>
              <a:rPr lang="en-GB" sz="1000" b="1" spc="190">
                <a:latin typeface="Century Gothic"/>
                <a:cs typeface="Century Gothic"/>
              </a:rPr>
              <a:t> 7</a:t>
            </a:r>
            <a:r>
              <a:rPr sz="1000" b="1">
                <a:latin typeface="Century Gothic"/>
                <a:cs typeface="Century Gothic"/>
              </a:rPr>
              <a:t>:</a:t>
            </a:r>
            <a:r>
              <a:rPr lang="en-GB" sz="1000" b="1" spc="190">
                <a:latin typeface="Century Gothic"/>
                <a:cs typeface="Century Gothic"/>
              </a:rPr>
              <a:t> (Vendor-neutral)</a:t>
            </a:r>
            <a:endParaRPr lang="en-AU" sz="1200" spc="190">
              <a:latin typeface="Aptos"/>
              <a:cs typeface="Tahoma"/>
            </a:endParaRPr>
          </a:p>
          <a:p>
            <a:pPr marL="12700">
              <a:spcBef>
                <a:spcPts val="855"/>
              </a:spcBef>
            </a:pPr>
            <a:r>
              <a:rPr lang="en-AU" sz="2400" spc="-55">
                <a:latin typeface="Aptos"/>
              </a:rPr>
              <a:t>Common objections and short answers </a:t>
            </a:r>
          </a:p>
          <a:p>
            <a:pPr algn="l"/>
            <a:endParaRPr lang="en-AU" sz="1400" spc="-55" dirty="0">
              <a:solidFill>
                <a:srgbClr val="000000"/>
              </a:solidFill>
            </a:endParaRPr>
          </a:p>
          <a:p>
            <a:pPr algn="l"/>
            <a:endParaRPr lang="en-AU" sz="1400" spc="-55" dirty="0">
              <a:solidFill>
                <a:srgbClr val="000000"/>
              </a:solidFill>
            </a:endParaRPr>
          </a:p>
          <a:p>
            <a:pPr algn="l"/>
            <a:endParaRPr lang="en-AU" sz="1400" spc="-55" dirty="0">
              <a:solidFill>
                <a:schemeClr val="tx1"/>
              </a:solidFill>
            </a:endParaRPr>
          </a:p>
          <a:p>
            <a:pPr algn="l"/>
            <a:r>
              <a:rPr lang="en-AU" sz="1400" b="1" spc="-55">
                <a:solidFill>
                  <a:schemeClr val="tx1"/>
                </a:solidFill>
                <a:latin typeface="Calibri"/>
                <a:ea typeface="Calibri"/>
                <a:cs typeface="Calibri"/>
              </a:rPr>
              <a:t>Objection 1 – “We already have EDR and a secure web gateway.”</a:t>
            </a:r>
            <a:endParaRPr lang="en-AU" sz="1400">
              <a:solidFill>
                <a:schemeClr val="tx1"/>
              </a:solidFill>
              <a:latin typeface="Calibri"/>
              <a:ea typeface="Calibri"/>
              <a:cs typeface="Calibri"/>
            </a:endParaRPr>
          </a:p>
          <a:p>
            <a:pPr algn="l"/>
            <a:endParaRPr lang="en-AU" sz="1400" b="1" spc="-55" dirty="0">
              <a:solidFill>
                <a:schemeClr val="tx1"/>
              </a:solidFill>
              <a:latin typeface="Calibri"/>
              <a:ea typeface="Calibri"/>
              <a:cs typeface="Calibri"/>
            </a:endParaRPr>
          </a:p>
          <a:p>
            <a:pPr algn="l"/>
            <a:r>
              <a:rPr lang="en-AU" sz="1400" spc="-55" dirty="0">
                <a:solidFill>
                  <a:schemeClr val="tx1"/>
                </a:solidFill>
                <a:latin typeface="Calibri"/>
                <a:ea typeface="Calibri"/>
                <a:cs typeface="Calibri"/>
              </a:rPr>
              <a:t>“Those see devices and traffic, but not detailed user actions inside the browser – especially on unmanaged devices or in encrypted SaaS sessions. The gap we’re addressing is what happens inside the tab after the user logs in.”</a:t>
            </a:r>
            <a:endParaRPr lang="en-AU" sz="1400">
              <a:solidFill>
                <a:schemeClr val="tx1"/>
              </a:solidFill>
              <a:latin typeface="Calibri"/>
              <a:ea typeface="Calibri"/>
              <a:cs typeface="Calibri"/>
            </a:endParaRPr>
          </a:p>
          <a:p>
            <a:pPr algn="l"/>
            <a:endParaRPr lang="en-AU" sz="1400" spc="-55" dirty="0">
              <a:solidFill>
                <a:schemeClr val="tx1"/>
              </a:solidFill>
              <a:latin typeface="Calibri"/>
              <a:ea typeface="Calibri"/>
              <a:cs typeface="Calibri"/>
            </a:endParaRPr>
          </a:p>
          <a:p>
            <a:pPr algn="l"/>
            <a:r>
              <a:rPr lang="en-AU" sz="1400" b="1" spc="-55">
                <a:solidFill>
                  <a:schemeClr val="tx1"/>
                </a:solidFill>
                <a:latin typeface="Calibri"/>
                <a:ea typeface="Calibri"/>
                <a:cs typeface="Calibri"/>
              </a:rPr>
              <a:t>Objection 2 – “We use VDI for contractors, so we’re covered.”</a:t>
            </a:r>
            <a:endParaRPr lang="en-AU" sz="1400">
              <a:solidFill>
                <a:schemeClr val="tx1"/>
              </a:solidFill>
              <a:latin typeface="Calibri"/>
              <a:ea typeface="Calibri"/>
              <a:cs typeface="Calibri"/>
            </a:endParaRPr>
          </a:p>
          <a:p>
            <a:pPr algn="l"/>
            <a:endParaRPr lang="en-AU" sz="1400" b="1" spc="-55" dirty="0">
              <a:solidFill>
                <a:schemeClr val="tx1"/>
              </a:solidFill>
              <a:latin typeface="Calibri"/>
              <a:ea typeface="Calibri"/>
              <a:cs typeface="Calibri"/>
            </a:endParaRPr>
          </a:p>
          <a:p>
            <a:pPr algn="l"/>
            <a:r>
              <a:rPr lang="en-AU" sz="1400" spc="-55" dirty="0">
                <a:solidFill>
                  <a:schemeClr val="tx1"/>
                </a:solidFill>
                <a:latin typeface="Calibri"/>
                <a:ea typeface="Calibri"/>
                <a:cs typeface="Calibri"/>
              </a:rPr>
              <a:t>“VDI is excellent for thick apps, but it’s expensive and overkill for browser-only workloads. Many organisations keep VDI for a small set of apps and move browser work to something lighter and more secure.”</a:t>
            </a:r>
            <a:endParaRPr lang="en-AU" sz="1400">
              <a:solidFill>
                <a:schemeClr val="tx1"/>
              </a:solidFill>
              <a:latin typeface="Calibri"/>
              <a:ea typeface="Calibri"/>
              <a:cs typeface="Calibri"/>
            </a:endParaRPr>
          </a:p>
          <a:p>
            <a:pPr algn="l"/>
            <a:endParaRPr lang="en-AU" sz="1400" spc="-55" dirty="0">
              <a:solidFill>
                <a:schemeClr val="tx1"/>
              </a:solidFill>
              <a:latin typeface="Calibri"/>
              <a:ea typeface="Calibri"/>
              <a:cs typeface="Calibri"/>
            </a:endParaRPr>
          </a:p>
          <a:p>
            <a:pPr algn="l"/>
            <a:r>
              <a:rPr lang="en-AU" sz="1400" b="1" spc="-55">
                <a:solidFill>
                  <a:schemeClr val="tx1"/>
                </a:solidFill>
                <a:latin typeface="Calibri"/>
                <a:ea typeface="Calibri"/>
                <a:cs typeface="Calibri"/>
              </a:rPr>
              <a:t>Objection 3 – “We can’t force everyone onto a special browser.”</a:t>
            </a:r>
            <a:endParaRPr lang="en-AU" sz="1400">
              <a:solidFill>
                <a:schemeClr val="tx1"/>
              </a:solidFill>
              <a:latin typeface="Calibri"/>
              <a:ea typeface="Calibri"/>
              <a:cs typeface="Calibri"/>
            </a:endParaRPr>
          </a:p>
          <a:p>
            <a:pPr algn="l"/>
            <a:endParaRPr lang="en-AU" sz="1400" b="1" spc="-55" dirty="0">
              <a:solidFill>
                <a:schemeClr val="tx1"/>
              </a:solidFill>
              <a:latin typeface="Calibri"/>
              <a:ea typeface="Calibri"/>
              <a:cs typeface="Calibri"/>
            </a:endParaRPr>
          </a:p>
          <a:p>
            <a:pPr algn="l"/>
            <a:r>
              <a:rPr lang="en-AU" sz="1400" spc="-55" dirty="0">
                <a:solidFill>
                  <a:schemeClr val="tx1"/>
                </a:solidFill>
                <a:latin typeface="Calibri"/>
                <a:ea typeface="Calibri"/>
                <a:cs typeface="Calibri"/>
              </a:rPr>
              <a:t>“You don’t have to start with everyone. Most successful projects start with one high-risk group – like contractors or GenAI users – and expand once the value is proven.”</a:t>
            </a:r>
            <a:endParaRPr lang="en-AU" sz="1400">
              <a:solidFill>
                <a:schemeClr val="tx1"/>
              </a:solidFill>
              <a:latin typeface="Calibri"/>
              <a:ea typeface="Calibri"/>
              <a:cs typeface="Calibri"/>
            </a:endParaRPr>
          </a:p>
          <a:p>
            <a:pPr algn="l"/>
            <a:endParaRPr lang="en-AU" sz="1400" spc="-55" dirty="0">
              <a:solidFill>
                <a:schemeClr val="tx1"/>
              </a:solidFill>
              <a:latin typeface="Calibri"/>
              <a:ea typeface="Calibri"/>
              <a:cs typeface="Calibri"/>
            </a:endParaRPr>
          </a:p>
          <a:p>
            <a:pPr algn="l"/>
            <a:r>
              <a:rPr lang="en-AU" sz="1400" b="1" spc="-55">
                <a:solidFill>
                  <a:schemeClr val="tx1"/>
                </a:solidFill>
                <a:latin typeface="Calibri"/>
                <a:ea typeface="Calibri"/>
                <a:cs typeface="Calibri"/>
              </a:rPr>
              <a:t>Objection 4 – “This sounds like a big project.”</a:t>
            </a:r>
            <a:endParaRPr lang="en-AU" sz="1400">
              <a:solidFill>
                <a:schemeClr val="tx1"/>
              </a:solidFill>
              <a:latin typeface="Calibri"/>
              <a:ea typeface="Calibri"/>
              <a:cs typeface="Calibri"/>
            </a:endParaRPr>
          </a:p>
          <a:p>
            <a:pPr algn="l"/>
            <a:endParaRPr lang="en-AU" sz="1400" b="1" spc="-55" dirty="0">
              <a:solidFill>
                <a:schemeClr val="tx1"/>
              </a:solidFill>
              <a:latin typeface="Calibri"/>
              <a:ea typeface="Calibri"/>
              <a:cs typeface="Calibri"/>
            </a:endParaRPr>
          </a:p>
          <a:p>
            <a:pPr algn="l"/>
            <a:r>
              <a:rPr lang="en-AU" sz="1400" spc="-55" dirty="0">
                <a:solidFill>
                  <a:schemeClr val="tx1"/>
                </a:solidFill>
                <a:latin typeface="Calibri"/>
                <a:ea typeface="Calibri"/>
                <a:cs typeface="Calibri"/>
              </a:rPr>
              <a:t>“We usually prove value in a 30-day pilot with 50–200 users and one or two apps. If it doesn’t show meaningful risk reduction and better visibility, you don’t have to scale it.”</a:t>
            </a:r>
            <a:endParaRPr lang="en-AU" sz="1400">
              <a:solidFill>
                <a:schemeClr val="tx1"/>
              </a:solidFill>
              <a:latin typeface="Calibri"/>
              <a:ea typeface="Calibri"/>
              <a:cs typeface="Calibri"/>
            </a:endParaRPr>
          </a:p>
          <a:p>
            <a:pPr algn="l"/>
            <a:endParaRPr lang="en-AU" sz="1400" spc="-55" dirty="0">
              <a:solidFill>
                <a:schemeClr val="tx1"/>
              </a:solidFill>
              <a:latin typeface="Calibri"/>
              <a:ea typeface="Calibri"/>
              <a:cs typeface="Calibri"/>
            </a:endParaRPr>
          </a:p>
          <a:p>
            <a:pPr marL="469900" indent="-457200">
              <a:spcBef>
                <a:spcPts val="855"/>
              </a:spcBef>
              <a:buFont typeface="Arial"/>
              <a:buChar char="•"/>
            </a:pPr>
            <a:endParaRPr lang="en-AU" sz="1400" spc="-55" dirty="0">
              <a:solidFill>
                <a:schemeClr val="tx1"/>
              </a:solidFill>
              <a:latin typeface="Calibri"/>
              <a:ea typeface="Calibri"/>
              <a:cs typeface="Calibri"/>
            </a:endParaRPr>
          </a:p>
          <a:p>
            <a:pPr algn="l"/>
            <a:endParaRPr lang="en-AU" sz="1400" dirty="0">
              <a:solidFill>
                <a:schemeClr val="tx1"/>
              </a:solidFill>
              <a:latin typeface="Calibri"/>
              <a:ea typeface="Calibri"/>
              <a:cs typeface="Calibri"/>
            </a:endParaRPr>
          </a:p>
          <a:p>
            <a:pPr algn="l"/>
            <a:endParaRPr lang="en-AU" sz="1100" dirty="0">
              <a:solidFill>
                <a:schemeClr val="tx1"/>
              </a:solidFill>
            </a:endParaRPr>
          </a:p>
          <a:p>
            <a:pPr algn="l"/>
            <a:endParaRPr lang="en-AU" sz="1100" dirty="0">
              <a:solidFill>
                <a:srgbClr val="141414"/>
              </a:solidFill>
            </a:endParaRPr>
          </a:p>
        </p:txBody>
      </p:sp>
      <p:sp>
        <p:nvSpPr>
          <p:cNvPr id="4" name="object 4">
            <a:extLst>
              <a:ext uri="{FF2B5EF4-FFF2-40B4-BE49-F238E27FC236}">
                <a16:creationId xmlns:a16="http://schemas.microsoft.com/office/drawing/2014/main" id="{2F4BD505-56FB-EE36-2CBB-C923EF396327}"/>
              </a:ext>
            </a:extLst>
          </p:cNvPr>
          <p:cNvSpPr/>
          <p:nvPr/>
        </p:nvSpPr>
        <p:spPr>
          <a:xfrm>
            <a:off x="8798763" y="1468568"/>
            <a:ext cx="1259840" cy="3717608"/>
          </a:xfrm>
          <a:custGeom>
            <a:avLst/>
            <a:gdLst/>
            <a:ahLst/>
            <a:cxnLst/>
            <a:rect l="l" t="t" r="r" b="b"/>
            <a:pathLst>
              <a:path w="1259840" h="3453765">
                <a:moveTo>
                  <a:pt x="710501" y="293446"/>
                </a:moveTo>
                <a:lnTo>
                  <a:pt x="699630" y="286931"/>
                </a:lnTo>
                <a:lnTo>
                  <a:pt x="680999" y="317982"/>
                </a:lnTo>
                <a:lnTo>
                  <a:pt x="650875" y="297484"/>
                </a:lnTo>
                <a:lnTo>
                  <a:pt x="274205" y="940917"/>
                </a:lnTo>
                <a:lnTo>
                  <a:pt x="320154" y="940917"/>
                </a:lnTo>
                <a:lnTo>
                  <a:pt x="70180" y="1362621"/>
                </a:lnTo>
                <a:lnTo>
                  <a:pt x="68313" y="1370698"/>
                </a:lnTo>
                <a:lnTo>
                  <a:pt x="69875" y="1370698"/>
                </a:lnTo>
                <a:lnTo>
                  <a:pt x="72974" y="1371320"/>
                </a:lnTo>
                <a:lnTo>
                  <a:pt x="710501" y="293446"/>
                </a:lnTo>
                <a:close/>
              </a:path>
              <a:path w="1259840" h="3453765">
                <a:moveTo>
                  <a:pt x="711746" y="571690"/>
                </a:moveTo>
                <a:lnTo>
                  <a:pt x="700874" y="565175"/>
                </a:lnTo>
                <a:lnTo>
                  <a:pt x="679450" y="605231"/>
                </a:lnTo>
                <a:lnTo>
                  <a:pt x="648081" y="586282"/>
                </a:lnTo>
                <a:lnTo>
                  <a:pt x="441579" y="942784"/>
                </a:lnTo>
                <a:lnTo>
                  <a:pt x="488162" y="941844"/>
                </a:lnTo>
                <a:lnTo>
                  <a:pt x="192532" y="1440878"/>
                </a:lnTo>
                <a:lnTo>
                  <a:pt x="199364" y="1439011"/>
                </a:lnTo>
                <a:lnTo>
                  <a:pt x="711746" y="571690"/>
                </a:lnTo>
                <a:close/>
              </a:path>
              <a:path w="1259840" h="3453765">
                <a:moveTo>
                  <a:pt x="711746" y="6527"/>
                </a:moveTo>
                <a:lnTo>
                  <a:pt x="700874" y="0"/>
                </a:lnTo>
                <a:lnTo>
                  <a:pt x="684110" y="27635"/>
                </a:lnTo>
                <a:lnTo>
                  <a:pt x="654608" y="6210"/>
                </a:lnTo>
                <a:lnTo>
                  <a:pt x="106197" y="940917"/>
                </a:lnTo>
                <a:lnTo>
                  <a:pt x="153403" y="939368"/>
                </a:lnTo>
                <a:lnTo>
                  <a:pt x="0" y="1197114"/>
                </a:lnTo>
                <a:lnTo>
                  <a:pt x="5905" y="1199908"/>
                </a:lnTo>
                <a:lnTo>
                  <a:pt x="711746" y="6527"/>
                </a:lnTo>
                <a:close/>
              </a:path>
              <a:path w="1259840" h="3453765">
                <a:moveTo>
                  <a:pt x="743102" y="809244"/>
                </a:moveTo>
                <a:lnTo>
                  <a:pt x="737514" y="805840"/>
                </a:lnTo>
                <a:lnTo>
                  <a:pt x="336613" y="1483106"/>
                </a:lnTo>
                <a:lnTo>
                  <a:pt x="337845" y="1485290"/>
                </a:lnTo>
                <a:lnTo>
                  <a:pt x="340956" y="1489011"/>
                </a:lnTo>
                <a:lnTo>
                  <a:pt x="743102" y="809244"/>
                </a:lnTo>
                <a:close/>
              </a:path>
              <a:path w="1259840" h="3453765">
                <a:moveTo>
                  <a:pt x="867625" y="883475"/>
                </a:moveTo>
                <a:lnTo>
                  <a:pt x="856754" y="876947"/>
                </a:lnTo>
                <a:lnTo>
                  <a:pt x="814832" y="945578"/>
                </a:lnTo>
                <a:lnTo>
                  <a:pt x="773226" y="945578"/>
                </a:lnTo>
                <a:lnTo>
                  <a:pt x="640930" y="1174750"/>
                </a:lnTo>
                <a:lnTo>
                  <a:pt x="639076" y="1254556"/>
                </a:lnTo>
                <a:lnTo>
                  <a:pt x="173266" y="2042083"/>
                </a:lnTo>
                <a:lnTo>
                  <a:pt x="162966" y="2071293"/>
                </a:lnTo>
                <a:lnTo>
                  <a:pt x="159296" y="2080895"/>
                </a:lnTo>
                <a:lnTo>
                  <a:pt x="867625" y="883475"/>
                </a:lnTo>
                <a:close/>
              </a:path>
              <a:path w="1259840" h="3453765">
                <a:moveTo>
                  <a:pt x="1032840" y="890308"/>
                </a:moveTo>
                <a:lnTo>
                  <a:pt x="1021969" y="883780"/>
                </a:lnTo>
                <a:lnTo>
                  <a:pt x="982535" y="948372"/>
                </a:lnTo>
                <a:lnTo>
                  <a:pt x="941539" y="946823"/>
                </a:lnTo>
                <a:lnTo>
                  <a:pt x="637527" y="1463865"/>
                </a:lnTo>
                <a:lnTo>
                  <a:pt x="637527" y="1540256"/>
                </a:lnTo>
                <a:lnTo>
                  <a:pt x="29197" y="2569057"/>
                </a:lnTo>
                <a:lnTo>
                  <a:pt x="33845" y="2573718"/>
                </a:lnTo>
                <a:lnTo>
                  <a:pt x="35712" y="2575890"/>
                </a:lnTo>
                <a:lnTo>
                  <a:pt x="1032840" y="890308"/>
                </a:lnTo>
                <a:close/>
              </a:path>
              <a:path w="1259840" h="3453765">
                <a:moveTo>
                  <a:pt x="1206741" y="883158"/>
                </a:moveTo>
                <a:lnTo>
                  <a:pt x="1195870" y="876325"/>
                </a:lnTo>
                <a:lnTo>
                  <a:pt x="1151153" y="949604"/>
                </a:lnTo>
                <a:lnTo>
                  <a:pt x="1109535" y="949604"/>
                </a:lnTo>
                <a:lnTo>
                  <a:pt x="634733" y="1752968"/>
                </a:lnTo>
                <a:lnTo>
                  <a:pt x="633806" y="1830285"/>
                </a:lnTo>
                <a:lnTo>
                  <a:pt x="106514" y="2722448"/>
                </a:lnTo>
                <a:lnTo>
                  <a:pt x="109308" y="2724632"/>
                </a:lnTo>
                <a:lnTo>
                  <a:pt x="114896" y="2728353"/>
                </a:lnTo>
                <a:lnTo>
                  <a:pt x="1206741" y="883158"/>
                </a:lnTo>
                <a:close/>
              </a:path>
              <a:path w="1259840" h="3453765">
                <a:moveTo>
                  <a:pt x="1259624" y="1836420"/>
                </a:moveTo>
                <a:lnTo>
                  <a:pt x="621068" y="2910014"/>
                </a:lnTo>
                <a:lnTo>
                  <a:pt x="620128" y="2986100"/>
                </a:lnTo>
                <a:lnTo>
                  <a:pt x="353072" y="3437928"/>
                </a:lnTo>
                <a:lnTo>
                  <a:pt x="356793" y="3443211"/>
                </a:lnTo>
                <a:lnTo>
                  <a:pt x="359587" y="3448177"/>
                </a:lnTo>
                <a:lnTo>
                  <a:pt x="362077" y="3453765"/>
                </a:lnTo>
                <a:lnTo>
                  <a:pt x="1259624" y="1938197"/>
                </a:lnTo>
                <a:lnTo>
                  <a:pt x="1259624" y="1836420"/>
                </a:lnTo>
                <a:close/>
              </a:path>
              <a:path w="1259840" h="3453765">
                <a:moveTo>
                  <a:pt x="1259624" y="1552397"/>
                </a:moveTo>
                <a:lnTo>
                  <a:pt x="624166" y="2621851"/>
                </a:lnTo>
                <a:lnTo>
                  <a:pt x="624166" y="2696997"/>
                </a:lnTo>
                <a:lnTo>
                  <a:pt x="218300" y="3381108"/>
                </a:lnTo>
                <a:lnTo>
                  <a:pt x="224193" y="3380168"/>
                </a:lnTo>
                <a:lnTo>
                  <a:pt x="230720" y="3379546"/>
                </a:lnTo>
                <a:lnTo>
                  <a:pt x="236931" y="3379241"/>
                </a:lnTo>
                <a:lnTo>
                  <a:pt x="1259624" y="1651850"/>
                </a:lnTo>
                <a:lnTo>
                  <a:pt x="1259624" y="1552397"/>
                </a:lnTo>
                <a:close/>
              </a:path>
              <a:path w="1259840" h="3453765">
                <a:moveTo>
                  <a:pt x="1259624" y="1266977"/>
                </a:moveTo>
                <a:lnTo>
                  <a:pt x="627583" y="2331809"/>
                </a:lnTo>
                <a:lnTo>
                  <a:pt x="626960" y="2408517"/>
                </a:lnTo>
                <a:lnTo>
                  <a:pt x="178549" y="3164979"/>
                </a:lnTo>
                <a:lnTo>
                  <a:pt x="178549" y="3166211"/>
                </a:lnTo>
                <a:lnTo>
                  <a:pt x="177304" y="3168700"/>
                </a:lnTo>
                <a:lnTo>
                  <a:pt x="167487" y="3198977"/>
                </a:lnTo>
                <a:lnTo>
                  <a:pt x="162153" y="3214116"/>
                </a:lnTo>
                <a:lnTo>
                  <a:pt x="156502" y="3229254"/>
                </a:lnTo>
                <a:lnTo>
                  <a:pt x="1259624" y="1365834"/>
                </a:lnTo>
                <a:lnTo>
                  <a:pt x="1259624" y="1266977"/>
                </a:lnTo>
                <a:close/>
              </a:path>
              <a:path w="1259840" h="3453765">
                <a:moveTo>
                  <a:pt x="1259624" y="982116"/>
                </a:moveTo>
                <a:lnTo>
                  <a:pt x="630999" y="2043010"/>
                </a:lnTo>
                <a:lnTo>
                  <a:pt x="635965" y="2118461"/>
                </a:lnTo>
                <a:lnTo>
                  <a:pt x="154952" y="2928963"/>
                </a:lnTo>
                <a:lnTo>
                  <a:pt x="156819" y="2932074"/>
                </a:lnTo>
                <a:lnTo>
                  <a:pt x="158369" y="2935173"/>
                </a:lnTo>
                <a:lnTo>
                  <a:pt x="159613" y="2938284"/>
                </a:lnTo>
                <a:lnTo>
                  <a:pt x="1259624" y="1079576"/>
                </a:lnTo>
                <a:lnTo>
                  <a:pt x="1259624" y="982116"/>
                </a:lnTo>
                <a:close/>
              </a:path>
              <a:path w="1259840" h="3453765">
                <a:moveTo>
                  <a:pt x="1259636" y="2122576"/>
                </a:moveTo>
                <a:lnTo>
                  <a:pt x="726020" y="3019336"/>
                </a:lnTo>
                <a:lnTo>
                  <a:pt x="789381" y="3019336"/>
                </a:lnTo>
                <a:lnTo>
                  <a:pt x="1259636" y="2225243"/>
                </a:lnTo>
                <a:lnTo>
                  <a:pt x="1259636" y="2122576"/>
                </a:lnTo>
                <a:close/>
              </a:path>
            </a:pathLst>
          </a:custGeom>
          <a:solidFill>
            <a:srgbClr val="00C0E8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5" name="object 5">
            <a:extLst>
              <a:ext uri="{FF2B5EF4-FFF2-40B4-BE49-F238E27FC236}">
                <a16:creationId xmlns:a16="http://schemas.microsoft.com/office/drawing/2014/main" id="{F161FA8C-5ADD-A6F8-8F02-B4C4D9F9E7BB}"/>
              </a:ext>
            </a:extLst>
          </p:cNvPr>
          <p:cNvGrpSpPr/>
          <p:nvPr/>
        </p:nvGrpSpPr>
        <p:grpSpPr>
          <a:xfrm>
            <a:off x="0" y="0"/>
            <a:ext cx="1828800" cy="7772400"/>
            <a:chOff x="0" y="0"/>
            <a:chExt cx="1828800" cy="7772400"/>
          </a:xfrm>
        </p:grpSpPr>
        <p:pic>
          <p:nvPicPr>
            <p:cNvPr id="6" name="object 6">
              <a:extLst>
                <a:ext uri="{FF2B5EF4-FFF2-40B4-BE49-F238E27FC236}">
                  <a16:creationId xmlns:a16="http://schemas.microsoft.com/office/drawing/2014/main" id="{3526CD74-3364-DF2A-B169-F9BD402A1824}"/>
                </a:ext>
              </a:extLst>
            </p:cNvPr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0"/>
              <a:ext cx="1828799" cy="7772399"/>
            </a:xfrm>
            <a:prstGeom prst="rect">
              <a:avLst/>
            </a:prstGeom>
          </p:spPr>
        </p:pic>
        <p:sp>
          <p:nvSpPr>
            <p:cNvPr id="7" name="object 7">
              <a:extLst>
                <a:ext uri="{FF2B5EF4-FFF2-40B4-BE49-F238E27FC236}">
                  <a16:creationId xmlns:a16="http://schemas.microsoft.com/office/drawing/2014/main" id="{31350C53-948E-6FB9-1179-32C7D38B8A78}"/>
                </a:ext>
              </a:extLst>
            </p:cNvPr>
            <p:cNvSpPr/>
            <p:nvPr/>
          </p:nvSpPr>
          <p:spPr>
            <a:xfrm>
              <a:off x="10337" y="502945"/>
              <a:ext cx="1818005" cy="7269480"/>
            </a:xfrm>
            <a:custGeom>
              <a:avLst/>
              <a:gdLst/>
              <a:ahLst/>
              <a:cxnLst/>
              <a:rect l="l" t="t" r="r" b="b"/>
              <a:pathLst>
                <a:path w="1818005" h="7269480">
                  <a:moveTo>
                    <a:pt x="150456" y="1204569"/>
                  </a:moveTo>
                  <a:lnTo>
                    <a:pt x="0" y="1492173"/>
                  </a:lnTo>
                  <a:lnTo>
                    <a:pt x="0" y="4242930"/>
                  </a:lnTo>
                  <a:lnTo>
                    <a:pt x="100304" y="4434484"/>
                  </a:lnTo>
                  <a:lnTo>
                    <a:pt x="100304" y="6439052"/>
                  </a:lnTo>
                  <a:lnTo>
                    <a:pt x="0" y="6630784"/>
                  </a:lnTo>
                  <a:lnTo>
                    <a:pt x="0" y="7269454"/>
                  </a:lnTo>
                  <a:lnTo>
                    <a:pt x="150456" y="7269454"/>
                  </a:lnTo>
                  <a:lnTo>
                    <a:pt x="150456" y="1204569"/>
                  </a:lnTo>
                  <a:close/>
                </a:path>
                <a:path w="1818005" h="7269480">
                  <a:moveTo>
                    <a:pt x="451383" y="901750"/>
                  </a:moveTo>
                  <a:lnTo>
                    <a:pt x="300926" y="1189736"/>
                  </a:lnTo>
                  <a:lnTo>
                    <a:pt x="300926" y="3669754"/>
                  </a:lnTo>
                  <a:lnTo>
                    <a:pt x="401231" y="3861308"/>
                  </a:lnTo>
                  <a:lnTo>
                    <a:pt x="401231" y="6439192"/>
                  </a:lnTo>
                  <a:lnTo>
                    <a:pt x="300926" y="6631178"/>
                  </a:lnTo>
                  <a:lnTo>
                    <a:pt x="300926" y="7269454"/>
                  </a:lnTo>
                  <a:lnTo>
                    <a:pt x="451383" y="7269454"/>
                  </a:lnTo>
                  <a:lnTo>
                    <a:pt x="451383" y="901750"/>
                  </a:lnTo>
                  <a:close/>
                </a:path>
                <a:path w="1818005" h="7269480">
                  <a:moveTo>
                    <a:pt x="752297" y="601421"/>
                  </a:moveTo>
                  <a:lnTo>
                    <a:pt x="601840" y="889406"/>
                  </a:lnTo>
                  <a:lnTo>
                    <a:pt x="601840" y="3095371"/>
                  </a:lnTo>
                  <a:lnTo>
                    <a:pt x="702144" y="3286925"/>
                  </a:lnTo>
                  <a:lnTo>
                    <a:pt x="702144" y="6439179"/>
                  </a:lnTo>
                  <a:lnTo>
                    <a:pt x="601840" y="6631178"/>
                  </a:lnTo>
                  <a:lnTo>
                    <a:pt x="601840" y="7269454"/>
                  </a:lnTo>
                  <a:lnTo>
                    <a:pt x="752297" y="7269454"/>
                  </a:lnTo>
                  <a:lnTo>
                    <a:pt x="752297" y="601421"/>
                  </a:lnTo>
                  <a:close/>
                </a:path>
                <a:path w="1818005" h="7269480">
                  <a:moveTo>
                    <a:pt x="1053223" y="301523"/>
                  </a:moveTo>
                  <a:lnTo>
                    <a:pt x="902766" y="588772"/>
                  </a:lnTo>
                  <a:lnTo>
                    <a:pt x="902766" y="2515628"/>
                  </a:lnTo>
                  <a:lnTo>
                    <a:pt x="1003071" y="2707182"/>
                  </a:lnTo>
                  <a:lnTo>
                    <a:pt x="1003071" y="6438938"/>
                  </a:lnTo>
                  <a:lnTo>
                    <a:pt x="902766" y="6630429"/>
                  </a:lnTo>
                  <a:lnTo>
                    <a:pt x="902766" y="7269454"/>
                  </a:lnTo>
                  <a:lnTo>
                    <a:pt x="1053223" y="7269454"/>
                  </a:lnTo>
                  <a:lnTo>
                    <a:pt x="1053223" y="301523"/>
                  </a:lnTo>
                  <a:close/>
                </a:path>
                <a:path w="1818005" h="7269480">
                  <a:moveTo>
                    <a:pt x="1354150" y="0"/>
                  </a:moveTo>
                  <a:lnTo>
                    <a:pt x="1203693" y="287972"/>
                  </a:lnTo>
                  <a:lnTo>
                    <a:pt x="1203693" y="1939950"/>
                  </a:lnTo>
                  <a:lnTo>
                    <a:pt x="1303997" y="2131504"/>
                  </a:lnTo>
                  <a:lnTo>
                    <a:pt x="1303997" y="6439179"/>
                  </a:lnTo>
                  <a:lnTo>
                    <a:pt x="1203693" y="6631178"/>
                  </a:lnTo>
                  <a:lnTo>
                    <a:pt x="1203693" y="7269454"/>
                  </a:lnTo>
                  <a:lnTo>
                    <a:pt x="1354150" y="7269454"/>
                  </a:lnTo>
                  <a:lnTo>
                    <a:pt x="1354150" y="0"/>
                  </a:lnTo>
                  <a:close/>
                </a:path>
                <a:path w="1818005" h="7269480">
                  <a:moveTo>
                    <a:pt x="1655076" y="1830463"/>
                  </a:moveTo>
                  <a:lnTo>
                    <a:pt x="1504619" y="2118360"/>
                  </a:lnTo>
                  <a:lnTo>
                    <a:pt x="1504619" y="6247269"/>
                  </a:lnTo>
                  <a:lnTo>
                    <a:pt x="1655076" y="6534518"/>
                  </a:lnTo>
                  <a:lnTo>
                    <a:pt x="1655076" y="1830463"/>
                  </a:lnTo>
                  <a:close/>
                </a:path>
                <a:path w="1818005" h="7269480">
                  <a:moveTo>
                    <a:pt x="1817738" y="2671267"/>
                  </a:moveTo>
                  <a:lnTo>
                    <a:pt x="1805546" y="2694584"/>
                  </a:lnTo>
                  <a:lnTo>
                    <a:pt x="1805546" y="6247269"/>
                  </a:lnTo>
                  <a:lnTo>
                    <a:pt x="1814449" y="6264275"/>
                  </a:lnTo>
                  <a:lnTo>
                    <a:pt x="1817738" y="2671267"/>
                  </a:lnTo>
                  <a:close/>
                </a:path>
              </a:pathLst>
            </a:custGeom>
            <a:solidFill>
              <a:srgbClr val="06C5EC">
                <a:alpha val="14999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8" name="object 8">
            <a:extLst>
              <a:ext uri="{FF2B5EF4-FFF2-40B4-BE49-F238E27FC236}">
                <a16:creationId xmlns:a16="http://schemas.microsoft.com/office/drawing/2014/main" id="{27AF3119-1860-02A1-9F8A-54E2293BACF0}"/>
              </a:ext>
            </a:extLst>
          </p:cNvPr>
          <p:cNvSpPr txBox="1"/>
          <p:nvPr/>
        </p:nvSpPr>
        <p:spPr>
          <a:xfrm>
            <a:off x="330200" y="636905"/>
            <a:ext cx="1185212" cy="285976"/>
          </a:xfrm>
          <a:prstGeom prst="rect">
            <a:avLst/>
          </a:prstGeom>
        </p:spPr>
        <p:txBody>
          <a:bodyPr vert="horz" wrap="square" lIns="0" tIns="26670" rIns="0" bIns="0" rtlCol="0" anchor="t">
            <a:spAutoFit/>
          </a:bodyPr>
          <a:lstStyle/>
          <a:p>
            <a:pPr marL="12700">
              <a:lnSpc>
                <a:spcPct val="100000"/>
              </a:lnSpc>
              <a:spcBef>
                <a:spcPts val="210"/>
              </a:spcBef>
            </a:pPr>
            <a:r>
              <a:rPr sz="800" b="1">
                <a:solidFill>
                  <a:srgbClr val="FFFFFF"/>
                </a:solidFill>
                <a:latin typeface="Century Gothic"/>
                <a:cs typeface="Century Gothic"/>
              </a:rPr>
              <a:t>SECTION</a:t>
            </a:r>
            <a:r>
              <a:rPr sz="800" b="1" spc="155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800" b="1" spc="-25">
                <a:solidFill>
                  <a:srgbClr val="FFFFFF"/>
                </a:solidFill>
                <a:latin typeface="Century Gothic"/>
                <a:cs typeface="Century Gothic"/>
              </a:rPr>
              <a:t>1:</a:t>
            </a:r>
            <a:endParaRPr sz="800">
              <a:latin typeface="Century Gothic"/>
              <a:cs typeface="Century Gothic"/>
            </a:endParaRPr>
          </a:p>
          <a:p>
            <a:pPr marL="12700">
              <a:spcBef>
                <a:spcPts val="110"/>
              </a:spcBef>
            </a:pPr>
            <a:r>
              <a:rPr lang="en-GB" sz="800" spc="-10">
                <a:solidFill>
                  <a:srgbClr val="FFFFFF"/>
                </a:solidFill>
                <a:latin typeface="Calibri"/>
                <a:cs typeface="Calibri"/>
              </a:rPr>
              <a:t>What this play is about?</a:t>
            </a:r>
            <a:endParaRPr lang="en-GB" sz="800" spc="-10">
              <a:solidFill>
                <a:srgbClr val="FFFFFF"/>
              </a:solidFill>
              <a:latin typeface="Calibri"/>
              <a:ea typeface="Calibri"/>
              <a:cs typeface="Calibri"/>
            </a:endParaRPr>
          </a:p>
        </p:txBody>
      </p:sp>
      <p:sp>
        <p:nvSpPr>
          <p:cNvPr id="9" name="object 9">
            <a:extLst>
              <a:ext uri="{FF2B5EF4-FFF2-40B4-BE49-F238E27FC236}">
                <a16:creationId xmlns:a16="http://schemas.microsoft.com/office/drawing/2014/main" id="{C7CC7A3B-D0CF-5B42-782B-F930964C5A92}"/>
              </a:ext>
            </a:extLst>
          </p:cNvPr>
          <p:cNvSpPr txBox="1"/>
          <p:nvPr/>
        </p:nvSpPr>
        <p:spPr>
          <a:xfrm>
            <a:off x="330200" y="1013080"/>
            <a:ext cx="1248947" cy="285976"/>
          </a:xfrm>
          <a:prstGeom prst="rect">
            <a:avLst/>
          </a:prstGeom>
        </p:spPr>
        <p:txBody>
          <a:bodyPr vert="horz" wrap="square" lIns="0" tIns="26670" rIns="0" bIns="0" rtlCol="0" anchor="t">
            <a:spAutoFit/>
          </a:bodyPr>
          <a:lstStyle/>
          <a:p>
            <a:pPr marL="12700">
              <a:lnSpc>
                <a:spcPct val="100000"/>
              </a:lnSpc>
              <a:spcBef>
                <a:spcPts val="210"/>
              </a:spcBef>
            </a:pPr>
            <a:r>
              <a:rPr sz="800" b="1">
                <a:solidFill>
                  <a:srgbClr val="FFFFFF"/>
                </a:solidFill>
                <a:latin typeface="Century Gothic"/>
                <a:cs typeface="Century Gothic"/>
              </a:rPr>
              <a:t>SECTION</a:t>
            </a:r>
            <a:r>
              <a:rPr sz="800" b="1" spc="155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800" b="1" spc="-25">
                <a:solidFill>
                  <a:srgbClr val="FFFFFF"/>
                </a:solidFill>
                <a:latin typeface="Century Gothic"/>
                <a:cs typeface="Century Gothic"/>
              </a:rPr>
              <a:t>2:</a:t>
            </a:r>
            <a:endParaRPr sz="800">
              <a:latin typeface="Century Gothic"/>
              <a:cs typeface="Century Gothic"/>
            </a:endParaRPr>
          </a:p>
          <a:p>
            <a:pPr marL="12700">
              <a:spcBef>
                <a:spcPts val="110"/>
              </a:spcBef>
            </a:pPr>
            <a:r>
              <a:rPr lang="en-AU" sz="800" spc="-1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Ideal Customer Profile (ICP)</a:t>
            </a:r>
          </a:p>
        </p:txBody>
      </p:sp>
      <p:sp>
        <p:nvSpPr>
          <p:cNvPr id="10" name="object 10">
            <a:extLst>
              <a:ext uri="{FF2B5EF4-FFF2-40B4-BE49-F238E27FC236}">
                <a16:creationId xmlns:a16="http://schemas.microsoft.com/office/drawing/2014/main" id="{EB8C8AA2-6CD5-50D6-3B4F-E02F04BB150D}"/>
              </a:ext>
            </a:extLst>
          </p:cNvPr>
          <p:cNvSpPr txBox="1"/>
          <p:nvPr/>
        </p:nvSpPr>
        <p:spPr>
          <a:xfrm>
            <a:off x="354121" y="1847485"/>
            <a:ext cx="1187842" cy="409086"/>
          </a:xfrm>
          <a:prstGeom prst="rect">
            <a:avLst/>
          </a:prstGeom>
        </p:spPr>
        <p:txBody>
          <a:bodyPr vert="horz" wrap="square" lIns="0" tIns="26670" rIns="0" bIns="0" rtlCol="0" anchor="t">
            <a:spAutoFit/>
          </a:bodyPr>
          <a:lstStyle/>
          <a:p>
            <a:pPr marL="12700">
              <a:spcBef>
                <a:spcPts val="210"/>
              </a:spcBef>
            </a:pPr>
            <a:r>
              <a:rPr sz="800" b="1">
                <a:solidFill>
                  <a:srgbClr val="FFFFFF"/>
                </a:solidFill>
                <a:latin typeface="Century Gothic"/>
                <a:cs typeface="Century Gothic"/>
              </a:rPr>
              <a:t>SECTION</a:t>
            </a:r>
            <a:r>
              <a:rPr lang="en-GB" sz="800" b="1" spc="155">
                <a:solidFill>
                  <a:srgbClr val="FFFFFF"/>
                </a:solidFill>
                <a:latin typeface="Century Gothic"/>
                <a:cs typeface="Century Gothic"/>
              </a:rPr>
              <a:t> 4</a:t>
            </a:r>
            <a:r>
              <a:rPr sz="800" b="1" spc="-25">
                <a:solidFill>
                  <a:srgbClr val="FFFFFF"/>
                </a:solidFill>
                <a:latin typeface="Century Gothic"/>
                <a:cs typeface="Century Gothic"/>
              </a:rPr>
              <a:t>:</a:t>
            </a:r>
            <a:endParaRPr sz="800">
              <a:latin typeface="Century Gothic"/>
              <a:cs typeface="Century Gothic"/>
            </a:endParaRPr>
          </a:p>
          <a:p>
            <a:pPr marL="12700">
              <a:spcBef>
                <a:spcPts val="112"/>
              </a:spcBef>
            </a:pPr>
            <a:r>
              <a:rPr lang="en-US" sz="800" spc="-10" dirty="0">
                <a:solidFill>
                  <a:srgbClr val="FFFFFF"/>
                </a:solidFill>
                <a:latin typeface="Calibri"/>
                <a:cs typeface="Calibri"/>
              </a:rPr>
              <a:t>Triggers – when </a:t>
            </a:r>
            <a:r>
              <a:rPr lang="en-US" sz="800" spc="-10">
                <a:solidFill>
                  <a:srgbClr val="FFFFFF"/>
                </a:solidFill>
                <a:latin typeface="Calibri"/>
                <a:cs typeface="Calibri"/>
              </a:rPr>
              <a:t>to run this play?</a:t>
            </a:r>
            <a:endParaRPr lang="en-US" sz="800" spc="-10" dirty="0">
              <a:solidFill>
                <a:srgbClr val="FFFFFF"/>
              </a:solidFill>
              <a:latin typeface="Calibri"/>
              <a:ea typeface="Calibri"/>
              <a:cs typeface="Calibri"/>
            </a:endParaRPr>
          </a:p>
        </p:txBody>
      </p:sp>
      <p:sp>
        <p:nvSpPr>
          <p:cNvPr id="13" name="object 13">
            <a:extLst>
              <a:ext uri="{FF2B5EF4-FFF2-40B4-BE49-F238E27FC236}">
                <a16:creationId xmlns:a16="http://schemas.microsoft.com/office/drawing/2014/main" id="{AEE05A0E-BC7F-9BE4-5FB5-8FF6B54616A2}"/>
              </a:ext>
            </a:extLst>
          </p:cNvPr>
          <p:cNvSpPr txBox="1"/>
          <p:nvPr/>
        </p:nvSpPr>
        <p:spPr>
          <a:xfrm>
            <a:off x="345735" y="1428891"/>
            <a:ext cx="1251423" cy="285976"/>
          </a:xfrm>
          <a:prstGeom prst="rect">
            <a:avLst/>
          </a:prstGeom>
        </p:spPr>
        <p:txBody>
          <a:bodyPr vert="horz" wrap="square" lIns="0" tIns="26670" rIns="0" bIns="0" rtlCol="0" anchor="t">
            <a:spAutoFit/>
          </a:bodyPr>
          <a:lstStyle/>
          <a:p>
            <a:pPr marL="12700">
              <a:spcBef>
                <a:spcPts val="210"/>
              </a:spcBef>
            </a:pPr>
            <a:r>
              <a:rPr sz="800" b="1">
                <a:solidFill>
                  <a:srgbClr val="FFFFFF"/>
                </a:solidFill>
                <a:latin typeface="Century Gothic"/>
                <a:cs typeface="Century Gothic"/>
              </a:rPr>
              <a:t>SECTION</a:t>
            </a:r>
            <a:r>
              <a:rPr lang="en-GB" sz="800" b="1" spc="155">
                <a:solidFill>
                  <a:srgbClr val="FFFFFF"/>
                </a:solidFill>
                <a:latin typeface="Century Gothic"/>
                <a:cs typeface="Century Gothic"/>
              </a:rPr>
              <a:t> 3</a:t>
            </a:r>
            <a:r>
              <a:rPr sz="800" b="1" spc="-25">
                <a:solidFill>
                  <a:srgbClr val="FFFFFF"/>
                </a:solidFill>
                <a:latin typeface="Century Gothic"/>
                <a:cs typeface="Century Gothic"/>
              </a:rPr>
              <a:t>:</a:t>
            </a:r>
            <a:endParaRPr sz="800">
              <a:latin typeface="Century Gothic"/>
              <a:cs typeface="Century Gothic"/>
            </a:endParaRPr>
          </a:p>
          <a:p>
            <a:pPr marL="12700">
              <a:spcBef>
                <a:spcPts val="110"/>
              </a:spcBef>
            </a:pPr>
            <a:r>
              <a:rPr lang="en-US" sz="800" spc="-10">
                <a:solidFill>
                  <a:srgbClr val="FFFFFF"/>
                </a:solidFill>
                <a:latin typeface="Calibri"/>
                <a:cs typeface="Calibri"/>
              </a:rPr>
              <a:t>Customer pain you are solving</a:t>
            </a:r>
            <a:endParaRPr lang="en-US" sz="800" spc="-10">
              <a:solidFill>
                <a:srgbClr val="FFFFFF"/>
              </a:solidFill>
              <a:latin typeface="Calibri"/>
              <a:ea typeface="Calibri"/>
              <a:cs typeface="Calibri"/>
            </a:endParaRPr>
          </a:p>
        </p:txBody>
      </p:sp>
      <p:sp>
        <p:nvSpPr>
          <p:cNvPr id="3" name="object 13">
            <a:extLst>
              <a:ext uri="{FF2B5EF4-FFF2-40B4-BE49-F238E27FC236}">
                <a16:creationId xmlns:a16="http://schemas.microsoft.com/office/drawing/2014/main" id="{AFA5D5ED-1289-B177-572F-33A14100E160}"/>
              </a:ext>
            </a:extLst>
          </p:cNvPr>
          <p:cNvSpPr txBox="1"/>
          <p:nvPr/>
        </p:nvSpPr>
        <p:spPr>
          <a:xfrm>
            <a:off x="357753" y="2391669"/>
            <a:ext cx="1367959" cy="285976"/>
          </a:xfrm>
          <a:prstGeom prst="rect">
            <a:avLst/>
          </a:prstGeom>
        </p:spPr>
        <p:txBody>
          <a:bodyPr vert="horz" wrap="square" lIns="0" tIns="26670" rIns="0" bIns="0" rtlCol="0" anchor="t">
            <a:spAutoFit/>
          </a:bodyPr>
          <a:lstStyle/>
          <a:p>
            <a:pPr marL="12700">
              <a:spcBef>
                <a:spcPts val="210"/>
              </a:spcBef>
            </a:pPr>
            <a:r>
              <a:rPr sz="800" b="1">
                <a:solidFill>
                  <a:srgbClr val="FFFFFF"/>
                </a:solidFill>
                <a:latin typeface="Century Gothic"/>
                <a:cs typeface="Century Gothic"/>
              </a:rPr>
              <a:t>SECTION</a:t>
            </a:r>
            <a:r>
              <a:rPr lang="en-GB" sz="800" b="1" spc="155">
                <a:solidFill>
                  <a:srgbClr val="FFFFFF"/>
                </a:solidFill>
                <a:latin typeface="Century Gothic"/>
                <a:cs typeface="Century Gothic"/>
              </a:rPr>
              <a:t> 5</a:t>
            </a:r>
            <a:r>
              <a:rPr sz="800" b="1" spc="-25">
                <a:solidFill>
                  <a:srgbClr val="FFFFFF"/>
                </a:solidFill>
                <a:latin typeface="Century Gothic"/>
                <a:cs typeface="Century Gothic"/>
              </a:rPr>
              <a:t>:</a:t>
            </a:r>
            <a:endParaRPr sz="800">
              <a:latin typeface="Century Gothic"/>
              <a:cs typeface="Century Gothic"/>
            </a:endParaRPr>
          </a:p>
          <a:p>
            <a:pPr marL="12700">
              <a:spcBef>
                <a:spcPts val="110"/>
              </a:spcBef>
            </a:pPr>
            <a:r>
              <a:rPr lang="en-US" sz="800" spc="-10" dirty="0">
                <a:solidFill>
                  <a:srgbClr val="FFFFFF"/>
                </a:solidFill>
                <a:latin typeface="Calibri"/>
                <a:cs typeface="Calibri"/>
              </a:rPr>
              <a:t>Desired cust</a:t>
            </a:r>
            <a:r>
              <a:rPr lang="en-US" sz="800" spc="-10">
                <a:solidFill>
                  <a:srgbClr val="FFFFFF"/>
                </a:solidFill>
                <a:latin typeface="Calibri"/>
                <a:cs typeface="Calibri"/>
              </a:rPr>
              <a:t>omer outcomes</a:t>
            </a:r>
            <a:endParaRPr/>
          </a:p>
        </p:txBody>
      </p:sp>
      <p:sp>
        <p:nvSpPr>
          <p:cNvPr id="11" name="object 13">
            <a:extLst>
              <a:ext uri="{FF2B5EF4-FFF2-40B4-BE49-F238E27FC236}">
                <a16:creationId xmlns:a16="http://schemas.microsoft.com/office/drawing/2014/main" id="{C58DD0E0-BE73-152B-CBD0-003978D1E90C}"/>
              </a:ext>
            </a:extLst>
          </p:cNvPr>
          <p:cNvSpPr txBox="1"/>
          <p:nvPr/>
        </p:nvSpPr>
        <p:spPr>
          <a:xfrm>
            <a:off x="357815" y="2768675"/>
            <a:ext cx="1265992" cy="285976"/>
          </a:xfrm>
          <a:prstGeom prst="rect">
            <a:avLst/>
          </a:prstGeom>
        </p:spPr>
        <p:txBody>
          <a:bodyPr vert="horz" wrap="square" lIns="0" tIns="26670" rIns="0" bIns="0" rtlCol="0" anchor="t">
            <a:spAutoFit/>
          </a:bodyPr>
          <a:lstStyle/>
          <a:p>
            <a:pPr marL="12700">
              <a:spcBef>
                <a:spcPts val="210"/>
              </a:spcBef>
            </a:pPr>
            <a:r>
              <a:rPr sz="800" b="1">
                <a:solidFill>
                  <a:srgbClr val="FFFFFF"/>
                </a:solidFill>
                <a:latin typeface="Century Gothic"/>
                <a:cs typeface="Century Gothic"/>
              </a:rPr>
              <a:t>SECTION</a:t>
            </a:r>
            <a:r>
              <a:rPr lang="en-GB" sz="800" b="1" spc="155">
                <a:solidFill>
                  <a:srgbClr val="FFFFFF"/>
                </a:solidFill>
                <a:latin typeface="Century Gothic"/>
                <a:cs typeface="Century Gothic"/>
              </a:rPr>
              <a:t> 6</a:t>
            </a:r>
            <a:r>
              <a:rPr sz="800" b="1" spc="-25">
                <a:solidFill>
                  <a:srgbClr val="FFFFFF"/>
                </a:solidFill>
                <a:latin typeface="Century Gothic"/>
                <a:cs typeface="Century Gothic"/>
              </a:rPr>
              <a:t>:</a:t>
            </a:r>
            <a:endParaRPr sz="800">
              <a:latin typeface="Century Gothic"/>
              <a:cs typeface="Century Gothic"/>
            </a:endParaRPr>
          </a:p>
          <a:p>
            <a:pPr marL="12700">
              <a:spcBef>
                <a:spcPts val="110"/>
              </a:spcBef>
            </a:pPr>
            <a:r>
              <a:rPr lang="en-US" sz="800" spc="-10">
                <a:solidFill>
                  <a:srgbClr val="FFFFFF"/>
                </a:solidFill>
                <a:latin typeface="Calibri"/>
                <a:cs typeface="Calibri"/>
              </a:rPr>
              <a:t>Quick qualification checklist</a:t>
            </a:r>
            <a:endParaRPr lang="en-US"/>
          </a:p>
        </p:txBody>
      </p:sp>
      <p:sp>
        <p:nvSpPr>
          <p:cNvPr id="12" name="object 13">
            <a:extLst>
              <a:ext uri="{FF2B5EF4-FFF2-40B4-BE49-F238E27FC236}">
                <a16:creationId xmlns:a16="http://schemas.microsoft.com/office/drawing/2014/main" id="{A8E378C0-89D7-E66C-746C-AEA4A1CAC6EF}"/>
              </a:ext>
            </a:extLst>
          </p:cNvPr>
          <p:cNvSpPr txBox="1"/>
          <p:nvPr/>
        </p:nvSpPr>
        <p:spPr>
          <a:xfrm>
            <a:off x="381634" y="3197793"/>
            <a:ext cx="1265992" cy="409086"/>
          </a:xfrm>
          <a:prstGeom prst="rect">
            <a:avLst/>
          </a:prstGeom>
        </p:spPr>
        <p:txBody>
          <a:bodyPr vert="horz" wrap="square" lIns="0" tIns="26670" rIns="0" bIns="0" rtlCol="0" anchor="t">
            <a:spAutoFit/>
          </a:bodyPr>
          <a:lstStyle/>
          <a:p>
            <a:pPr marL="12700">
              <a:spcBef>
                <a:spcPts val="210"/>
              </a:spcBef>
            </a:pPr>
            <a:r>
              <a:rPr sz="800" b="1">
                <a:solidFill>
                  <a:srgbClr val="FFFFFF"/>
                </a:solidFill>
                <a:latin typeface="Century Gothic"/>
                <a:cs typeface="Century Gothic"/>
              </a:rPr>
              <a:t>SECTION</a:t>
            </a:r>
            <a:r>
              <a:rPr lang="en-GB" sz="800" b="1" spc="155">
                <a:solidFill>
                  <a:srgbClr val="FFFFFF"/>
                </a:solidFill>
                <a:latin typeface="Century Gothic"/>
                <a:cs typeface="Century Gothic"/>
              </a:rPr>
              <a:t> 7</a:t>
            </a:r>
            <a:r>
              <a:rPr sz="800" b="1" spc="-25" dirty="0">
                <a:solidFill>
                  <a:srgbClr val="FFFFFF"/>
                </a:solidFill>
                <a:latin typeface="Century Gothic"/>
                <a:cs typeface="Century Gothic"/>
              </a:rPr>
              <a:t>:</a:t>
            </a:r>
            <a:endParaRPr sz="800" dirty="0">
              <a:latin typeface="Century Gothic"/>
              <a:cs typeface="Century Gothic"/>
            </a:endParaRPr>
          </a:p>
          <a:p>
            <a:pPr marL="12700">
              <a:spcBef>
                <a:spcPts val="110"/>
              </a:spcBef>
            </a:pPr>
            <a:r>
              <a:rPr lang="en-US" sz="800" spc="-10">
                <a:solidFill>
                  <a:srgbClr val="FFFFFF"/>
                </a:solidFill>
                <a:latin typeface="Calibri"/>
                <a:cs typeface="Calibri"/>
              </a:rPr>
              <a:t>Common objections and short answers (vendor neutral)</a:t>
            </a:r>
            <a:endParaRPr lang="en-US"/>
          </a:p>
        </p:txBody>
      </p:sp>
      <p:sp>
        <p:nvSpPr>
          <p:cNvPr id="14" name="object 13">
            <a:extLst>
              <a:ext uri="{FF2B5EF4-FFF2-40B4-BE49-F238E27FC236}">
                <a16:creationId xmlns:a16="http://schemas.microsoft.com/office/drawing/2014/main" id="{27C44F2C-4D57-2A31-6F18-C4C481433065}"/>
              </a:ext>
            </a:extLst>
          </p:cNvPr>
          <p:cNvSpPr txBox="1"/>
          <p:nvPr/>
        </p:nvSpPr>
        <p:spPr>
          <a:xfrm>
            <a:off x="359553" y="3728168"/>
            <a:ext cx="1265992" cy="409086"/>
          </a:xfrm>
          <a:prstGeom prst="rect">
            <a:avLst/>
          </a:prstGeom>
        </p:spPr>
        <p:txBody>
          <a:bodyPr vert="horz" wrap="square" lIns="0" tIns="26670" rIns="0" bIns="0" rtlCol="0" anchor="t">
            <a:spAutoFit/>
          </a:bodyPr>
          <a:lstStyle/>
          <a:p>
            <a:pPr marL="12700">
              <a:spcBef>
                <a:spcPts val="210"/>
              </a:spcBef>
            </a:pPr>
            <a:r>
              <a:rPr sz="800" b="1">
                <a:solidFill>
                  <a:srgbClr val="FFFFFF"/>
                </a:solidFill>
                <a:latin typeface="Century Gothic"/>
                <a:cs typeface="Century Gothic"/>
              </a:rPr>
              <a:t>SECTION</a:t>
            </a:r>
            <a:r>
              <a:rPr lang="en-GB" sz="800" b="1" spc="155">
                <a:solidFill>
                  <a:srgbClr val="FFFFFF"/>
                </a:solidFill>
                <a:latin typeface="Century Gothic"/>
                <a:cs typeface="Century Gothic"/>
              </a:rPr>
              <a:t> 8</a:t>
            </a:r>
            <a:r>
              <a:rPr sz="800" b="1" spc="-25" dirty="0">
                <a:solidFill>
                  <a:srgbClr val="FFFFFF"/>
                </a:solidFill>
                <a:latin typeface="Century Gothic"/>
                <a:cs typeface="Century Gothic"/>
              </a:rPr>
              <a:t>:</a:t>
            </a:r>
            <a:endParaRPr sz="800" dirty="0">
              <a:latin typeface="Century Gothic"/>
              <a:cs typeface="Century Gothic"/>
            </a:endParaRPr>
          </a:p>
          <a:p>
            <a:pPr marL="12700">
              <a:spcBef>
                <a:spcPts val="110"/>
              </a:spcBef>
            </a:pPr>
            <a:r>
              <a:rPr lang="en-US" sz="800" spc="-10">
                <a:solidFill>
                  <a:srgbClr val="FFFFFF"/>
                </a:solidFill>
                <a:latin typeface="Calibri"/>
                <a:cs typeface="Calibri"/>
              </a:rPr>
              <a:t>Optional Prisma Browser positioning bolt-on</a:t>
            </a:r>
            <a:endParaRPr lang="en-US"/>
          </a:p>
        </p:txBody>
      </p:sp>
      <p:sp>
        <p:nvSpPr>
          <p:cNvPr id="17" name="object 18">
            <a:extLst>
              <a:ext uri="{FF2B5EF4-FFF2-40B4-BE49-F238E27FC236}">
                <a16:creationId xmlns:a16="http://schemas.microsoft.com/office/drawing/2014/main" id="{EC533A4A-B4AF-04C7-4A2C-32F4C5F75977}"/>
              </a:ext>
            </a:extLst>
          </p:cNvPr>
          <p:cNvSpPr/>
          <p:nvPr/>
        </p:nvSpPr>
        <p:spPr>
          <a:xfrm>
            <a:off x="232433" y="3413975"/>
            <a:ext cx="45720" cy="45720"/>
          </a:xfrm>
          <a:custGeom>
            <a:avLst/>
            <a:gdLst/>
            <a:ahLst/>
            <a:cxnLst/>
            <a:rect l="l" t="t" r="r" b="b"/>
            <a:pathLst>
              <a:path w="45720" h="45720">
                <a:moveTo>
                  <a:pt x="22860" y="0"/>
                </a:moveTo>
                <a:lnTo>
                  <a:pt x="13962" y="1796"/>
                </a:lnTo>
                <a:lnTo>
                  <a:pt x="6696" y="6696"/>
                </a:lnTo>
                <a:lnTo>
                  <a:pt x="1796" y="13962"/>
                </a:lnTo>
                <a:lnTo>
                  <a:pt x="0" y="22860"/>
                </a:lnTo>
                <a:lnTo>
                  <a:pt x="1796" y="31757"/>
                </a:lnTo>
                <a:lnTo>
                  <a:pt x="6696" y="39023"/>
                </a:lnTo>
                <a:lnTo>
                  <a:pt x="13962" y="43923"/>
                </a:lnTo>
                <a:lnTo>
                  <a:pt x="22860" y="45720"/>
                </a:lnTo>
                <a:lnTo>
                  <a:pt x="31757" y="43923"/>
                </a:lnTo>
                <a:lnTo>
                  <a:pt x="39023" y="39023"/>
                </a:lnTo>
                <a:lnTo>
                  <a:pt x="43923" y="31757"/>
                </a:lnTo>
                <a:lnTo>
                  <a:pt x="45720" y="22860"/>
                </a:lnTo>
                <a:lnTo>
                  <a:pt x="43923" y="13962"/>
                </a:lnTo>
                <a:lnTo>
                  <a:pt x="39023" y="6696"/>
                </a:lnTo>
                <a:lnTo>
                  <a:pt x="31757" y="1796"/>
                </a:lnTo>
                <a:lnTo>
                  <a:pt x="2286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4432277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59ED8BE9-567A-FBF8-2D22-0B46328BE9C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E7A9F4AA-3AD5-D2B8-37C7-56A5486987A7}"/>
              </a:ext>
            </a:extLst>
          </p:cNvPr>
          <p:cNvSpPr txBox="1"/>
          <p:nvPr/>
        </p:nvSpPr>
        <p:spPr>
          <a:xfrm>
            <a:off x="2247728" y="633671"/>
            <a:ext cx="6396524" cy="5025094"/>
          </a:xfrm>
          <a:prstGeom prst="rect">
            <a:avLst/>
          </a:prstGeom>
        </p:spPr>
        <p:txBody>
          <a:bodyPr vert="horz" wrap="square" lIns="0" tIns="53975" rIns="0" bIns="0" rtlCol="0" anchor="t">
            <a:spAutoFit/>
          </a:bodyPr>
          <a:lstStyle/>
          <a:p>
            <a:pPr marL="25400">
              <a:spcBef>
                <a:spcPts val="425"/>
              </a:spcBef>
            </a:pPr>
            <a:r>
              <a:rPr sz="1000" b="1" spc="110">
                <a:latin typeface="Century Gothic"/>
                <a:cs typeface="Century Gothic"/>
              </a:rPr>
              <a:t>SECTION</a:t>
            </a:r>
            <a:r>
              <a:rPr lang="en-GB" sz="1000" b="1" spc="190">
                <a:latin typeface="Century Gothic"/>
                <a:cs typeface="Century Gothic"/>
              </a:rPr>
              <a:t> 8</a:t>
            </a:r>
            <a:r>
              <a:rPr sz="1000" b="1">
                <a:latin typeface="Century Gothic"/>
                <a:cs typeface="Century Gothic"/>
              </a:rPr>
              <a:t>:</a:t>
            </a:r>
            <a:r>
              <a:rPr lang="en-GB" sz="1000" b="1" spc="190">
                <a:latin typeface="Century Gothic"/>
                <a:cs typeface="Century Gothic"/>
              </a:rPr>
              <a:t> </a:t>
            </a:r>
            <a:endParaRPr lang="en-AU" sz="1200" spc="190">
              <a:latin typeface="Aptos"/>
              <a:cs typeface="Tahoma"/>
            </a:endParaRPr>
          </a:p>
          <a:p>
            <a:pPr marL="12700">
              <a:spcBef>
                <a:spcPts val="855"/>
              </a:spcBef>
            </a:pPr>
            <a:r>
              <a:rPr lang="en-AU" sz="2400" spc="-55">
                <a:latin typeface="Aptos"/>
              </a:rPr>
              <a:t>Optional Prisma Browser positioning bolt-on </a:t>
            </a:r>
          </a:p>
          <a:p>
            <a:pPr algn="l"/>
            <a:endParaRPr lang="en-AU" sz="1400" spc="-55" dirty="0">
              <a:solidFill>
                <a:srgbClr val="000000"/>
              </a:solidFill>
            </a:endParaRPr>
          </a:p>
          <a:p>
            <a:pPr algn="l"/>
            <a:endParaRPr lang="en-AU" sz="1400" spc="-55" dirty="0">
              <a:solidFill>
                <a:srgbClr val="000000"/>
              </a:solidFill>
            </a:endParaRPr>
          </a:p>
          <a:p>
            <a:pPr algn="l"/>
            <a:endParaRPr lang="en-AU" sz="1400" spc="-55" dirty="0">
              <a:solidFill>
                <a:schemeClr val="tx1"/>
              </a:solidFill>
              <a:latin typeface="Calibri"/>
              <a:ea typeface="Calibri"/>
              <a:cs typeface="Calibri"/>
            </a:endParaRPr>
          </a:p>
          <a:p>
            <a:pPr algn="l"/>
            <a:r>
              <a:rPr lang="en-AU" sz="1400" spc="-55">
                <a:solidFill>
                  <a:schemeClr val="tx1"/>
                </a:solidFill>
                <a:latin typeface="Calibri"/>
                <a:ea typeface="Calibri"/>
                <a:cs typeface="Calibri"/>
              </a:rPr>
              <a:t>Add this section only when you want to be explicit about Palo Alto:</a:t>
            </a:r>
            <a:endParaRPr lang="en-AU" sz="1400">
              <a:solidFill>
                <a:schemeClr val="tx1"/>
              </a:solidFill>
              <a:latin typeface="Calibri"/>
              <a:ea typeface="Calibri"/>
              <a:cs typeface="Calibri"/>
            </a:endParaRPr>
          </a:p>
          <a:p>
            <a:pPr algn="l"/>
            <a:endParaRPr lang="en-AU" sz="1400" spc="-55" dirty="0">
              <a:solidFill>
                <a:schemeClr val="tx1"/>
              </a:solidFill>
              <a:latin typeface="Calibri"/>
              <a:ea typeface="Calibri"/>
              <a:cs typeface="Calibri"/>
            </a:endParaRPr>
          </a:p>
          <a:p>
            <a:pPr algn="l"/>
            <a:r>
              <a:rPr lang="en-AU" sz="1400" b="1" spc="-55">
                <a:solidFill>
                  <a:schemeClr val="tx1"/>
                </a:solidFill>
                <a:latin typeface="Calibri"/>
                <a:ea typeface="Calibri"/>
                <a:cs typeface="Calibri"/>
              </a:rPr>
              <a:t>Why Prisma Browser for this play?</a:t>
            </a:r>
            <a:endParaRPr lang="en-AU" sz="1400">
              <a:solidFill>
                <a:schemeClr val="tx1"/>
              </a:solidFill>
              <a:latin typeface="Calibri"/>
              <a:ea typeface="Calibri"/>
              <a:cs typeface="Calibri"/>
            </a:endParaRPr>
          </a:p>
          <a:p>
            <a:pPr algn="l"/>
            <a:endParaRPr lang="en-AU" sz="1400" b="1" spc="-55" dirty="0">
              <a:solidFill>
                <a:schemeClr val="tx1"/>
              </a:solidFill>
              <a:latin typeface="Calibri"/>
              <a:ea typeface="Calibri"/>
              <a:cs typeface="Calibri"/>
            </a:endParaRPr>
          </a:p>
          <a:p>
            <a:pPr marL="342900" indent="-342900" algn="l">
              <a:buChar char="•"/>
            </a:pPr>
            <a:r>
              <a:rPr lang="en-AU" sz="1400" spc="-55">
                <a:solidFill>
                  <a:schemeClr val="tx1"/>
                </a:solidFill>
                <a:latin typeface="Calibri"/>
                <a:ea typeface="Calibri"/>
                <a:cs typeface="Calibri"/>
              </a:rPr>
              <a:t>A secure enterprise browser that is native to Prisma SASE – one policy and one console for both managed and unmanaged devices.</a:t>
            </a:r>
            <a:endParaRPr lang="en-AU" sz="1400">
              <a:solidFill>
                <a:schemeClr val="tx1"/>
              </a:solidFill>
              <a:latin typeface="Calibri"/>
              <a:ea typeface="Calibri"/>
              <a:cs typeface="Calibri"/>
            </a:endParaRPr>
          </a:p>
          <a:p>
            <a:pPr marL="342900" indent="-342900" algn="l">
              <a:buChar char="•"/>
            </a:pPr>
            <a:endParaRPr lang="en-AU" sz="1400" spc="-55" dirty="0">
              <a:solidFill>
                <a:schemeClr val="tx1"/>
              </a:solidFill>
              <a:latin typeface="Calibri"/>
              <a:ea typeface="Calibri"/>
              <a:cs typeface="Calibri"/>
            </a:endParaRPr>
          </a:p>
          <a:p>
            <a:pPr marL="342900" indent="-342900" algn="l">
              <a:buChar char="•"/>
            </a:pPr>
            <a:r>
              <a:rPr lang="en-AU" sz="1400" spc="-55">
                <a:solidFill>
                  <a:schemeClr val="tx1"/>
                </a:solidFill>
                <a:latin typeface="Calibri"/>
                <a:ea typeface="Calibri"/>
                <a:cs typeface="Calibri"/>
              </a:rPr>
              <a:t>Protects work on </a:t>
            </a:r>
            <a:r>
              <a:rPr lang="en-AU" sz="1400" b="1" i="1" spc="-55">
                <a:solidFill>
                  <a:schemeClr val="tx1"/>
                </a:solidFill>
                <a:latin typeface="Calibri"/>
                <a:ea typeface="Calibri"/>
                <a:cs typeface="Calibri"/>
              </a:rPr>
              <a:t>any device, for any user, in any location and any web app</a:t>
            </a:r>
            <a:r>
              <a:rPr lang="en-AU" sz="1400" spc="-55">
                <a:solidFill>
                  <a:schemeClr val="tx1"/>
                </a:solidFill>
                <a:latin typeface="Calibri"/>
                <a:ea typeface="Calibri"/>
                <a:cs typeface="Calibri"/>
              </a:rPr>
              <a:t>, in minutes.</a:t>
            </a:r>
            <a:endParaRPr lang="en-AU" sz="1400">
              <a:solidFill>
                <a:schemeClr val="tx1"/>
              </a:solidFill>
              <a:latin typeface="Calibri"/>
              <a:ea typeface="Calibri"/>
              <a:cs typeface="Calibri"/>
            </a:endParaRPr>
          </a:p>
          <a:p>
            <a:pPr marL="342900" indent="-342900" algn="l">
              <a:buChar char="•"/>
            </a:pPr>
            <a:endParaRPr lang="en-AU" sz="1400" spc="-55" dirty="0">
              <a:solidFill>
                <a:schemeClr val="tx1"/>
              </a:solidFill>
              <a:latin typeface="Calibri"/>
              <a:ea typeface="Calibri"/>
              <a:cs typeface="Calibri"/>
            </a:endParaRPr>
          </a:p>
          <a:p>
            <a:pPr marL="342900" indent="-342900" algn="l">
              <a:buChar char="•"/>
            </a:pPr>
            <a:r>
              <a:rPr lang="en-AU" sz="1400" spc="-55">
                <a:solidFill>
                  <a:schemeClr val="tx1"/>
                </a:solidFill>
                <a:latin typeface="Calibri"/>
                <a:ea typeface="Calibri"/>
                <a:cs typeface="Calibri"/>
              </a:rPr>
              <a:t>Uses advanced threat detection and enterprise-grade data controls directly in the browser, with rich visibility and policy control for security teams.</a:t>
            </a:r>
            <a:endParaRPr lang="en-AU" sz="1400">
              <a:solidFill>
                <a:schemeClr val="tx1"/>
              </a:solidFill>
              <a:latin typeface="Calibri"/>
              <a:ea typeface="Calibri"/>
              <a:cs typeface="Calibri"/>
            </a:endParaRPr>
          </a:p>
          <a:p>
            <a:pPr algn="l"/>
            <a:endParaRPr lang="en-AU" sz="1400" b="1" spc="-55" dirty="0">
              <a:solidFill>
                <a:schemeClr val="tx1"/>
              </a:solidFill>
              <a:latin typeface="Calibri"/>
              <a:ea typeface="Calibri"/>
              <a:cs typeface="Calibri"/>
            </a:endParaRPr>
          </a:p>
          <a:p>
            <a:pPr algn="l"/>
            <a:endParaRPr lang="en-AU" sz="1400" spc="-55" dirty="0">
              <a:solidFill>
                <a:schemeClr val="tx1"/>
              </a:solidFill>
              <a:latin typeface="Calibri"/>
              <a:ea typeface="Calibri"/>
              <a:cs typeface="Calibri"/>
            </a:endParaRPr>
          </a:p>
          <a:p>
            <a:pPr marL="469900" indent="-457200">
              <a:spcBef>
                <a:spcPts val="855"/>
              </a:spcBef>
              <a:buFont typeface="Arial"/>
              <a:buChar char="•"/>
            </a:pPr>
            <a:endParaRPr lang="en-AU" sz="1400" spc="-55" dirty="0">
              <a:solidFill>
                <a:schemeClr val="tx1"/>
              </a:solidFill>
              <a:latin typeface="Calibri"/>
              <a:ea typeface="Calibri"/>
              <a:cs typeface="Calibri"/>
            </a:endParaRPr>
          </a:p>
          <a:p>
            <a:pPr algn="l"/>
            <a:endParaRPr lang="en-AU" sz="1400" dirty="0">
              <a:solidFill>
                <a:schemeClr val="tx1"/>
              </a:solidFill>
              <a:latin typeface="Calibri"/>
              <a:ea typeface="Calibri"/>
              <a:cs typeface="Calibri"/>
            </a:endParaRPr>
          </a:p>
          <a:p>
            <a:pPr algn="l"/>
            <a:endParaRPr lang="en-AU" sz="1100" dirty="0">
              <a:solidFill>
                <a:schemeClr val="tx1"/>
              </a:solidFill>
            </a:endParaRPr>
          </a:p>
          <a:p>
            <a:pPr algn="l"/>
            <a:endParaRPr lang="en-AU" sz="1100" dirty="0">
              <a:solidFill>
                <a:srgbClr val="141414"/>
              </a:solidFill>
            </a:endParaRPr>
          </a:p>
        </p:txBody>
      </p:sp>
      <p:sp>
        <p:nvSpPr>
          <p:cNvPr id="4" name="object 4">
            <a:extLst>
              <a:ext uri="{FF2B5EF4-FFF2-40B4-BE49-F238E27FC236}">
                <a16:creationId xmlns:a16="http://schemas.microsoft.com/office/drawing/2014/main" id="{9B88BBAF-A566-57C3-957E-E0E45AED28D1}"/>
              </a:ext>
            </a:extLst>
          </p:cNvPr>
          <p:cNvSpPr/>
          <p:nvPr/>
        </p:nvSpPr>
        <p:spPr>
          <a:xfrm>
            <a:off x="8798763" y="1468568"/>
            <a:ext cx="1259840" cy="3717608"/>
          </a:xfrm>
          <a:custGeom>
            <a:avLst/>
            <a:gdLst/>
            <a:ahLst/>
            <a:cxnLst/>
            <a:rect l="l" t="t" r="r" b="b"/>
            <a:pathLst>
              <a:path w="1259840" h="3453765">
                <a:moveTo>
                  <a:pt x="710501" y="293446"/>
                </a:moveTo>
                <a:lnTo>
                  <a:pt x="699630" y="286931"/>
                </a:lnTo>
                <a:lnTo>
                  <a:pt x="680999" y="317982"/>
                </a:lnTo>
                <a:lnTo>
                  <a:pt x="650875" y="297484"/>
                </a:lnTo>
                <a:lnTo>
                  <a:pt x="274205" y="940917"/>
                </a:lnTo>
                <a:lnTo>
                  <a:pt x="320154" y="940917"/>
                </a:lnTo>
                <a:lnTo>
                  <a:pt x="70180" y="1362621"/>
                </a:lnTo>
                <a:lnTo>
                  <a:pt x="68313" y="1370698"/>
                </a:lnTo>
                <a:lnTo>
                  <a:pt x="69875" y="1370698"/>
                </a:lnTo>
                <a:lnTo>
                  <a:pt x="72974" y="1371320"/>
                </a:lnTo>
                <a:lnTo>
                  <a:pt x="710501" y="293446"/>
                </a:lnTo>
                <a:close/>
              </a:path>
              <a:path w="1259840" h="3453765">
                <a:moveTo>
                  <a:pt x="711746" y="571690"/>
                </a:moveTo>
                <a:lnTo>
                  <a:pt x="700874" y="565175"/>
                </a:lnTo>
                <a:lnTo>
                  <a:pt x="679450" y="605231"/>
                </a:lnTo>
                <a:lnTo>
                  <a:pt x="648081" y="586282"/>
                </a:lnTo>
                <a:lnTo>
                  <a:pt x="441579" y="942784"/>
                </a:lnTo>
                <a:lnTo>
                  <a:pt x="488162" y="941844"/>
                </a:lnTo>
                <a:lnTo>
                  <a:pt x="192532" y="1440878"/>
                </a:lnTo>
                <a:lnTo>
                  <a:pt x="199364" y="1439011"/>
                </a:lnTo>
                <a:lnTo>
                  <a:pt x="711746" y="571690"/>
                </a:lnTo>
                <a:close/>
              </a:path>
              <a:path w="1259840" h="3453765">
                <a:moveTo>
                  <a:pt x="711746" y="6527"/>
                </a:moveTo>
                <a:lnTo>
                  <a:pt x="700874" y="0"/>
                </a:lnTo>
                <a:lnTo>
                  <a:pt x="684110" y="27635"/>
                </a:lnTo>
                <a:lnTo>
                  <a:pt x="654608" y="6210"/>
                </a:lnTo>
                <a:lnTo>
                  <a:pt x="106197" y="940917"/>
                </a:lnTo>
                <a:lnTo>
                  <a:pt x="153403" y="939368"/>
                </a:lnTo>
                <a:lnTo>
                  <a:pt x="0" y="1197114"/>
                </a:lnTo>
                <a:lnTo>
                  <a:pt x="5905" y="1199908"/>
                </a:lnTo>
                <a:lnTo>
                  <a:pt x="711746" y="6527"/>
                </a:lnTo>
                <a:close/>
              </a:path>
              <a:path w="1259840" h="3453765">
                <a:moveTo>
                  <a:pt x="743102" y="809244"/>
                </a:moveTo>
                <a:lnTo>
                  <a:pt x="737514" y="805840"/>
                </a:lnTo>
                <a:lnTo>
                  <a:pt x="336613" y="1483106"/>
                </a:lnTo>
                <a:lnTo>
                  <a:pt x="337845" y="1485290"/>
                </a:lnTo>
                <a:lnTo>
                  <a:pt x="340956" y="1489011"/>
                </a:lnTo>
                <a:lnTo>
                  <a:pt x="743102" y="809244"/>
                </a:lnTo>
                <a:close/>
              </a:path>
              <a:path w="1259840" h="3453765">
                <a:moveTo>
                  <a:pt x="867625" y="883475"/>
                </a:moveTo>
                <a:lnTo>
                  <a:pt x="856754" y="876947"/>
                </a:lnTo>
                <a:lnTo>
                  <a:pt x="814832" y="945578"/>
                </a:lnTo>
                <a:lnTo>
                  <a:pt x="773226" y="945578"/>
                </a:lnTo>
                <a:lnTo>
                  <a:pt x="640930" y="1174750"/>
                </a:lnTo>
                <a:lnTo>
                  <a:pt x="639076" y="1254556"/>
                </a:lnTo>
                <a:lnTo>
                  <a:pt x="173266" y="2042083"/>
                </a:lnTo>
                <a:lnTo>
                  <a:pt x="162966" y="2071293"/>
                </a:lnTo>
                <a:lnTo>
                  <a:pt x="159296" y="2080895"/>
                </a:lnTo>
                <a:lnTo>
                  <a:pt x="867625" y="883475"/>
                </a:lnTo>
                <a:close/>
              </a:path>
              <a:path w="1259840" h="3453765">
                <a:moveTo>
                  <a:pt x="1032840" y="890308"/>
                </a:moveTo>
                <a:lnTo>
                  <a:pt x="1021969" y="883780"/>
                </a:lnTo>
                <a:lnTo>
                  <a:pt x="982535" y="948372"/>
                </a:lnTo>
                <a:lnTo>
                  <a:pt x="941539" y="946823"/>
                </a:lnTo>
                <a:lnTo>
                  <a:pt x="637527" y="1463865"/>
                </a:lnTo>
                <a:lnTo>
                  <a:pt x="637527" y="1540256"/>
                </a:lnTo>
                <a:lnTo>
                  <a:pt x="29197" y="2569057"/>
                </a:lnTo>
                <a:lnTo>
                  <a:pt x="33845" y="2573718"/>
                </a:lnTo>
                <a:lnTo>
                  <a:pt x="35712" y="2575890"/>
                </a:lnTo>
                <a:lnTo>
                  <a:pt x="1032840" y="890308"/>
                </a:lnTo>
                <a:close/>
              </a:path>
              <a:path w="1259840" h="3453765">
                <a:moveTo>
                  <a:pt x="1206741" y="883158"/>
                </a:moveTo>
                <a:lnTo>
                  <a:pt x="1195870" y="876325"/>
                </a:lnTo>
                <a:lnTo>
                  <a:pt x="1151153" y="949604"/>
                </a:lnTo>
                <a:lnTo>
                  <a:pt x="1109535" y="949604"/>
                </a:lnTo>
                <a:lnTo>
                  <a:pt x="634733" y="1752968"/>
                </a:lnTo>
                <a:lnTo>
                  <a:pt x="633806" y="1830285"/>
                </a:lnTo>
                <a:lnTo>
                  <a:pt x="106514" y="2722448"/>
                </a:lnTo>
                <a:lnTo>
                  <a:pt x="109308" y="2724632"/>
                </a:lnTo>
                <a:lnTo>
                  <a:pt x="114896" y="2728353"/>
                </a:lnTo>
                <a:lnTo>
                  <a:pt x="1206741" y="883158"/>
                </a:lnTo>
                <a:close/>
              </a:path>
              <a:path w="1259840" h="3453765">
                <a:moveTo>
                  <a:pt x="1259624" y="1836420"/>
                </a:moveTo>
                <a:lnTo>
                  <a:pt x="621068" y="2910014"/>
                </a:lnTo>
                <a:lnTo>
                  <a:pt x="620128" y="2986100"/>
                </a:lnTo>
                <a:lnTo>
                  <a:pt x="353072" y="3437928"/>
                </a:lnTo>
                <a:lnTo>
                  <a:pt x="356793" y="3443211"/>
                </a:lnTo>
                <a:lnTo>
                  <a:pt x="359587" y="3448177"/>
                </a:lnTo>
                <a:lnTo>
                  <a:pt x="362077" y="3453765"/>
                </a:lnTo>
                <a:lnTo>
                  <a:pt x="1259624" y="1938197"/>
                </a:lnTo>
                <a:lnTo>
                  <a:pt x="1259624" y="1836420"/>
                </a:lnTo>
                <a:close/>
              </a:path>
              <a:path w="1259840" h="3453765">
                <a:moveTo>
                  <a:pt x="1259624" y="1552397"/>
                </a:moveTo>
                <a:lnTo>
                  <a:pt x="624166" y="2621851"/>
                </a:lnTo>
                <a:lnTo>
                  <a:pt x="624166" y="2696997"/>
                </a:lnTo>
                <a:lnTo>
                  <a:pt x="218300" y="3381108"/>
                </a:lnTo>
                <a:lnTo>
                  <a:pt x="224193" y="3380168"/>
                </a:lnTo>
                <a:lnTo>
                  <a:pt x="230720" y="3379546"/>
                </a:lnTo>
                <a:lnTo>
                  <a:pt x="236931" y="3379241"/>
                </a:lnTo>
                <a:lnTo>
                  <a:pt x="1259624" y="1651850"/>
                </a:lnTo>
                <a:lnTo>
                  <a:pt x="1259624" y="1552397"/>
                </a:lnTo>
                <a:close/>
              </a:path>
              <a:path w="1259840" h="3453765">
                <a:moveTo>
                  <a:pt x="1259624" y="1266977"/>
                </a:moveTo>
                <a:lnTo>
                  <a:pt x="627583" y="2331809"/>
                </a:lnTo>
                <a:lnTo>
                  <a:pt x="626960" y="2408517"/>
                </a:lnTo>
                <a:lnTo>
                  <a:pt x="178549" y="3164979"/>
                </a:lnTo>
                <a:lnTo>
                  <a:pt x="178549" y="3166211"/>
                </a:lnTo>
                <a:lnTo>
                  <a:pt x="177304" y="3168700"/>
                </a:lnTo>
                <a:lnTo>
                  <a:pt x="167487" y="3198977"/>
                </a:lnTo>
                <a:lnTo>
                  <a:pt x="162153" y="3214116"/>
                </a:lnTo>
                <a:lnTo>
                  <a:pt x="156502" y="3229254"/>
                </a:lnTo>
                <a:lnTo>
                  <a:pt x="1259624" y="1365834"/>
                </a:lnTo>
                <a:lnTo>
                  <a:pt x="1259624" y="1266977"/>
                </a:lnTo>
                <a:close/>
              </a:path>
              <a:path w="1259840" h="3453765">
                <a:moveTo>
                  <a:pt x="1259624" y="982116"/>
                </a:moveTo>
                <a:lnTo>
                  <a:pt x="630999" y="2043010"/>
                </a:lnTo>
                <a:lnTo>
                  <a:pt x="635965" y="2118461"/>
                </a:lnTo>
                <a:lnTo>
                  <a:pt x="154952" y="2928963"/>
                </a:lnTo>
                <a:lnTo>
                  <a:pt x="156819" y="2932074"/>
                </a:lnTo>
                <a:lnTo>
                  <a:pt x="158369" y="2935173"/>
                </a:lnTo>
                <a:lnTo>
                  <a:pt x="159613" y="2938284"/>
                </a:lnTo>
                <a:lnTo>
                  <a:pt x="1259624" y="1079576"/>
                </a:lnTo>
                <a:lnTo>
                  <a:pt x="1259624" y="982116"/>
                </a:lnTo>
                <a:close/>
              </a:path>
              <a:path w="1259840" h="3453765">
                <a:moveTo>
                  <a:pt x="1259636" y="2122576"/>
                </a:moveTo>
                <a:lnTo>
                  <a:pt x="726020" y="3019336"/>
                </a:lnTo>
                <a:lnTo>
                  <a:pt x="789381" y="3019336"/>
                </a:lnTo>
                <a:lnTo>
                  <a:pt x="1259636" y="2225243"/>
                </a:lnTo>
                <a:lnTo>
                  <a:pt x="1259636" y="2122576"/>
                </a:lnTo>
                <a:close/>
              </a:path>
            </a:pathLst>
          </a:custGeom>
          <a:solidFill>
            <a:srgbClr val="00C0E8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5" name="object 5">
            <a:extLst>
              <a:ext uri="{FF2B5EF4-FFF2-40B4-BE49-F238E27FC236}">
                <a16:creationId xmlns:a16="http://schemas.microsoft.com/office/drawing/2014/main" id="{3B334D58-7011-6300-3C75-46ABC3903A11}"/>
              </a:ext>
            </a:extLst>
          </p:cNvPr>
          <p:cNvGrpSpPr/>
          <p:nvPr/>
        </p:nvGrpSpPr>
        <p:grpSpPr>
          <a:xfrm>
            <a:off x="0" y="0"/>
            <a:ext cx="1828800" cy="7772400"/>
            <a:chOff x="0" y="0"/>
            <a:chExt cx="1828800" cy="7772400"/>
          </a:xfrm>
        </p:grpSpPr>
        <p:pic>
          <p:nvPicPr>
            <p:cNvPr id="6" name="object 6">
              <a:extLst>
                <a:ext uri="{FF2B5EF4-FFF2-40B4-BE49-F238E27FC236}">
                  <a16:creationId xmlns:a16="http://schemas.microsoft.com/office/drawing/2014/main" id="{D5521A09-A72D-8F45-76B1-315D05D162A5}"/>
                </a:ext>
              </a:extLst>
            </p:cNvPr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0"/>
              <a:ext cx="1828799" cy="7772399"/>
            </a:xfrm>
            <a:prstGeom prst="rect">
              <a:avLst/>
            </a:prstGeom>
          </p:spPr>
        </p:pic>
        <p:sp>
          <p:nvSpPr>
            <p:cNvPr id="7" name="object 7">
              <a:extLst>
                <a:ext uri="{FF2B5EF4-FFF2-40B4-BE49-F238E27FC236}">
                  <a16:creationId xmlns:a16="http://schemas.microsoft.com/office/drawing/2014/main" id="{36092F16-A4A3-01D4-3037-6091050C7679}"/>
                </a:ext>
              </a:extLst>
            </p:cNvPr>
            <p:cNvSpPr/>
            <p:nvPr/>
          </p:nvSpPr>
          <p:spPr>
            <a:xfrm>
              <a:off x="10337" y="502945"/>
              <a:ext cx="1818005" cy="7269480"/>
            </a:xfrm>
            <a:custGeom>
              <a:avLst/>
              <a:gdLst/>
              <a:ahLst/>
              <a:cxnLst/>
              <a:rect l="l" t="t" r="r" b="b"/>
              <a:pathLst>
                <a:path w="1818005" h="7269480">
                  <a:moveTo>
                    <a:pt x="150456" y="1204569"/>
                  </a:moveTo>
                  <a:lnTo>
                    <a:pt x="0" y="1492173"/>
                  </a:lnTo>
                  <a:lnTo>
                    <a:pt x="0" y="4242930"/>
                  </a:lnTo>
                  <a:lnTo>
                    <a:pt x="100304" y="4434484"/>
                  </a:lnTo>
                  <a:lnTo>
                    <a:pt x="100304" y="6439052"/>
                  </a:lnTo>
                  <a:lnTo>
                    <a:pt x="0" y="6630784"/>
                  </a:lnTo>
                  <a:lnTo>
                    <a:pt x="0" y="7269454"/>
                  </a:lnTo>
                  <a:lnTo>
                    <a:pt x="150456" y="7269454"/>
                  </a:lnTo>
                  <a:lnTo>
                    <a:pt x="150456" y="1204569"/>
                  </a:lnTo>
                  <a:close/>
                </a:path>
                <a:path w="1818005" h="7269480">
                  <a:moveTo>
                    <a:pt x="451383" y="901750"/>
                  </a:moveTo>
                  <a:lnTo>
                    <a:pt x="300926" y="1189736"/>
                  </a:lnTo>
                  <a:lnTo>
                    <a:pt x="300926" y="3669754"/>
                  </a:lnTo>
                  <a:lnTo>
                    <a:pt x="401231" y="3861308"/>
                  </a:lnTo>
                  <a:lnTo>
                    <a:pt x="401231" y="6439192"/>
                  </a:lnTo>
                  <a:lnTo>
                    <a:pt x="300926" y="6631178"/>
                  </a:lnTo>
                  <a:lnTo>
                    <a:pt x="300926" y="7269454"/>
                  </a:lnTo>
                  <a:lnTo>
                    <a:pt x="451383" y="7269454"/>
                  </a:lnTo>
                  <a:lnTo>
                    <a:pt x="451383" y="901750"/>
                  </a:lnTo>
                  <a:close/>
                </a:path>
                <a:path w="1818005" h="7269480">
                  <a:moveTo>
                    <a:pt x="752297" y="601421"/>
                  </a:moveTo>
                  <a:lnTo>
                    <a:pt x="601840" y="889406"/>
                  </a:lnTo>
                  <a:lnTo>
                    <a:pt x="601840" y="3095371"/>
                  </a:lnTo>
                  <a:lnTo>
                    <a:pt x="702144" y="3286925"/>
                  </a:lnTo>
                  <a:lnTo>
                    <a:pt x="702144" y="6439179"/>
                  </a:lnTo>
                  <a:lnTo>
                    <a:pt x="601840" y="6631178"/>
                  </a:lnTo>
                  <a:lnTo>
                    <a:pt x="601840" y="7269454"/>
                  </a:lnTo>
                  <a:lnTo>
                    <a:pt x="752297" y="7269454"/>
                  </a:lnTo>
                  <a:lnTo>
                    <a:pt x="752297" y="601421"/>
                  </a:lnTo>
                  <a:close/>
                </a:path>
                <a:path w="1818005" h="7269480">
                  <a:moveTo>
                    <a:pt x="1053223" y="301523"/>
                  </a:moveTo>
                  <a:lnTo>
                    <a:pt x="902766" y="588772"/>
                  </a:lnTo>
                  <a:lnTo>
                    <a:pt x="902766" y="2515628"/>
                  </a:lnTo>
                  <a:lnTo>
                    <a:pt x="1003071" y="2707182"/>
                  </a:lnTo>
                  <a:lnTo>
                    <a:pt x="1003071" y="6438938"/>
                  </a:lnTo>
                  <a:lnTo>
                    <a:pt x="902766" y="6630429"/>
                  </a:lnTo>
                  <a:lnTo>
                    <a:pt x="902766" y="7269454"/>
                  </a:lnTo>
                  <a:lnTo>
                    <a:pt x="1053223" y="7269454"/>
                  </a:lnTo>
                  <a:lnTo>
                    <a:pt x="1053223" y="301523"/>
                  </a:lnTo>
                  <a:close/>
                </a:path>
                <a:path w="1818005" h="7269480">
                  <a:moveTo>
                    <a:pt x="1354150" y="0"/>
                  </a:moveTo>
                  <a:lnTo>
                    <a:pt x="1203693" y="287972"/>
                  </a:lnTo>
                  <a:lnTo>
                    <a:pt x="1203693" y="1939950"/>
                  </a:lnTo>
                  <a:lnTo>
                    <a:pt x="1303997" y="2131504"/>
                  </a:lnTo>
                  <a:lnTo>
                    <a:pt x="1303997" y="6439179"/>
                  </a:lnTo>
                  <a:lnTo>
                    <a:pt x="1203693" y="6631178"/>
                  </a:lnTo>
                  <a:lnTo>
                    <a:pt x="1203693" y="7269454"/>
                  </a:lnTo>
                  <a:lnTo>
                    <a:pt x="1354150" y="7269454"/>
                  </a:lnTo>
                  <a:lnTo>
                    <a:pt x="1354150" y="0"/>
                  </a:lnTo>
                  <a:close/>
                </a:path>
                <a:path w="1818005" h="7269480">
                  <a:moveTo>
                    <a:pt x="1655076" y="1830463"/>
                  </a:moveTo>
                  <a:lnTo>
                    <a:pt x="1504619" y="2118360"/>
                  </a:lnTo>
                  <a:lnTo>
                    <a:pt x="1504619" y="6247269"/>
                  </a:lnTo>
                  <a:lnTo>
                    <a:pt x="1655076" y="6534518"/>
                  </a:lnTo>
                  <a:lnTo>
                    <a:pt x="1655076" y="1830463"/>
                  </a:lnTo>
                  <a:close/>
                </a:path>
                <a:path w="1818005" h="7269480">
                  <a:moveTo>
                    <a:pt x="1817738" y="2671267"/>
                  </a:moveTo>
                  <a:lnTo>
                    <a:pt x="1805546" y="2694584"/>
                  </a:lnTo>
                  <a:lnTo>
                    <a:pt x="1805546" y="6247269"/>
                  </a:lnTo>
                  <a:lnTo>
                    <a:pt x="1814449" y="6264275"/>
                  </a:lnTo>
                  <a:lnTo>
                    <a:pt x="1817738" y="2671267"/>
                  </a:lnTo>
                  <a:close/>
                </a:path>
              </a:pathLst>
            </a:custGeom>
            <a:solidFill>
              <a:srgbClr val="06C5EC">
                <a:alpha val="14999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8" name="object 8">
            <a:extLst>
              <a:ext uri="{FF2B5EF4-FFF2-40B4-BE49-F238E27FC236}">
                <a16:creationId xmlns:a16="http://schemas.microsoft.com/office/drawing/2014/main" id="{67645EA3-77A8-F1ED-8C4A-DE0DE3021751}"/>
              </a:ext>
            </a:extLst>
          </p:cNvPr>
          <p:cNvSpPr txBox="1"/>
          <p:nvPr/>
        </p:nvSpPr>
        <p:spPr>
          <a:xfrm>
            <a:off x="330200" y="636905"/>
            <a:ext cx="1185212" cy="285976"/>
          </a:xfrm>
          <a:prstGeom prst="rect">
            <a:avLst/>
          </a:prstGeom>
        </p:spPr>
        <p:txBody>
          <a:bodyPr vert="horz" wrap="square" lIns="0" tIns="26670" rIns="0" bIns="0" rtlCol="0" anchor="t">
            <a:spAutoFit/>
          </a:bodyPr>
          <a:lstStyle/>
          <a:p>
            <a:pPr marL="12700">
              <a:lnSpc>
                <a:spcPct val="100000"/>
              </a:lnSpc>
              <a:spcBef>
                <a:spcPts val="210"/>
              </a:spcBef>
            </a:pPr>
            <a:r>
              <a:rPr sz="800" b="1">
                <a:solidFill>
                  <a:srgbClr val="FFFFFF"/>
                </a:solidFill>
                <a:latin typeface="Century Gothic"/>
                <a:cs typeface="Century Gothic"/>
              </a:rPr>
              <a:t>SECTION</a:t>
            </a:r>
            <a:r>
              <a:rPr sz="800" b="1" spc="155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800" b="1" spc="-25">
                <a:solidFill>
                  <a:srgbClr val="FFFFFF"/>
                </a:solidFill>
                <a:latin typeface="Century Gothic"/>
                <a:cs typeface="Century Gothic"/>
              </a:rPr>
              <a:t>1:</a:t>
            </a:r>
            <a:endParaRPr sz="800">
              <a:latin typeface="Century Gothic"/>
              <a:cs typeface="Century Gothic"/>
            </a:endParaRPr>
          </a:p>
          <a:p>
            <a:pPr marL="12700">
              <a:spcBef>
                <a:spcPts val="110"/>
              </a:spcBef>
            </a:pPr>
            <a:r>
              <a:rPr lang="en-GB" sz="800" spc="-10">
                <a:solidFill>
                  <a:srgbClr val="FFFFFF"/>
                </a:solidFill>
                <a:latin typeface="Calibri"/>
                <a:cs typeface="Calibri"/>
              </a:rPr>
              <a:t>What this play is about?</a:t>
            </a:r>
            <a:endParaRPr lang="en-GB" sz="800" spc="-10">
              <a:solidFill>
                <a:srgbClr val="FFFFFF"/>
              </a:solidFill>
              <a:latin typeface="Calibri"/>
              <a:ea typeface="Calibri"/>
              <a:cs typeface="Calibri"/>
            </a:endParaRPr>
          </a:p>
        </p:txBody>
      </p:sp>
      <p:sp>
        <p:nvSpPr>
          <p:cNvPr id="9" name="object 9">
            <a:extLst>
              <a:ext uri="{FF2B5EF4-FFF2-40B4-BE49-F238E27FC236}">
                <a16:creationId xmlns:a16="http://schemas.microsoft.com/office/drawing/2014/main" id="{3F116BC4-5C03-6ED2-867B-7583D8518E1C}"/>
              </a:ext>
            </a:extLst>
          </p:cNvPr>
          <p:cNvSpPr txBox="1"/>
          <p:nvPr/>
        </p:nvSpPr>
        <p:spPr>
          <a:xfrm>
            <a:off x="330200" y="1013080"/>
            <a:ext cx="1248947" cy="285976"/>
          </a:xfrm>
          <a:prstGeom prst="rect">
            <a:avLst/>
          </a:prstGeom>
        </p:spPr>
        <p:txBody>
          <a:bodyPr vert="horz" wrap="square" lIns="0" tIns="26670" rIns="0" bIns="0" rtlCol="0" anchor="t">
            <a:spAutoFit/>
          </a:bodyPr>
          <a:lstStyle/>
          <a:p>
            <a:pPr marL="12700">
              <a:lnSpc>
                <a:spcPct val="100000"/>
              </a:lnSpc>
              <a:spcBef>
                <a:spcPts val="210"/>
              </a:spcBef>
            </a:pPr>
            <a:r>
              <a:rPr sz="800" b="1">
                <a:solidFill>
                  <a:srgbClr val="FFFFFF"/>
                </a:solidFill>
                <a:latin typeface="Century Gothic"/>
                <a:cs typeface="Century Gothic"/>
              </a:rPr>
              <a:t>SECTION</a:t>
            </a:r>
            <a:r>
              <a:rPr sz="800" b="1" spc="155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800" b="1" spc="-25">
                <a:solidFill>
                  <a:srgbClr val="FFFFFF"/>
                </a:solidFill>
                <a:latin typeface="Century Gothic"/>
                <a:cs typeface="Century Gothic"/>
              </a:rPr>
              <a:t>2:</a:t>
            </a:r>
            <a:endParaRPr sz="800">
              <a:latin typeface="Century Gothic"/>
              <a:cs typeface="Century Gothic"/>
            </a:endParaRPr>
          </a:p>
          <a:p>
            <a:pPr marL="12700">
              <a:spcBef>
                <a:spcPts val="110"/>
              </a:spcBef>
            </a:pPr>
            <a:r>
              <a:rPr lang="en-AU" sz="800" spc="-1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Ideal Customer Profile (ICP)</a:t>
            </a:r>
          </a:p>
        </p:txBody>
      </p:sp>
      <p:sp>
        <p:nvSpPr>
          <p:cNvPr id="10" name="object 10">
            <a:extLst>
              <a:ext uri="{FF2B5EF4-FFF2-40B4-BE49-F238E27FC236}">
                <a16:creationId xmlns:a16="http://schemas.microsoft.com/office/drawing/2014/main" id="{CD324FD9-7FD2-801F-A40A-E21FE2DAFA55}"/>
              </a:ext>
            </a:extLst>
          </p:cNvPr>
          <p:cNvSpPr txBox="1"/>
          <p:nvPr/>
        </p:nvSpPr>
        <p:spPr>
          <a:xfrm>
            <a:off x="354121" y="1847485"/>
            <a:ext cx="1187842" cy="409086"/>
          </a:xfrm>
          <a:prstGeom prst="rect">
            <a:avLst/>
          </a:prstGeom>
        </p:spPr>
        <p:txBody>
          <a:bodyPr vert="horz" wrap="square" lIns="0" tIns="26670" rIns="0" bIns="0" rtlCol="0" anchor="t">
            <a:spAutoFit/>
          </a:bodyPr>
          <a:lstStyle/>
          <a:p>
            <a:pPr marL="12700">
              <a:spcBef>
                <a:spcPts val="210"/>
              </a:spcBef>
            </a:pPr>
            <a:r>
              <a:rPr sz="800" b="1">
                <a:solidFill>
                  <a:srgbClr val="FFFFFF"/>
                </a:solidFill>
                <a:latin typeface="Century Gothic"/>
                <a:cs typeface="Century Gothic"/>
              </a:rPr>
              <a:t>SECTION</a:t>
            </a:r>
            <a:r>
              <a:rPr lang="en-GB" sz="800" b="1" spc="155">
                <a:solidFill>
                  <a:srgbClr val="FFFFFF"/>
                </a:solidFill>
                <a:latin typeface="Century Gothic"/>
                <a:cs typeface="Century Gothic"/>
              </a:rPr>
              <a:t> 4</a:t>
            </a:r>
            <a:r>
              <a:rPr sz="800" b="1" spc="-25">
                <a:solidFill>
                  <a:srgbClr val="FFFFFF"/>
                </a:solidFill>
                <a:latin typeface="Century Gothic"/>
                <a:cs typeface="Century Gothic"/>
              </a:rPr>
              <a:t>:</a:t>
            </a:r>
            <a:endParaRPr sz="800">
              <a:latin typeface="Century Gothic"/>
              <a:cs typeface="Century Gothic"/>
            </a:endParaRPr>
          </a:p>
          <a:p>
            <a:pPr marL="12700">
              <a:spcBef>
                <a:spcPts val="112"/>
              </a:spcBef>
            </a:pPr>
            <a:r>
              <a:rPr lang="en-US" sz="800" spc="-10" dirty="0">
                <a:solidFill>
                  <a:srgbClr val="FFFFFF"/>
                </a:solidFill>
                <a:latin typeface="Calibri"/>
                <a:cs typeface="Calibri"/>
              </a:rPr>
              <a:t>Triggers – when </a:t>
            </a:r>
            <a:r>
              <a:rPr lang="en-US" sz="800" spc="-10">
                <a:solidFill>
                  <a:srgbClr val="FFFFFF"/>
                </a:solidFill>
                <a:latin typeface="Calibri"/>
                <a:cs typeface="Calibri"/>
              </a:rPr>
              <a:t>to run this play?</a:t>
            </a:r>
            <a:endParaRPr lang="en-US" sz="800" spc="-10" dirty="0">
              <a:solidFill>
                <a:srgbClr val="FFFFFF"/>
              </a:solidFill>
              <a:latin typeface="Calibri"/>
              <a:ea typeface="Calibri"/>
              <a:cs typeface="Calibri"/>
            </a:endParaRPr>
          </a:p>
        </p:txBody>
      </p:sp>
      <p:sp>
        <p:nvSpPr>
          <p:cNvPr id="13" name="object 13">
            <a:extLst>
              <a:ext uri="{FF2B5EF4-FFF2-40B4-BE49-F238E27FC236}">
                <a16:creationId xmlns:a16="http://schemas.microsoft.com/office/drawing/2014/main" id="{9D072FFE-78C7-A761-C253-2AC0D75A1EC9}"/>
              </a:ext>
            </a:extLst>
          </p:cNvPr>
          <p:cNvSpPr txBox="1"/>
          <p:nvPr/>
        </p:nvSpPr>
        <p:spPr>
          <a:xfrm>
            <a:off x="345735" y="1428891"/>
            <a:ext cx="1251423" cy="285976"/>
          </a:xfrm>
          <a:prstGeom prst="rect">
            <a:avLst/>
          </a:prstGeom>
        </p:spPr>
        <p:txBody>
          <a:bodyPr vert="horz" wrap="square" lIns="0" tIns="26670" rIns="0" bIns="0" rtlCol="0" anchor="t">
            <a:spAutoFit/>
          </a:bodyPr>
          <a:lstStyle/>
          <a:p>
            <a:pPr marL="12700">
              <a:spcBef>
                <a:spcPts val="210"/>
              </a:spcBef>
            </a:pPr>
            <a:r>
              <a:rPr sz="800" b="1">
                <a:solidFill>
                  <a:srgbClr val="FFFFFF"/>
                </a:solidFill>
                <a:latin typeface="Century Gothic"/>
                <a:cs typeface="Century Gothic"/>
              </a:rPr>
              <a:t>SECTION</a:t>
            </a:r>
            <a:r>
              <a:rPr lang="en-GB" sz="800" b="1" spc="155">
                <a:solidFill>
                  <a:srgbClr val="FFFFFF"/>
                </a:solidFill>
                <a:latin typeface="Century Gothic"/>
                <a:cs typeface="Century Gothic"/>
              </a:rPr>
              <a:t> 3</a:t>
            </a:r>
            <a:r>
              <a:rPr sz="800" b="1" spc="-25">
                <a:solidFill>
                  <a:srgbClr val="FFFFFF"/>
                </a:solidFill>
                <a:latin typeface="Century Gothic"/>
                <a:cs typeface="Century Gothic"/>
              </a:rPr>
              <a:t>:</a:t>
            </a:r>
            <a:endParaRPr sz="800">
              <a:latin typeface="Century Gothic"/>
              <a:cs typeface="Century Gothic"/>
            </a:endParaRPr>
          </a:p>
          <a:p>
            <a:pPr marL="12700">
              <a:spcBef>
                <a:spcPts val="110"/>
              </a:spcBef>
            </a:pPr>
            <a:r>
              <a:rPr lang="en-US" sz="800" spc="-10">
                <a:solidFill>
                  <a:srgbClr val="FFFFFF"/>
                </a:solidFill>
                <a:latin typeface="Calibri"/>
                <a:cs typeface="Calibri"/>
              </a:rPr>
              <a:t>Customer pain you are solving</a:t>
            </a:r>
            <a:endParaRPr lang="en-US" sz="800" spc="-10">
              <a:solidFill>
                <a:srgbClr val="FFFFFF"/>
              </a:solidFill>
              <a:latin typeface="Calibri"/>
              <a:ea typeface="Calibri"/>
              <a:cs typeface="Calibri"/>
            </a:endParaRPr>
          </a:p>
        </p:txBody>
      </p:sp>
      <p:sp>
        <p:nvSpPr>
          <p:cNvPr id="3" name="object 13">
            <a:extLst>
              <a:ext uri="{FF2B5EF4-FFF2-40B4-BE49-F238E27FC236}">
                <a16:creationId xmlns:a16="http://schemas.microsoft.com/office/drawing/2014/main" id="{912AFA8B-60A7-6960-0859-2D42B210B8C7}"/>
              </a:ext>
            </a:extLst>
          </p:cNvPr>
          <p:cNvSpPr txBox="1"/>
          <p:nvPr/>
        </p:nvSpPr>
        <p:spPr>
          <a:xfrm>
            <a:off x="357753" y="2391669"/>
            <a:ext cx="1367959" cy="285976"/>
          </a:xfrm>
          <a:prstGeom prst="rect">
            <a:avLst/>
          </a:prstGeom>
        </p:spPr>
        <p:txBody>
          <a:bodyPr vert="horz" wrap="square" lIns="0" tIns="26670" rIns="0" bIns="0" rtlCol="0" anchor="t">
            <a:spAutoFit/>
          </a:bodyPr>
          <a:lstStyle/>
          <a:p>
            <a:pPr marL="12700">
              <a:spcBef>
                <a:spcPts val="210"/>
              </a:spcBef>
            </a:pPr>
            <a:r>
              <a:rPr sz="800" b="1">
                <a:solidFill>
                  <a:srgbClr val="FFFFFF"/>
                </a:solidFill>
                <a:latin typeface="Century Gothic"/>
                <a:cs typeface="Century Gothic"/>
              </a:rPr>
              <a:t>SECTION</a:t>
            </a:r>
            <a:r>
              <a:rPr lang="en-GB" sz="800" b="1" spc="155">
                <a:solidFill>
                  <a:srgbClr val="FFFFFF"/>
                </a:solidFill>
                <a:latin typeface="Century Gothic"/>
                <a:cs typeface="Century Gothic"/>
              </a:rPr>
              <a:t> 5</a:t>
            </a:r>
            <a:r>
              <a:rPr sz="800" b="1" spc="-25">
                <a:solidFill>
                  <a:srgbClr val="FFFFFF"/>
                </a:solidFill>
                <a:latin typeface="Century Gothic"/>
                <a:cs typeface="Century Gothic"/>
              </a:rPr>
              <a:t>:</a:t>
            </a:r>
            <a:endParaRPr sz="800">
              <a:latin typeface="Century Gothic"/>
              <a:cs typeface="Century Gothic"/>
            </a:endParaRPr>
          </a:p>
          <a:p>
            <a:pPr marL="12700">
              <a:spcBef>
                <a:spcPts val="110"/>
              </a:spcBef>
            </a:pPr>
            <a:r>
              <a:rPr lang="en-US" sz="800" spc="-10" dirty="0">
                <a:solidFill>
                  <a:srgbClr val="FFFFFF"/>
                </a:solidFill>
                <a:latin typeface="Calibri"/>
                <a:cs typeface="Calibri"/>
              </a:rPr>
              <a:t>Desired cust</a:t>
            </a:r>
            <a:r>
              <a:rPr lang="en-US" sz="800" spc="-10">
                <a:solidFill>
                  <a:srgbClr val="FFFFFF"/>
                </a:solidFill>
                <a:latin typeface="Calibri"/>
                <a:cs typeface="Calibri"/>
              </a:rPr>
              <a:t>omer outcomes</a:t>
            </a:r>
            <a:endParaRPr/>
          </a:p>
        </p:txBody>
      </p:sp>
      <p:sp>
        <p:nvSpPr>
          <p:cNvPr id="11" name="object 13">
            <a:extLst>
              <a:ext uri="{FF2B5EF4-FFF2-40B4-BE49-F238E27FC236}">
                <a16:creationId xmlns:a16="http://schemas.microsoft.com/office/drawing/2014/main" id="{6B6DB761-7EC1-D664-4C34-95B3C7AEB2A0}"/>
              </a:ext>
            </a:extLst>
          </p:cNvPr>
          <p:cNvSpPr txBox="1"/>
          <p:nvPr/>
        </p:nvSpPr>
        <p:spPr>
          <a:xfrm>
            <a:off x="357815" y="2768675"/>
            <a:ext cx="1265992" cy="285976"/>
          </a:xfrm>
          <a:prstGeom prst="rect">
            <a:avLst/>
          </a:prstGeom>
        </p:spPr>
        <p:txBody>
          <a:bodyPr vert="horz" wrap="square" lIns="0" tIns="26670" rIns="0" bIns="0" rtlCol="0" anchor="t">
            <a:spAutoFit/>
          </a:bodyPr>
          <a:lstStyle/>
          <a:p>
            <a:pPr marL="12700">
              <a:spcBef>
                <a:spcPts val="210"/>
              </a:spcBef>
            </a:pPr>
            <a:r>
              <a:rPr sz="800" b="1">
                <a:solidFill>
                  <a:srgbClr val="FFFFFF"/>
                </a:solidFill>
                <a:latin typeface="Century Gothic"/>
                <a:cs typeface="Century Gothic"/>
              </a:rPr>
              <a:t>SECTION</a:t>
            </a:r>
            <a:r>
              <a:rPr lang="en-GB" sz="800" b="1" spc="155">
                <a:solidFill>
                  <a:srgbClr val="FFFFFF"/>
                </a:solidFill>
                <a:latin typeface="Century Gothic"/>
                <a:cs typeface="Century Gothic"/>
              </a:rPr>
              <a:t> 6</a:t>
            </a:r>
            <a:r>
              <a:rPr sz="800" b="1" spc="-25">
                <a:solidFill>
                  <a:srgbClr val="FFFFFF"/>
                </a:solidFill>
                <a:latin typeface="Century Gothic"/>
                <a:cs typeface="Century Gothic"/>
              </a:rPr>
              <a:t>:</a:t>
            </a:r>
            <a:endParaRPr sz="800">
              <a:latin typeface="Century Gothic"/>
              <a:cs typeface="Century Gothic"/>
            </a:endParaRPr>
          </a:p>
          <a:p>
            <a:pPr marL="12700">
              <a:spcBef>
                <a:spcPts val="110"/>
              </a:spcBef>
            </a:pPr>
            <a:r>
              <a:rPr lang="en-US" sz="800" spc="-10">
                <a:solidFill>
                  <a:srgbClr val="FFFFFF"/>
                </a:solidFill>
                <a:latin typeface="Calibri"/>
                <a:cs typeface="Calibri"/>
              </a:rPr>
              <a:t>Quick qualification checklist</a:t>
            </a:r>
            <a:endParaRPr lang="en-US"/>
          </a:p>
        </p:txBody>
      </p:sp>
      <p:sp>
        <p:nvSpPr>
          <p:cNvPr id="12" name="object 13">
            <a:extLst>
              <a:ext uri="{FF2B5EF4-FFF2-40B4-BE49-F238E27FC236}">
                <a16:creationId xmlns:a16="http://schemas.microsoft.com/office/drawing/2014/main" id="{D510F0A6-AC24-B422-F205-BBAC3DF3B68A}"/>
              </a:ext>
            </a:extLst>
          </p:cNvPr>
          <p:cNvSpPr txBox="1"/>
          <p:nvPr/>
        </p:nvSpPr>
        <p:spPr>
          <a:xfrm>
            <a:off x="381634" y="3197793"/>
            <a:ext cx="1265992" cy="409086"/>
          </a:xfrm>
          <a:prstGeom prst="rect">
            <a:avLst/>
          </a:prstGeom>
        </p:spPr>
        <p:txBody>
          <a:bodyPr vert="horz" wrap="square" lIns="0" tIns="26670" rIns="0" bIns="0" rtlCol="0" anchor="t">
            <a:spAutoFit/>
          </a:bodyPr>
          <a:lstStyle/>
          <a:p>
            <a:pPr marL="12700">
              <a:spcBef>
                <a:spcPts val="210"/>
              </a:spcBef>
            </a:pPr>
            <a:r>
              <a:rPr sz="800" b="1">
                <a:solidFill>
                  <a:srgbClr val="FFFFFF"/>
                </a:solidFill>
                <a:latin typeface="Century Gothic"/>
                <a:cs typeface="Century Gothic"/>
              </a:rPr>
              <a:t>SECTION</a:t>
            </a:r>
            <a:r>
              <a:rPr lang="en-GB" sz="800" b="1" spc="155">
                <a:solidFill>
                  <a:srgbClr val="FFFFFF"/>
                </a:solidFill>
                <a:latin typeface="Century Gothic"/>
                <a:cs typeface="Century Gothic"/>
              </a:rPr>
              <a:t> 7</a:t>
            </a:r>
            <a:r>
              <a:rPr sz="800" b="1" spc="-25" dirty="0">
                <a:solidFill>
                  <a:srgbClr val="FFFFFF"/>
                </a:solidFill>
                <a:latin typeface="Century Gothic"/>
                <a:cs typeface="Century Gothic"/>
              </a:rPr>
              <a:t>:</a:t>
            </a:r>
            <a:endParaRPr sz="800" dirty="0">
              <a:latin typeface="Century Gothic"/>
              <a:cs typeface="Century Gothic"/>
            </a:endParaRPr>
          </a:p>
          <a:p>
            <a:pPr marL="12700">
              <a:spcBef>
                <a:spcPts val="110"/>
              </a:spcBef>
            </a:pPr>
            <a:r>
              <a:rPr lang="en-US" sz="800" spc="-10">
                <a:solidFill>
                  <a:srgbClr val="FFFFFF"/>
                </a:solidFill>
                <a:latin typeface="Calibri"/>
                <a:cs typeface="Calibri"/>
              </a:rPr>
              <a:t>Common objections and short answers (vendor neutral)</a:t>
            </a:r>
            <a:endParaRPr lang="en-US"/>
          </a:p>
        </p:txBody>
      </p:sp>
      <p:sp>
        <p:nvSpPr>
          <p:cNvPr id="14" name="object 13">
            <a:extLst>
              <a:ext uri="{FF2B5EF4-FFF2-40B4-BE49-F238E27FC236}">
                <a16:creationId xmlns:a16="http://schemas.microsoft.com/office/drawing/2014/main" id="{C5B88755-2CA6-F4BF-E382-F70E4DB847C9}"/>
              </a:ext>
            </a:extLst>
          </p:cNvPr>
          <p:cNvSpPr txBox="1"/>
          <p:nvPr/>
        </p:nvSpPr>
        <p:spPr>
          <a:xfrm>
            <a:off x="359553" y="3728168"/>
            <a:ext cx="1265992" cy="409086"/>
          </a:xfrm>
          <a:prstGeom prst="rect">
            <a:avLst/>
          </a:prstGeom>
        </p:spPr>
        <p:txBody>
          <a:bodyPr vert="horz" wrap="square" lIns="0" tIns="26670" rIns="0" bIns="0" rtlCol="0" anchor="t">
            <a:spAutoFit/>
          </a:bodyPr>
          <a:lstStyle/>
          <a:p>
            <a:pPr marL="12700">
              <a:spcBef>
                <a:spcPts val="210"/>
              </a:spcBef>
            </a:pPr>
            <a:r>
              <a:rPr sz="800" b="1">
                <a:solidFill>
                  <a:srgbClr val="FFFFFF"/>
                </a:solidFill>
                <a:latin typeface="Century Gothic"/>
                <a:cs typeface="Century Gothic"/>
              </a:rPr>
              <a:t>SECTION</a:t>
            </a:r>
            <a:r>
              <a:rPr lang="en-GB" sz="800" b="1" spc="155">
                <a:solidFill>
                  <a:srgbClr val="FFFFFF"/>
                </a:solidFill>
                <a:latin typeface="Century Gothic"/>
                <a:cs typeface="Century Gothic"/>
              </a:rPr>
              <a:t> 8</a:t>
            </a:r>
            <a:r>
              <a:rPr sz="800" b="1" spc="-25" dirty="0">
                <a:solidFill>
                  <a:srgbClr val="FFFFFF"/>
                </a:solidFill>
                <a:latin typeface="Century Gothic"/>
                <a:cs typeface="Century Gothic"/>
              </a:rPr>
              <a:t>:</a:t>
            </a:r>
            <a:endParaRPr sz="800" dirty="0">
              <a:latin typeface="Century Gothic"/>
              <a:cs typeface="Century Gothic"/>
            </a:endParaRPr>
          </a:p>
          <a:p>
            <a:pPr marL="12700">
              <a:spcBef>
                <a:spcPts val="110"/>
              </a:spcBef>
            </a:pPr>
            <a:r>
              <a:rPr lang="en-US" sz="800" spc="-10">
                <a:solidFill>
                  <a:srgbClr val="FFFFFF"/>
                </a:solidFill>
                <a:latin typeface="Calibri"/>
                <a:cs typeface="Calibri"/>
              </a:rPr>
              <a:t>Optional Prisma Browser positioning bolt-on</a:t>
            </a:r>
            <a:endParaRPr lang="en-US"/>
          </a:p>
        </p:txBody>
      </p:sp>
      <p:sp>
        <p:nvSpPr>
          <p:cNvPr id="17" name="object 18">
            <a:extLst>
              <a:ext uri="{FF2B5EF4-FFF2-40B4-BE49-F238E27FC236}">
                <a16:creationId xmlns:a16="http://schemas.microsoft.com/office/drawing/2014/main" id="{D9260BA0-BADA-0490-13F4-FEEF862AE840}"/>
              </a:ext>
            </a:extLst>
          </p:cNvPr>
          <p:cNvSpPr/>
          <p:nvPr/>
        </p:nvSpPr>
        <p:spPr>
          <a:xfrm>
            <a:off x="232433" y="3930669"/>
            <a:ext cx="45720" cy="45720"/>
          </a:xfrm>
          <a:custGeom>
            <a:avLst/>
            <a:gdLst/>
            <a:ahLst/>
            <a:cxnLst/>
            <a:rect l="l" t="t" r="r" b="b"/>
            <a:pathLst>
              <a:path w="45720" h="45720">
                <a:moveTo>
                  <a:pt x="22860" y="0"/>
                </a:moveTo>
                <a:lnTo>
                  <a:pt x="13962" y="1796"/>
                </a:lnTo>
                <a:lnTo>
                  <a:pt x="6696" y="6696"/>
                </a:lnTo>
                <a:lnTo>
                  <a:pt x="1796" y="13962"/>
                </a:lnTo>
                <a:lnTo>
                  <a:pt x="0" y="22860"/>
                </a:lnTo>
                <a:lnTo>
                  <a:pt x="1796" y="31757"/>
                </a:lnTo>
                <a:lnTo>
                  <a:pt x="6696" y="39023"/>
                </a:lnTo>
                <a:lnTo>
                  <a:pt x="13962" y="43923"/>
                </a:lnTo>
                <a:lnTo>
                  <a:pt x="22860" y="45720"/>
                </a:lnTo>
                <a:lnTo>
                  <a:pt x="31757" y="43923"/>
                </a:lnTo>
                <a:lnTo>
                  <a:pt x="39023" y="39023"/>
                </a:lnTo>
                <a:lnTo>
                  <a:pt x="43923" y="31757"/>
                </a:lnTo>
                <a:lnTo>
                  <a:pt x="45720" y="22860"/>
                </a:lnTo>
                <a:lnTo>
                  <a:pt x="43923" y="13962"/>
                </a:lnTo>
                <a:lnTo>
                  <a:pt x="39023" y="6696"/>
                </a:lnTo>
                <a:lnTo>
                  <a:pt x="31757" y="1796"/>
                </a:lnTo>
                <a:lnTo>
                  <a:pt x="2286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2466294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BDBBACA9E96884ABB54A697CEAD61F5" ma:contentTypeVersion="20" ma:contentTypeDescription="Create a new document." ma:contentTypeScope="" ma:versionID="59d42f64daeaed90e42286daf062bb8b">
  <xsd:schema xmlns:xsd="http://www.w3.org/2001/XMLSchema" xmlns:xs="http://www.w3.org/2001/XMLSchema" xmlns:p="http://schemas.microsoft.com/office/2006/metadata/properties" xmlns:ns2="33b814b2-f1f8-4046-9dae-36ecd7965cde" xmlns:ns3="9b638f15-50c8-43bb-9c74-a34dcc873545" targetNamespace="http://schemas.microsoft.com/office/2006/metadata/properties" ma:root="true" ma:fieldsID="5d3081681fd611789abe9a03033b1da3" ns2:_="" ns3:_="">
    <xsd:import namespace="33b814b2-f1f8-4046-9dae-36ecd7965cde"/>
    <xsd:import namespace="9b638f15-50c8-43bb-9c74-a34dcc87354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SearchProperties" minOccurs="0"/>
                <xsd:element ref="ns2:Preview" minOccurs="0"/>
                <xsd:element ref="ns2:MediaServiceObjectDetectorVersions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3b814b2-f1f8-4046-9dae-36ecd7965cd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7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8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0" nillable="true" ma:taxonomy="true" ma:internalName="lcf76f155ced4ddcb4097134ff3c332f" ma:taxonomyFieldName="MediaServiceImageTags" ma:displayName="Image Tags" ma:readOnly="false" ma:fieldId="{5cf76f15-5ced-4ddc-b409-7134ff3c332f}" ma:taxonomyMulti="true" ma:sspId="8db4ddee-5e58-4560-99ef-1c84dade78c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Preview" ma:index="23" nillable="true" ma:displayName="Preview" ma:description="Preview image" ma:format="Thumbnail" ma:internalName="Preview">
      <xsd:simpleType>
        <xsd:restriction base="dms:Unknown"/>
      </xsd:simple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Location" ma:index="25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b638f15-50c8-43bb-9c74-a34dcc873545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1" nillable="true" ma:displayName="Taxonomy Catch All Column" ma:hidden="true" ma:list="{0c927238-ce6a-4856-add8-d4c2fb6831cc}" ma:internalName="TaxCatchAll" ma:showField="CatchAllData" ma:web="9b638f15-50c8-43bb-9c74-a34dcc87354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33b814b2-f1f8-4046-9dae-36ecd7965cde">
      <Terms xmlns="http://schemas.microsoft.com/office/infopath/2007/PartnerControls"/>
    </lcf76f155ced4ddcb4097134ff3c332f>
    <TaxCatchAll xmlns="9b638f15-50c8-43bb-9c74-a34dcc873545" xsi:nil="true"/>
    <Preview xmlns="33b814b2-f1f8-4046-9dae-36ecd7965cde" xsi:nil="true"/>
  </documentManagement>
</p:properties>
</file>

<file path=customXml/itemProps1.xml><?xml version="1.0" encoding="utf-8"?>
<ds:datastoreItem xmlns:ds="http://schemas.openxmlformats.org/officeDocument/2006/customXml" ds:itemID="{9918A5DB-16D8-4C44-A833-EAA4532C5D47}">
  <ds:schemaRefs>
    <ds:schemaRef ds:uri="33b814b2-f1f8-4046-9dae-36ecd7965cde"/>
    <ds:schemaRef ds:uri="9b638f15-50c8-43bb-9c74-a34dcc873545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8D263705-EE51-407D-B0F6-11724369F791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FDC296C3-4C68-404F-9FF8-B4C5FF6478B7}">
  <ds:schemaRefs>
    <ds:schemaRef ds:uri="33b814b2-f1f8-4046-9dae-36ecd7965cde"/>
    <ds:schemaRef ds:uri="9b638f15-50c8-43bb-9c74-a34dcc873545"/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Application>Microsoft Office PowerPoint</Application>
  <PresentationFormat>Custom</PresentationFormat>
  <Slides>8</Slides>
  <Notes>0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1-Page Play Brief –Browser Security Play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Prisma Browser Partner Playbook [Updated: 9.29.25]</dc:title>
  <cp:revision>995</cp:revision>
  <dcterms:created xsi:type="dcterms:W3CDTF">2026-02-17T23:00:06Z</dcterms:created>
  <dcterms:modified xsi:type="dcterms:W3CDTF">2026-03-20T00:27:34Z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2025-09-26T00:00:00Z</vt:filetime>
  </property>
  <property fmtid="{D5CDD505-2E9C-101B-9397-08002B2CF9AE}" pid="3" name="Creator">
    <vt:lpwstr>Adobe InDesign 20.5 (Macintosh)</vt:lpwstr>
  </property>
  <property fmtid="{D5CDD505-2E9C-101B-9397-08002B2CF9AE}" pid="4" name="LastSaved">
    <vt:filetime>2026-02-17T00:00:00Z</vt:filetime>
  </property>
  <property fmtid="{D5CDD505-2E9C-101B-9397-08002B2CF9AE}" pid="5" name="Producer">
    <vt:lpwstr>Adobe PDF Library 17.0</vt:lpwstr>
  </property>
  <property fmtid="{D5CDD505-2E9C-101B-9397-08002B2CF9AE}" pid="6" name="ContentTypeId">
    <vt:lpwstr>0x0101006BDBBACA9E96884ABB54A697CEAD61F5</vt:lpwstr>
  </property>
  <property fmtid="{D5CDD505-2E9C-101B-9397-08002B2CF9AE}" pid="7" name="MediaServiceImageTags">
    <vt:lpwstr/>
  </property>
</Properties>
</file>