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0" r:id="rId5"/>
    <p:sldId id="261" r:id="rId6"/>
    <p:sldId id="258" r:id="rId7"/>
  </p:sldIdLst>
  <p:sldSz cx="15238413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B3B"/>
    <a:srgbClr val="9FCDC3"/>
    <a:srgbClr val="095B54"/>
    <a:srgbClr val="9DCBC1"/>
    <a:srgbClr val="68E8BF"/>
    <a:srgbClr val="348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83" d="100"/>
          <a:sy n="83" d="100"/>
        </p:scale>
        <p:origin x="248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5007"/>
            <a:ext cx="11428810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88203"/>
            <a:ext cx="11428810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861638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3577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24543"/>
            <a:ext cx="3285783" cy="675760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24543"/>
            <a:ext cx="9666868" cy="675760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680887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696573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87967"/>
            <a:ext cx="13143131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336314"/>
            <a:ext cx="13143131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82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82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82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3923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122712"/>
            <a:ext cx="6476326" cy="50594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122712"/>
            <a:ext cx="6476326" cy="50594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17810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24543"/>
            <a:ext cx="13143131" cy="154127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54742"/>
            <a:ext cx="6446562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912730"/>
            <a:ext cx="6446562" cy="4284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54742"/>
            <a:ext cx="6478310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912730"/>
            <a:ext cx="6478310" cy="4284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53366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96098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324874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1601"/>
            <a:ext cx="4914784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48111"/>
            <a:ext cx="771444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2204"/>
            <a:ext cx="4914784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142558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1601"/>
            <a:ext cx="4914784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148111"/>
            <a:ext cx="771444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2204"/>
            <a:ext cx="4914784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626082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24543"/>
            <a:ext cx="13143131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122712"/>
            <a:ext cx="13143131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90729"/>
            <a:ext cx="3428643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73AD83-6E45-4045-B00D-708ECE251980}" type="datetimeFigureOut">
              <a:rPr lang="en-BG" smtClean="0"/>
              <a:t>2/13/25</a:t>
            </a:fld>
            <a:endParaRPr lang="en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90729"/>
            <a:ext cx="514296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90729"/>
            <a:ext cx="3428643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A1FE59-A9FE-5F4D-85AF-4531AFF43898}" type="slidenum">
              <a:rPr lang="en-BG" smtClean="0"/>
              <a:t>‹#›</a:t>
            </a:fld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59774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17B74EE3-B997-7ECD-901E-FD92C1622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52127"/>
            <a:ext cx="15247883" cy="4421886"/>
          </a:xfrm>
          <a:prstGeom prst="rect">
            <a:avLst/>
          </a:prstGeom>
        </p:spPr>
      </p:pic>
      <p:pic>
        <p:nvPicPr>
          <p:cNvPr id="12" name="Picture 11" descr="A purple and white background&#10;&#10;AI-generated content may be incorrect.">
            <a:extLst>
              <a:ext uri="{FF2B5EF4-FFF2-40B4-BE49-F238E27FC236}">
                <a16:creationId xmlns:a16="http://schemas.microsoft.com/office/drawing/2014/main" id="{44A2936E-08FD-FCB3-FCE6-FF558E978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5238413" cy="3974684"/>
          </a:xfrm>
          <a:prstGeom prst="rect">
            <a:avLst/>
          </a:prstGeom>
        </p:spPr>
      </p:pic>
      <p:sp>
        <p:nvSpPr>
          <p:cNvPr id="13" name="Title 25">
            <a:extLst>
              <a:ext uri="{FF2B5EF4-FFF2-40B4-BE49-F238E27FC236}">
                <a16:creationId xmlns:a16="http://schemas.microsoft.com/office/drawing/2014/main" id="{DE992BB3-2C9B-FA16-8B49-1014662D1506}"/>
              </a:ext>
            </a:extLst>
          </p:cNvPr>
          <p:cNvSpPr txBox="1">
            <a:spLocks/>
          </p:cNvSpPr>
          <p:nvPr/>
        </p:nvSpPr>
        <p:spPr>
          <a:xfrm>
            <a:off x="442771" y="1562390"/>
            <a:ext cx="13102747" cy="8398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G" sz="4000" b="1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Secure &amp; Optimize </a:t>
            </a:r>
            <a:endParaRPr lang="en-US" sz="4000" b="1" dirty="0">
              <a:solidFill>
                <a:srgbClr val="3B3B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3359D8-D3EE-622A-4963-BBBD94412C94}"/>
              </a:ext>
            </a:extLst>
          </p:cNvPr>
          <p:cNvSpPr txBox="1"/>
          <p:nvPr/>
        </p:nvSpPr>
        <p:spPr>
          <a:xfrm>
            <a:off x="3384211" y="591221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15" name="Picture 14" descr="A logo of a company&#10;&#10;AI-generated content may be incorrect.">
            <a:extLst>
              <a:ext uri="{FF2B5EF4-FFF2-40B4-BE49-F238E27FC236}">
                <a16:creationId xmlns:a16="http://schemas.microsoft.com/office/drawing/2014/main" id="{9FE27BD5-DCF5-1D08-6755-C942FEB8F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195" y="190881"/>
            <a:ext cx="2243002" cy="1261689"/>
          </a:xfrm>
          <a:prstGeom prst="rect">
            <a:avLst/>
          </a:prstGeom>
        </p:spPr>
      </p:pic>
      <p:sp>
        <p:nvSpPr>
          <p:cNvPr id="16" name="Subtitle 26">
            <a:extLst>
              <a:ext uri="{FF2B5EF4-FFF2-40B4-BE49-F238E27FC236}">
                <a16:creationId xmlns:a16="http://schemas.microsoft.com/office/drawing/2014/main" id="{9BE6F3BE-934D-C361-6046-6ADAE1D06D91}"/>
              </a:ext>
            </a:extLst>
          </p:cNvPr>
          <p:cNvSpPr txBox="1">
            <a:spLocks/>
          </p:cNvSpPr>
          <p:nvPr/>
        </p:nvSpPr>
        <p:spPr>
          <a:xfrm>
            <a:off x="442772" y="2290099"/>
            <a:ext cx="13304225" cy="21831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800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Legacy systems don’t have to be a security risk. Azure Arc enables Extended Security Updates (ESUs) to keep your outdated workloads protected. With [PARTNER NAME] and Azure Arc you can secure your systems, wherever they run.</a:t>
            </a: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Learn more </a:t>
            </a:r>
            <a:r>
              <a:rPr lang="en-US" sz="1800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about securing legacy systems with Azure Arc.</a:t>
            </a: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endParaRPr lang="en-US" sz="1800" dirty="0">
              <a:solidFill>
                <a:srgbClr val="3B3B3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234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omputer screen on a white surface&#10;&#10;AI-generated content may be incorrect.">
            <a:extLst>
              <a:ext uri="{FF2B5EF4-FFF2-40B4-BE49-F238E27FC236}">
                <a16:creationId xmlns:a16="http://schemas.microsoft.com/office/drawing/2014/main" id="{CF4DC650-DA1F-1E56-A8F7-C64D25888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265" y="0"/>
            <a:ext cx="10171148" cy="7980022"/>
          </a:xfrm>
          <a:prstGeom prst="rect">
            <a:avLst/>
          </a:prstGeom>
        </p:spPr>
      </p:pic>
      <p:pic>
        <p:nvPicPr>
          <p:cNvPr id="3" name="Picture 2" descr="A blurry background of a phone&#10;&#10;AI-generated content may be incorrect.">
            <a:extLst>
              <a:ext uri="{FF2B5EF4-FFF2-40B4-BE49-F238E27FC236}">
                <a16:creationId xmlns:a16="http://schemas.microsoft.com/office/drawing/2014/main" id="{BFA6B9BD-087A-9022-17B8-85F2E5CB4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389" y="5556"/>
            <a:ext cx="6807200" cy="7962900"/>
          </a:xfrm>
          <a:prstGeom prst="rect">
            <a:avLst/>
          </a:prstGeom>
        </p:spPr>
      </p:pic>
      <p:sp>
        <p:nvSpPr>
          <p:cNvPr id="31" name="Title 25">
            <a:extLst>
              <a:ext uri="{FF2B5EF4-FFF2-40B4-BE49-F238E27FC236}">
                <a16:creationId xmlns:a16="http://schemas.microsoft.com/office/drawing/2014/main" id="{EE3C8365-0F1A-3AEB-9D40-151D617BDFD0}"/>
              </a:ext>
            </a:extLst>
          </p:cNvPr>
          <p:cNvSpPr txBox="1">
            <a:spLocks/>
          </p:cNvSpPr>
          <p:nvPr/>
        </p:nvSpPr>
        <p:spPr>
          <a:xfrm>
            <a:off x="442772" y="2394117"/>
            <a:ext cx="6637650" cy="13239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G" sz="4800" b="1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Simplify </a:t>
            </a:r>
            <a:endParaRPr lang="en-GB" sz="4800" b="1" dirty="0">
              <a:solidFill>
                <a:srgbClr val="3B3B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BG" sz="4800" b="1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Management </a:t>
            </a:r>
            <a:endParaRPr lang="en-US" sz="4800" b="1" dirty="0">
              <a:solidFill>
                <a:srgbClr val="3B3B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E77C4B-1A5D-A978-9233-82908F1775CE}"/>
              </a:ext>
            </a:extLst>
          </p:cNvPr>
          <p:cNvSpPr txBox="1"/>
          <p:nvPr/>
        </p:nvSpPr>
        <p:spPr>
          <a:xfrm>
            <a:off x="3384211" y="683597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5" name="Picture 4" descr="A logo of a company&#10;&#10;AI-generated content may be incorrect.">
            <a:extLst>
              <a:ext uri="{FF2B5EF4-FFF2-40B4-BE49-F238E27FC236}">
                <a16:creationId xmlns:a16="http://schemas.microsoft.com/office/drawing/2014/main" id="{7D23043C-37BB-0748-D365-7AAC29D98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195" y="283257"/>
            <a:ext cx="2243002" cy="1261689"/>
          </a:xfrm>
          <a:prstGeom prst="rect">
            <a:avLst/>
          </a:prstGeom>
        </p:spPr>
      </p:pic>
      <p:sp>
        <p:nvSpPr>
          <p:cNvPr id="8" name="Subtitle 26">
            <a:extLst>
              <a:ext uri="{FF2B5EF4-FFF2-40B4-BE49-F238E27FC236}">
                <a16:creationId xmlns:a16="http://schemas.microsoft.com/office/drawing/2014/main" id="{F78E6081-927D-ABF9-42F4-0263BEBA1720}"/>
              </a:ext>
            </a:extLst>
          </p:cNvPr>
          <p:cNvSpPr txBox="1">
            <a:spLocks/>
          </p:cNvSpPr>
          <p:nvPr/>
        </p:nvSpPr>
        <p:spPr>
          <a:xfrm>
            <a:off x="442773" y="4124038"/>
            <a:ext cx="5362940" cy="21831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800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Manage IT like never before! Azure Arc gives you a single-pane-of-glass interface to oversee your on-prem, multi-cloud, and edge environments. Boost security, enhance compliance, and simplify operations with [PARTNER NAME] and Azure Arc</a:t>
            </a: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endParaRPr lang="en-US" sz="1800" dirty="0">
              <a:solidFill>
                <a:srgbClr val="3B3B3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Click to discover </a:t>
            </a:r>
            <a:r>
              <a:rPr lang="en-US" sz="1800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how Azure Arc transforms IT management.</a:t>
            </a: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endParaRPr lang="en-US" sz="1800" dirty="0">
              <a:solidFill>
                <a:srgbClr val="3B3B3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50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ue and orange background&#10;&#10;AI-generated content may be incorrect.">
            <a:extLst>
              <a:ext uri="{FF2B5EF4-FFF2-40B4-BE49-F238E27FC236}">
                <a16:creationId xmlns:a16="http://schemas.microsoft.com/office/drawing/2014/main" id="{1418128C-DA57-B331-F9D0-78210E351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5238413" cy="5403635"/>
          </a:xfrm>
          <a:prstGeom prst="rect">
            <a:avLst/>
          </a:prstGeom>
        </p:spPr>
      </p:pic>
      <p:pic>
        <p:nvPicPr>
          <p:cNvPr id="18" name="Picture 17" descr="A pink and white square&#10;&#10;AI-generated content may be incorrect.">
            <a:extLst>
              <a:ext uri="{FF2B5EF4-FFF2-40B4-BE49-F238E27FC236}">
                <a16:creationId xmlns:a16="http://schemas.microsoft.com/office/drawing/2014/main" id="{4F07DC76-6F2C-7558-8B88-3C07319EC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29110"/>
            <a:ext cx="15238412" cy="4647716"/>
          </a:xfrm>
          <a:prstGeom prst="rect">
            <a:avLst/>
          </a:prstGeom>
        </p:spPr>
      </p:pic>
      <p:sp>
        <p:nvSpPr>
          <p:cNvPr id="5" name="Title 25">
            <a:extLst>
              <a:ext uri="{FF2B5EF4-FFF2-40B4-BE49-F238E27FC236}">
                <a16:creationId xmlns:a16="http://schemas.microsoft.com/office/drawing/2014/main" id="{8D30DE3C-44EB-BACA-75B5-9182845D0D53}"/>
              </a:ext>
            </a:extLst>
          </p:cNvPr>
          <p:cNvSpPr txBox="1">
            <a:spLocks/>
          </p:cNvSpPr>
          <p:nvPr/>
        </p:nvSpPr>
        <p:spPr>
          <a:xfrm>
            <a:off x="442771" y="5010020"/>
            <a:ext cx="13102747" cy="8398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6317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G" sz="4000" b="1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Modernize with Ease </a:t>
            </a:r>
            <a:endParaRPr lang="en-US" sz="4000" b="1" dirty="0">
              <a:solidFill>
                <a:srgbClr val="3B3B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311D8F-EC6D-5DF1-1F7C-D7B8223D0F7D}"/>
              </a:ext>
            </a:extLst>
          </p:cNvPr>
          <p:cNvSpPr txBox="1"/>
          <p:nvPr/>
        </p:nvSpPr>
        <p:spPr>
          <a:xfrm>
            <a:off x="3384211" y="4025917"/>
            <a:ext cx="2421502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lgDash"/>
          </a:ln>
        </p:spPr>
        <p:txBody>
          <a:bodyPr wrap="square" lIns="137160" tIns="91440" rIns="137160" bIns="91440" rtlCol="0" anchor="t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12" name="Picture 11" descr="A logo of a company&#10;&#10;AI-generated content may be incorrect.">
            <a:extLst>
              <a:ext uri="{FF2B5EF4-FFF2-40B4-BE49-F238E27FC236}">
                <a16:creationId xmlns:a16="http://schemas.microsoft.com/office/drawing/2014/main" id="{751CDF5C-71E2-561D-1349-F3D9D63D3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195" y="3625577"/>
            <a:ext cx="2243002" cy="1261689"/>
          </a:xfrm>
          <a:prstGeom prst="rect">
            <a:avLst/>
          </a:prstGeom>
        </p:spPr>
      </p:pic>
      <p:sp>
        <p:nvSpPr>
          <p:cNvPr id="13" name="Subtitle 26">
            <a:extLst>
              <a:ext uri="{FF2B5EF4-FFF2-40B4-BE49-F238E27FC236}">
                <a16:creationId xmlns:a16="http://schemas.microsoft.com/office/drawing/2014/main" id="{BE17EA94-0D89-197B-A19C-717344484C47}"/>
              </a:ext>
            </a:extLst>
          </p:cNvPr>
          <p:cNvSpPr txBox="1">
            <a:spLocks/>
          </p:cNvSpPr>
          <p:nvPr/>
        </p:nvSpPr>
        <p:spPr>
          <a:xfrm>
            <a:off x="442772" y="5972626"/>
            <a:ext cx="11521920" cy="295030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800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Did you know you can manage AWS, Google Cloud, and on-premises servers—all through Azure Arc? Scale effortlessly, gain insights, and save costs with free tools like inventory management and monitoring. </a:t>
            </a: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Discover Azure Arc’s</a:t>
            </a:r>
            <a:r>
              <a:rPr lang="en-US" sz="1800" dirty="0">
                <a:solidFill>
                  <a:srgbClr val="3B3B3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multi-cloud capabilities today with [PARTNER NAME]</a:t>
            </a:r>
          </a:p>
          <a:p>
            <a:pPr>
              <a:lnSpc>
                <a:spcPct val="116000"/>
              </a:lnSpc>
              <a:spcBef>
                <a:spcPts val="1200"/>
              </a:spcBef>
              <a:spcAft>
                <a:spcPts val="1200"/>
              </a:spcAft>
            </a:pPr>
            <a:endParaRPr lang="en-US" sz="1800" dirty="0">
              <a:solidFill>
                <a:srgbClr val="3B3B3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05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ae4995-9656-43b3-9004-9b2d2195dcda">
      <Terms xmlns="http://schemas.microsoft.com/office/infopath/2007/PartnerControls"/>
    </lcf76f155ced4ddcb4097134ff3c332f>
    <TaxCatchAll xmlns="91dde146-1d64-4472-abb4-1dd87af9748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7F3F10-7320-492E-872D-F4ADF7E69E9B}">
  <ds:schemaRefs>
    <ds:schemaRef ds:uri="http://schemas.microsoft.com/office/2006/metadata/properties"/>
    <ds:schemaRef ds:uri="http://schemas.microsoft.com/office/infopath/2007/PartnerControls"/>
    <ds:schemaRef ds:uri="81ae4995-9656-43b3-9004-9b2d2195dcda"/>
    <ds:schemaRef ds:uri="91dde146-1d64-4472-abb4-1dd87af97482"/>
  </ds:schemaRefs>
</ds:datastoreItem>
</file>

<file path=customXml/itemProps2.xml><?xml version="1.0" encoding="utf-8"?>
<ds:datastoreItem xmlns:ds="http://schemas.openxmlformats.org/officeDocument/2006/customXml" ds:itemID="{097272F3-7503-4EBF-A885-40E06BBB27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28D7E5-9DC3-49F3-8F11-1E275B3FC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</TotalTime>
  <Words>169</Words>
  <Application>Microsoft Macintosh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Hrulev, Milena (Petrova)</dc:creator>
  <cp:lastModifiedBy>Meikle, Jack</cp:lastModifiedBy>
  <cp:revision>10</cp:revision>
  <dcterms:created xsi:type="dcterms:W3CDTF">2024-08-02T12:45:35Z</dcterms:created>
  <dcterms:modified xsi:type="dcterms:W3CDTF">2025-02-13T16:35:58Z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0x010100ACCC0A14D567554091D95EB3F5815525</vt:lpwstr>
  </property>
</Properties>
</file>